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handoutMasterIdLst>
    <p:handoutMasterId r:id="rId35"/>
  </p:handoutMasterIdLst>
  <p:sldIdLst>
    <p:sldId id="256" r:id="rId2"/>
    <p:sldId id="286" r:id="rId3"/>
    <p:sldId id="292" r:id="rId4"/>
    <p:sldId id="293" r:id="rId5"/>
    <p:sldId id="294" r:id="rId6"/>
    <p:sldId id="289" r:id="rId7"/>
    <p:sldId id="287" r:id="rId8"/>
    <p:sldId id="288" r:id="rId9"/>
    <p:sldId id="290" r:id="rId10"/>
    <p:sldId id="258" r:id="rId11"/>
    <p:sldId id="295" r:id="rId12"/>
    <p:sldId id="296" r:id="rId13"/>
    <p:sldId id="274" r:id="rId14"/>
    <p:sldId id="269" r:id="rId15"/>
    <p:sldId id="268" r:id="rId16"/>
    <p:sldId id="297" r:id="rId17"/>
    <p:sldId id="273" r:id="rId18"/>
    <p:sldId id="275" r:id="rId19"/>
    <p:sldId id="305" r:id="rId20"/>
    <p:sldId id="298" r:id="rId21"/>
    <p:sldId id="317" r:id="rId22"/>
    <p:sldId id="316" r:id="rId23"/>
    <p:sldId id="299" r:id="rId24"/>
    <p:sldId id="300" r:id="rId25"/>
    <p:sldId id="301" r:id="rId26"/>
    <p:sldId id="302" r:id="rId27"/>
    <p:sldId id="307" r:id="rId28"/>
    <p:sldId id="309" r:id="rId29"/>
    <p:sldId id="310" r:id="rId30"/>
    <p:sldId id="315" r:id="rId31"/>
    <p:sldId id="312" r:id="rId32"/>
    <p:sldId id="303"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ncent" initials="V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A8B5"/>
    <a:srgbClr val="8DA8BC"/>
    <a:srgbClr val="B1A8BC"/>
    <a:srgbClr val="B1A89D"/>
    <a:srgbClr val="D3CEC8"/>
    <a:srgbClr val="D3CEB1"/>
    <a:srgbClr val="000000"/>
    <a:srgbClr val="D9D9FF"/>
    <a:srgbClr val="BAC0B8"/>
    <a:srgbClr val="D5D5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85" autoAdjust="0"/>
    <p:restoredTop sz="94643" autoAdjust="0"/>
  </p:normalViewPr>
  <p:slideViewPr>
    <p:cSldViewPr>
      <p:cViewPr varScale="1">
        <p:scale>
          <a:sx n="89" d="100"/>
          <a:sy n="89" d="100"/>
        </p:scale>
        <p:origin x="106" y="14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74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69517A-F794-4A07-8206-B52ABF88ECF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55C2840-C3C3-4168-B23B-E4649DEE76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139364-DA84-4C59-9F28-1494F01832C9}" type="datetimeFigureOut">
              <a:rPr lang="en-GB" smtClean="0"/>
              <a:t>07/11/2023</a:t>
            </a:fld>
            <a:endParaRPr lang="en-GB"/>
          </a:p>
        </p:txBody>
      </p:sp>
      <p:sp>
        <p:nvSpPr>
          <p:cNvPr id="4" name="Footer Placeholder 3">
            <a:extLst>
              <a:ext uri="{FF2B5EF4-FFF2-40B4-BE49-F238E27FC236}">
                <a16:creationId xmlns:a16="http://schemas.microsoft.com/office/drawing/2014/main" id="{B4665964-C65A-404F-96C5-1A2B044004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2774FCB-C5F2-4019-8003-2DCBF2C03CC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C0CFF2-894A-42F1-A0EE-57D898A80FA6}" type="slidenum">
              <a:rPr lang="en-GB" smtClean="0"/>
              <a:t>‹#›</a:t>
            </a:fld>
            <a:endParaRPr lang="en-GB"/>
          </a:p>
        </p:txBody>
      </p:sp>
    </p:spTree>
    <p:extLst>
      <p:ext uri="{BB962C8B-B14F-4D97-AF65-F5344CB8AC3E}">
        <p14:creationId xmlns:p14="http://schemas.microsoft.com/office/powerpoint/2010/main" val="37158474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B74B9E-A766-4ACF-A5FD-2A905AA87D5F}" type="datetimeFigureOut">
              <a:rPr lang="en-GB" smtClean="0"/>
              <a:pPr/>
              <a:t>07/11/2023</a:t>
            </a:fld>
            <a:endParaRPr lang="en-GB"/>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B09452-092B-454E-A21E-AEEF9D8D0D10}" type="slidenum">
              <a:rPr lang="en-GB" smtClean="0"/>
              <a:pPr/>
              <a:t>‹#›</a:t>
            </a:fld>
            <a:endParaRPr lang="en-GB"/>
          </a:p>
        </p:txBody>
      </p:sp>
    </p:spTree>
    <p:extLst>
      <p:ext uri="{BB962C8B-B14F-4D97-AF65-F5344CB8AC3E}">
        <p14:creationId xmlns:p14="http://schemas.microsoft.com/office/powerpoint/2010/main" val="114681384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GB" dirty="0"/>
          </a:p>
        </p:txBody>
      </p:sp>
    </p:spTree>
    <p:extLst>
      <p:ext uri="{BB962C8B-B14F-4D97-AF65-F5344CB8AC3E}">
        <p14:creationId xmlns:p14="http://schemas.microsoft.com/office/powerpoint/2010/main" val="1997397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GB" dirty="0"/>
          </a:p>
        </p:txBody>
      </p:sp>
    </p:spTree>
    <p:extLst>
      <p:ext uri="{BB962C8B-B14F-4D97-AF65-F5344CB8AC3E}">
        <p14:creationId xmlns:p14="http://schemas.microsoft.com/office/powerpoint/2010/main" val="2891677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GB" dirty="0"/>
          </a:p>
        </p:txBody>
      </p:sp>
    </p:spTree>
    <p:extLst>
      <p:ext uri="{BB962C8B-B14F-4D97-AF65-F5344CB8AC3E}">
        <p14:creationId xmlns:p14="http://schemas.microsoft.com/office/powerpoint/2010/main" val="912806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GB" dirty="0"/>
          </a:p>
        </p:txBody>
      </p:sp>
    </p:spTree>
    <p:extLst>
      <p:ext uri="{BB962C8B-B14F-4D97-AF65-F5344CB8AC3E}">
        <p14:creationId xmlns:p14="http://schemas.microsoft.com/office/powerpoint/2010/main" val="479582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en-GB"/>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GB"/>
          </a:p>
        </p:txBody>
      </p:sp>
      <p:sp>
        <p:nvSpPr>
          <p:cNvPr id="4" name="Datumsplatzhalter 3"/>
          <p:cNvSpPr>
            <a:spLocks noGrp="1"/>
          </p:cNvSpPr>
          <p:nvPr>
            <p:ph type="dt" sz="half" idx="10"/>
          </p:nvPr>
        </p:nvSpPr>
        <p:spPr/>
        <p:txBody>
          <a:bodyPr/>
          <a:lstStyle/>
          <a:p>
            <a:fld id="{BFB4C654-93C5-48A2-AB1D-24E0E364A799}" type="datetime1">
              <a:rPr lang="en-GB" smtClean="0"/>
              <a:t>07/11/2023</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DBCC09E9-4303-4134-A079-518FBD01472E}"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p>
            <a:fld id="{17BCDE10-ABD4-462B-977F-BEACE0A9467F}" type="datetime1">
              <a:rPr lang="en-GB" smtClean="0"/>
              <a:t>07/11/2023</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DBCC09E9-4303-4134-A079-518FBD01472E}"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en-GB"/>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p>
            <a:fld id="{CDAFAA51-54D2-4756-B4B1-BF4A5F27B8EC}" type="datetime1">
              <a:rPr lang="en-GB" smtClean="0"/>
              <a:t>07/11/2023</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DBCC09E9-4303-4134-A079-518FBD01472E}"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p>
            <a:fld id="{2EEA3D19-2E81-47F6-9832-C51903CB5F2F}" type="datetime1">
              <a:rPr lang="en-GB" smtClean="0"/>
              <a:t>07/11/2023</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DBCC09E9-4303-4134-A079-518FBD01472E}"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en-GB"/>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0B47CE8D-E60C-4B24-8F25-2A6F533DEE1C}" type="datetime1">
              <a:rPr lang="en-GB" smtClean="0"/>
              <a:t>07/11/2023</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DBCC09E9-4303-4134-A079-518FBD01472E}"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p:cNvSpPr>
            <a:spLocks noGrp="1"/>
          </p:cNvSpPr>
          <p:nvPr>
            <p:ph type="dt" sz="half" idx="10"/>
          </p:nvPr>
        </p:nvSpPr>
        <p:spPr/>
        <p:txBody>
          <a:bodyPr/>
          <a:lstStyle/>
          <a:p>
            <a:fld id="{F9D7CE5B-BE51-4E00-9E44-1CE116400D0C}" type="datetime1">
              <a:rPr lang="en-GB" smtClean="0"/>
              <a:t>07/11/2023</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DBCC09E9-4303-4134-A079-518FBD01472E}"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en-GB"/>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p:cNvSpPr>
            <a:spLocks noGrp="1"/>
          </p:cNvSpPr>
          <p:nvPr>
            <p:ph type="dt" sz="half" idx="10"/>
          </p:nvPr>
        </p:nvSpPr>
        <p:spPr/>
        <p:txBody>
          <a:bodyPr/>
          <a:lstStyle/>
          <a:p>
            <a:fld id="{501AE5D5-D2B2-4CA6-8304-50D3BE0042FC}" type="datetime1">
              <a:rPr lang="en-GB" smtClean="0"/>
              <a:t>07/11/2023</a:t>
            </a:fld>
            <a:endParaRPr lang="en-GB"/>
          </a:p>
        </p:txBody>
      </p:sp>
      <p:sp>
        <p:nvSpPr>
          <p:cNvPr id="8" name="Fußzeilenplatzhalter 7"/>
          <p:cNvSpPr>
            <a:spLocks noGrp="1"/>
          </p:cNvSpPr>
          <p:nvPr>
            <p:ph type="ftr" sz="quarter" idx="11"/>
          </p:nvPr>
        </p:nvSpPr>
        <p:spPr/>
        <p:txBody>
          <a:bodyPr/>
          <a:lstStyle/>
          <a:p>
            <a:endParaRPr lang="en-GB"/>
          </a:p>
        </p:txBody>
      </p:sp>
      <p:sp>
        <p:nvSpPr>
          <p:cNvPr id="9" name="Foliennummernplatzhalter 8"/>
          <p:cNvSpPr>
            <a:spLocks noGrp="1"/>
          </p:cNvSpPr>
          <p:nvPr>
            <p:ph type="sldNum" sz="quarter" idx="12"/>
          </p:nvPr>
        </p:nvSpPr>
        <p:spPr/>
        <p:txBody>
          <a:bodyPr/>
          <a:lstStyle/>
          <a:p>
            <a:fld id="{DBCC09E9-4303-4134-A079-518FBD01472E}"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Datumsplatzhalter 2"/>
          <p:cNvSpPr>
            <a:spLocks noGrp="1"/>
          </p:cNvSpPr>
          <p:nvPr>
            <p:ph type="dt" sz="half" idx="10"/>
          </p:nvPr>
        </p:nvSpPr>
        <p:spPr/>
        <p:txBody>
          <a:bodyPr/>
          <a:lstStyle/>
          <a:p>
            <a:fld id="{00C485A5-709E-439B-8B07-1F693CB6ABA9}" type="datetime1">
              <a:rPr lang="en-GB" smtClean="0"/>
              <a:t>07/11/2023</a:t>
            </a:fld>
            <a:endParaRPr lang="en-GB"/>
          </a:p>
        </p:txBody>
      </p:sp>
      <p:sp>
        <p:nvSpPr>
          <p:cNvPr id="4" name="Fußzeilenplatzhalter 3"/>
          <p:cNvSpPr>
            <a:spLocks noGrp="1"/>
          </p:cNvSpPr>
          <p:nvPr>
            <p:ph type="ftr" sz="quarter" idx="11"/>
          </p:nvPr>
        </p:nvSpPr>
        <p:spPr/>
        <p:txBody>
          <a:bodyPr/>
          <a:lstStyle/>
          <a:p>
            <a:endParaRPr lang="en-GB"/>
          </a:p>
        </p:txBody>
      </p:sp>
      <p:sp>
        <p:nvSpPr>
          <p:cNvPr id="5" name="Foliennummernplatzhalter 4"/>
          <p:cNvSpPr>
            <a:spLocks noGrp="1"/>
          </p:cNvSpPr>
          <p:nvPr>
            <p:ph type="sldNum" sz="quarter" idx="12"/>
          </p:nvPr>
        </p:nvSpPr>
        <p:spPr/>
        <p:txBody>
          <a:bodyPr/>
          <a:lstStyle/>
          <a:p>
            <a:fld id="{DBCC09E9-4303-4134-A079-518FBD01472E}"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5BEE775-A257-4135-B366-ACE248F2A90C}" type="datetime1">
              <a:rPr lang="en-GB" smtClean="0"/>
              <a:t>07/11/2023</a:t>
            </a:fld>
            <a:endParaRPr lang="en-GB"/>
          </a:p>
        </p:txBody>
      </p:sp>
      <p:sp>
        <p:nvSpPr>
          <p:cNvPr id="3" name="Fußzeilenplatzhalter 2"/>
          <p:cNvSpPr>
            <a:spLocks noGrp="1"/>
          </p:cNvSpPr>
          <p:nvPr>
            <p:ph type="ftr" sz="quarter" idx="11"/>
          </p:nvPr>
        </p:nvSpPr>
        <p:spPr/>
        <p:txBody>
          <a:bodyPr/>
          <a:lstStyle/>
          <a:p>
            <a:endParaRPr lang="en-GB"/>
          </a:p>
        </p:txBody>
      </p:sp>
      <p:sp>
        <p:nvSpPr>
          <p:cNvPr id="4" name="Foliennummernplatzhalter 3"/>
          <p:cNvSpPr>
            <a:spLocks noGrp="1"/>
          </p:cNvSpPr>
          <p:nvPr>
            <p:ph type="sldNum" sz="quarter" idx="12"/>
          </p:nvPr>
        </p:nvSpPr>
        <p:spPr/>
        <p:txBody>
          <a:bodyPr/>
          <a:lstStyle/>
          <a:p>
            <a:fld id="{DBCC09E9-4303-4134-A079-518FBD01472E}"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en-GB"/>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5CFCB272-BF02-4A9B-87B4-B4BE7034B19D}" type="datetime1">
              <a:rPr lang="en-GB" smtClean="0"/>
              <a:t>07/11/2023</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DBCC09E9-4303-4134-A079-518FBD01472E}"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en-GB"/>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7AD0D68A-4C3A-4428-B589-7E316D69FA08}" type="datetime1">
              <a:rPr lang="en-GB" smtClean="0"/>
              <a:t>07/11/2023</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DBCC09E9-4303-4134-A079-518FBD01472E}"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endParaRPr lang="en-GB"/>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F216A7-8AC6-4AF7-926E-7B2A6B810F0A}" type="datetime1">
              <a:rPr lang="en-GB" smtClean="0"/>
              <a:t>07/11/2023</a:t>
            </a:fld>
            <a:endParaRPr lang="en-GB"/>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C09E9-4303-4134-A079-518FBD01472E}"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3212976"/>
            <a:ext cx="9144000" cy="1296144"/>
          </a:xfrm>
        </p:spPr>
        <p:txBody>
          <a:bodyPr>
            <a:normAutofit/>
          </a:bodyPr>
          <a:lstStyle/>
          <a:p>
            <a:r>
              <a:rPr lang="en-GB" sz="3600" dirty="0">
                <a:latin typeface="Arial" pitchFamily="34" charset="0"/>
                <a:cs typeface="Arial" pitchFamily="34" charset="0"/>
              </a:rPr>
              <a:t>‘optimisation of coal mill systems,</a:t>
            </a:r>
            <a:br>
              <a:rPr lang="en-GB" sz="3600" dirty="0">
                <a:latin typeface="Arial" pitchFamily="34" charset="0"/>
                <a:cs typeface="Arial" pitchFamily="34" charset="0"/>
              </a:rPr>
            </a:br>
            <a:r>
              <a:rPr lang="en-GB" sz="3600" dirty="0">
                <a:latin typeface="Arial" pitchFamily="34" charset="0"/>
                <a:cs typeface="Arial" pitchFamily="34" charset="0"/>
              </a:rPr>
              <a:t>with fire and explosion protection’</a:t>
            </a:r>
            <a:endParaRPr lang="en-GB" sz="2800" dirty="0">
              <a:latin typeface="Arial" pitchFamily="34" charset="0"/>
              <a:cs typeface="Arial" pitchFamily="34" charset="0"/>
            </a:endParaRPr>
          </a:p>
        </p:txBody>
      </p:sp>
      <p:sp>
        <p:nvSpPr>
          <p:cNvPr id="7" name="Foliennummernplatzhalter 3"/>
          <p:cNvSpPr>
            <a:spLocks noGrp="1"/>
          </p:cNvSpPr>
          <p:nvPr>
            <p:ph type="sldNum" sz="quarter" idx="10"/>
          </p:nvPr>
        </p:nvSpPr>
        <p:spPr>
          <a:xfrm>
            <a:off x="7308304" y="6453336"/>
            <a:ext cx="1800200" cy="365125"/>
          </a:xfrm>
        </p:spPr>
        <p:txBody>
          <a:bodyPr/>
          <a:lstStyle/>
          <a:p>
            <a:pPr>
              <a:defRPr/>
            </a:pPr>
            <a:r>
              <a:rPr lang="de-DE" dirty="0">
                <a:latin typeface="Arial" pitchFamily="34" charset="0"/>
                <a:cs typeface="Arial" pitchFamily="34" charset="0"/>
              </a:rPr>
              <a:t>Coal Mill Safety Pte Ltd</a:t>
            </a:r>
          </a:p>
        </p:txBody>
      </p:sp>
      <p:pic>
        <p:nvPicPr>
          <p:cNvPr id="8" name="Grafik 7" descr="CemProcessLogo554"/>
          <p:cNvPicPr/>
          <p:nvPr/>
        </p:nvPicPr>
        <p:blipFill>
          <a:blip r:embed="rId2" cstate="print"/>
          <a:srcRect/>
          <a:stretch>
            <a:fillRect/>
          </a:stretch>
        </p:blipFill>
        <p:spPr bwMode="auto">
          <a:xfrm>
            <a:off x="1959446" y="620688"/>
            <a:ext cx="5276850" cy="1666875"/>
          </a:xfrm>
          <a:prstGeom prst="rect">
            <a:avLst/>
          </a:prstGeom>
          <a:noFill/>
          <a:ln w="9525">
            <a:noFill/>
            <a:miter lim="800000"/>
            <a:headEnd/>
            <a:tailEnd/>
          </a:ln>
        </p:spPr>
      </p:pic>
      <p:sp>
        <p:nvSpPr>
          <p:cNvPr id="13" name="Rechteck 12"/>
          <p:cNvSpPr/>
          <p:nvPr/>
        </p:nvSpPr>
        <p:spPr>
          <a:xfrm>
            <a:off x="3033758" y="2276872"/>
            <a:ext cx="3076483" cy="369332"/>
          </a:xfrm>
          <a:prstGeom prst="rect">
            <a:avLst/>
          </a:prstGeom>
        </p:spPr>
        <p:txBody>
          <a:bodyPr wrap="none">
            <a:spAutoFit/>
          </a:bodyPr>
          <a:lstStyle/>
          <a:p>
            <a:r>
              <a:rPr lang="en-GB" b="1" dirty="0"/>
              <a:t>24 - 25 April 2017, London, UK</a:t>
            </a:r>
          </a:p>
        </p:txBody>
      </p:sp>
      <p:sp>
        <p:nvSpPr>
          <p:cNvPr id="10" name="Ellipse 9"/>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el 1"/>
          <p:cNvSpPr txBox="1">
            <a:spLocks/>
          </p:cNvSpPr>
          <p:nvPr/>
        </p:nvSpPr>
        <p:spPr>
          <a:xfrm>
            <a:off x="0" y="4509120"/>
            <a:ext cx="9144000" cy="936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Arial" pitchFamily="34" charset="0"/>
                <a:ea typeface="+mj-ea"/>
                <a:cs typeface="Arial" pitchFamily="34" charset="0"/>
              </a:rPr>
              <a:t>Vincent Grosskopf, Coal Mill Safety Pte Ltd</a:t>
            </a:r>
          </a:p>
        </p:txBody>
      </p:sp>
      <p:sp>
        <p:nvSpPr>
          <p:cNvPr id="12" name="Textfeld 11"/>
          <p:cNvSpPr txBox="1"/>
          <p:nvPr/>
        </p:nvSpPr>
        <p:spPr>
          <a:xfrm>
            <a:off x="0" y="5301208"/>
            <a:ext cx="9144000" cy="369332"/>
          </a:xfrm>
          <a:prstGeom prst="rect">
            <a:avLst/>
          </a:prstGeom>
          <a:noFill/>
        </p:spPr>
        <p:txBody>
          <a:bodyPr wrap="square" rtlCol="0">
            <a:spAutoFit/>
          </a:bodyPr>
          <a:lstStyle/>
          <a:p>
            <a:pPr algn="ctr"/>
            <a:r>
              <a:rPr lang="en-GB" dirty="0">
                <a:latin typeface="Arial" pitchFamily="34" charset="0"/>
                <a:cs typeface="Arial" pitchFamily="34" charset="0"/>
              </a:rPr>
              <a:t>Instead of </a:t>
            </a:r>
            <a:r>
              <a:rPr lang="en-GB" b="1" dirty="0">
                <a:latin typeface="Arial" pitchFamily="34" charset="0"/>
                <a:cs typeface="Arial" pitchFamily="34" charset="0"/>
              </a:rPr>
              <a:t>coal</a:t>
            </a:r>
            <a:r>
              <a:rPr lang="en-GB" dirty="0">
                <a:latin typeface="Arial" pitchFamily="34" charset="0"/>
                <a:cs typeface="Arial" pitchFamily="34" charset="0"/>
              </a:rPr>
              <a:t> please read </a:t>
            </a:r>
            <a:r>
              <a:rPr lang="en-GB" b="1" dirty="0">
                <a:latin typeface="Arial" pitchFamily="34" charset="0"/>
                <a:cs typeface="Arial" pitchFamily="34" charset="0"/>
              </a:rPr>
              <a:t>any solid fuel</a:t>
            </a:r>
            <a:r>
              <a:rPr lang="en-GB" dirty="0">
                <a:latin typeface="Arial" pitchFamily="34" charset="0"/>
                <a:cs typeface="Arial" pitchFamily="34" charset="0"/>
              </a:rPr>
              <a:t> wherever applicable. </a:t>
            </a:r>
          </a:p>
        </p:txBody>
      </p:sp>
      <p:sp>
        <p:nvSpPr>
          <p:cNvPr id="14" name="Textfeld 13"/>
          <p:cNvSpPr txBox="1"/>
          <p:nvPr/>
        </p:nvSpPr>
        <p:spPr>
          <a:xfrm>
            <a:off x="36512" y="5805264"/>
            <a:ext cx="9107488" cy="646331"/>
          </a:xfrm>
          <a:prstGeom prst="rect">
            <a:avLst/>
          </a:prstGeom>
          <a:noFill/>
        </p:spPr>
        <p:txBody>
          <a:bodyPr wrap="square" rtlCol="0">
            <a:spAutoFit/>
          </a:bodyPr>
          <a:lstStyle/>
          <a:p>
            <a:pPr algn="ctr"/>
            <a:r>
              <a:rPr lang="en-GB" dirty="0">
                <a:latin typeface="Arial" pitchFamily="34" charset="0"/>
                <a:cs typeface="Arial" pitchFamily="34" charset="0"/>
              </a:rPr>
              <a:t>The slides of this presentation partly run by themselves.</a:t>
            </a:r>
          </a:p>
          <a:p>
            <a:pPr algn="ctr"/>
            <a:r>
              <a:rPr lang="en-GB" dirty="0">
                <a:latin typeface="Arial" pitchFamily="34" charset="0"/>
                <a:cs typeface="Arial" pitchFamily="34" charset="0"/>
              </a:rPr>
              <a:t>Where action is needed for continuation prompter     appears. </a:t>
            </a:r>
          </a:p>
        </p:txBody>
      </p:sp>
      <p:sp>
        <p:nvSpPr>
          <p:cNvPr id="15" name="Ellipse 14"/>
          <p:cNvSpPr/>
          <p:nvPr/>
        </p:nvSpPr>
        <p:spPr>
          <a:xfrm>
            <a:off x="6588224" y="6203583"/>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liennummernplatzhalter 3"/>
          <p:cNvSpPr>
            <a:spLocks noGrp="1"/>
          </p:cNvSpPr>
          <p:nvPr>
            <p:ph type="sldNum" sz="quarter" idx="10"/>
          </p:nvPr>
        </p:nvSpPr>
        <p:spPr>
          <a:xfrm>
            <a:off x="0" y="6525344"/>
            <a:ext cx="827584" cy="332656"/>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10</a:t>
            </a:r>
            <a:endParaRPr lang="de-DE" baseline="-25000" dirty="0">
              <a:latin typeface="Arial" pitchFamily="34" charset="0"/>
              <a:cs typeface="Arial" pitchFamily="34" charset="0"/>
            </a:endParaRPr>
          </a:p>
        </p:txBody>
      </p:sp>
      <p:sp>
        <p:nvSpPr>
          <p:cNvPr id="22"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pic>
        <p:nvPicPr>
          <p:cNvPr id="1026" name="Picture 2"/>
          <p:cNvPicPr>
            <a:picLocks noChangeAspect="1" noChangeArrowheads="1"/>
          </p:cNvPicPr>
          <p:nvPr/>
        </p:nvPicPr>
        <p:blipFill>
          <a:blip r:embed="rId2" cstate="print"/>
          <a:srcRect/>
          <a:stretch>
            <a:fillRect/>
          </a:stretch>
        </p:blipFill>
        <p:spPr bwMode="auto">
          <a:xfrm>
            <a:off x="1692000" y="1303076"/>
            <a:ext cx="5810896" cy="4358172"/>
          </a:xfrm>
          <a:prstGeom prst="rect">
            <a:avLst/>
          </a:prstGeom>
          <a:noFill/>
          <a:ln w="9525">
            <a:noFill/>
            <a:miter lim="800000"/>
            <a:headEnd/>
            <a:tailEnd/>
          </a:ln>
          <a:effectLst/>
        </p:spPr>
      </p:pic>
      <p:sp>
        <p:nvSpPr>
          <p:cNvPr id="23" name="Ellipse 22"/>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Explosion 1 27"/>
          <p:cNvSpPr/>
          <p:nvPr/>
        </p:nvSpPr>
        <p:spPr>
          <a:xfrm>
            <a:off x="4716016" y="4725144"/>
            <a:ext cx="144016" cy="144016"/>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hteck 30"/>
          <p:cNvSpPr/>
          <p:nvPr/>
        </p:nvSpPr>
        <p:spPr>
          <a:xfrm>
            <a:off x="4644008" y="3288502"/>
            <a:ext cx="72000" cy="133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hteck 33"/>
          <p:cNvSpPr/>
          <p:nvPr/>
        </p:nvSpPr>
        <p:spPr>
          <a:xfrm rot="4860000">
            <a:off x="2823642" y="1827172"/>
            <a:ext cx="72000" cy="345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Explosion 1 34"/>
          <p:cNvSpPr/>
          <p:nvPr/>
        </p:nvSpPr>
        <p:spPr>
          <a:xfrm>
            <a:off x="4716016" y="3284984"/>
            <a:ext cx="144016" cy="144016"/>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feld 19"/>
          <p:cNvSpPr txBox="1">
            <a:spLocks noChangeArrowheads="1"/>
          </p:cNvSpPr>
          <p:nvPr/>
        </p:nvSpPr>
        <p:spPr bwMode="auto">
          <a:xfrm>
            <a:off x="36512" y="3645024"/>
            <a:ext cx="9144000" cy="369332"/>
          </a:xfrm>
          <a:prstGeom prst="rect">
            <a:avLst/>
          </a:prstGeom>
          <a:solidFill>
            <a:schemeClr val="bg1"/>
          </a:solidFill>
          <a:ln w="9525">
            <a:noFill/>
            <a:miter lim="800000"/>
            <a:headEnd/>
            <a:tailEnd/>
          </a:ln>
        </p:spPr>
        <p:txBody>
          <a:bodyPr wrap="square">
            <a:spAutoFit/>
          </a:bodyPr>
          <a:lstStyle/>
          <a:p>
            <a:pPr algn="ctr"/>
            <a:r>
              <a:rPr lang="en-US" dirty="0">
                <a:solidFill>
                  <a:srgbClr val="FF0000"/>
                </a:solidFill>
                <a:latin typeface="Arial" pitchFamily="34" charset="0"/>
                <a:cs typeface="Arial" pitchFamily="34" charset="0"/>
              </a:rPr>
              <a:t>Crusher and de-dusting filter are interconnected vessels. </a:t>
            </a:r>
          </a:p>
        </p:txBody>
      </p:sp>
      <p:sp>
        <p:nvSpPr>
          <p:cNvPr id="40" name="Textfeld 39"/>
          <p:cNvSpPr txBox="1">
            <a:spLocks noChangeArrowheads="1"/>
          </p:cNvSpPr>
          <p:nvPr/>
        </p:nvSpPr>
        <p:spPr bwMode="auto">
          <a:xfrm>
            <a:off x="323528" y="5157192"/>
            <a:ext cx="8352928" cy="1384995"/>
          </a:xfrm>
          <a:prstGeom prst="rect">
            <a:avLst/>
          </a:prstGeom>
          <a:solidFill>
            <a:schemeClr val="bg1"/>
          </a:solidFill>
          <a:ln w="9525">
            <a:noFill/>
            <a:miter lim="800000"/>
            <a:headEnd/>
            <a:tailEnd/>
          </a:ln>
        </p:spPr>
        <p:txBody>
          <a:bodyPr wrap="square">
            <a:spAutoFit/>
          </a:bodyPr>
          <a:lstStyle/>
          <a:p>
            <a:r>
              <a:rPr lang="en-US" sz="2800" dirty="0">
                <a:solidFill>
                  <a:srgbClr val="FF0000"/>
                </a:solidFill>
                <a:latin typeface="Arial" pitchFamily="34" charset="0"/>
                <a:cs typeface="Arial" pitchFamily="34" charset="0"/>
              </a:rPr>
              <a:t> Due to the connections, which are many, explosion pressure or fire effects, or both, will be felt EVERYWHERE inside the whole configuration.</a:t>
            </a:r>
          </a:p>
        </p:txBody>
      </p:sp>
      <p:sp>
        <p:nvSpPr>
          <p:cNvPr id="37" name="Multiplizieren 36"/>
          <p:cNvSpPr/>
          <p:nvPr/>
        </p:nvSpPr>
        <p:spPr>
          <a:xfrm>
            <a:off x="4427984" y="3168000"/>
            <a:ext cx="288032" cy="288032"/>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Multiplizieren 37"/>
          <p:cNvSpPr/>
          <p:nvPr/>
        </p:nvSpPr>
        <p:spPr>
          <a:xfrm>
            <a:off x="4644008" y="4581128"/>
            <a:ext cx="288032" cy="288032"/>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Multiplizieren 40"/>
          <p:cNvSpPr/>
          <p:nvPr/>
        </p:nvSpPr>
        <p:spPr>
          <a:xfrm>
            <a:off x="4644008" y="3068960"/>
            <a:ext cx="288032" cy="288032"/>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Multiplizieren 41"/>
          <p:cNvSpPr/>
          <p:nvPr/>
        </p:nvSpPr>
        <p:spPr>
          <a:xfrm>
            <a:off x="4572000" y="2348880"/>
            <a:ext cx="288032" cy="288032"/>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feld 45"/>
          <p:cNvSpPr txBox="1"/>
          <p:nvPr/>
        </p:nvSpPr>
        <p:spPr>
          <a:xfrm>
            <a:off x="5220072" y="4725144"/>
            <a:ext cx="2016224" cy="370800"/>
          </a:xfrm>
          <a:prstGeom prst="rect">
            <a:avLst/>
          </a:prstGeom>
          <a:solidFill>
            <a:schemeClr val="bg1"/>
          </a:solidFill>
        </p:spPr>
        <p:txBody>
          <a:bodyPr wrap="square" rtlCol="0">
            <a:spAutoFit/>
          </a:bodyPr>
          <a:lstStyle/>
          <a:p>
            <a:r>
              <a:rPr lang="en-GB" dirty="0">
                <a:latin typeface="Arial" pitchFamily="34" charset="0"/>
                <a:cs typeface="Arial" pitchFamily="34" charset="0"/>
              </a:rPr>
              <a:t>ignition in crusher</a:t>
            </a:r>
          </a:p>
        </p:txBody>
      </p:sp>
      <p:sp>
        <p:nvSpPr>
          <p:cNvPr id="47" name="Multiplizieren 46"/>
          <p:cNvSpPr/>
          <p:nvPr/>
        </p:nvSpPr>
        <p:spPr>
          <a:xfrm>
            <a:off x="1043608" y="3672000"/>
            <a:ext cx="288032" cy="288032"/>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feld 47"/>
          <p:cNvSpPr txBox="1"/>
          <p:nvPr/>
        </p:nvSpPr>
        <p:spPr>
          <a:xfrm>
            <a:off x="5004048" y="2708920"/>
            <a:ext cx="2160240" cy="369332"/>
          </a:xfrm>
          <a:prstGeom prst="rect">
            <a:avLst/>
          </a:prstGeom>
          <a:solidFill>
            <a:schemeClr val="bg1"/>
          </a:solidFill>
        </p:spPr>
        <p:txBody>
          <a:bodyPr wrap="square" rtlCol="0">
            <a:spAutoFit/>
          </a:bodyPr>
          <a:lstStyle/>
          <a:p>
            <a:r>
              <a:rPr lang="en-GB" dirty="0">
                <a:latin typeface="Arial" pitchFamily="34" charset="0"/>
                <a:cs typeface="Arial" pitchFamily="34" charset="0"/>
              </a:rPr>
              <a:t>ignition in bag filter</a:t>
            </a:r>
          </a:p>
        </p:txBody>
      </p:sp>
      <p:sp>
        <p:nvSpPr>
          <p:cNvPr id="49" name="Multiplizieren 48"/>
          <p:cNvSpPr/>
          <p:nvPr/>
        </p:nvSpPr>
        <p:spPr>
          <a:xfrm>
            <a:off x="4788024" y="3168000"/>
            <a:ext cx="288032" cy="288032"/>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Multiplizieren 49"/>
          <p:cNvSpPr/>
          <p:nvPr/>
        </p:nvSpPr>
        <p:spPr>
          <a:xfrm>
            <a:off x="4644008" y="3356992"/>
            <a:ext cx="288032" cy="288032"/>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Multiplizieren 50"/>
          <p:cNvSpPr/>
          <p:nvPr/>
        </p:nvSpPr>
        <p:spPr>
          <a:xfrm>
            <a:off x="4067944" y="2564904"/>
            <a:ext cx="288032" cy="288032"/>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itel 54"/>
          <p:cNvSpPr>
            <a:spLocks noGrp="1"/>
          </p:cNvSpPr>
          <p:nvPr>
            <p:ph type="title"/>
          </p:nvPr>
        </p:nvSpPr>
        <p:spPr>
          <a:xfrm>
            <a:off x="395536" y="116632"/>
            <a:ext cx="8229600" cy="864096"/>
          </a:xfrm>
        </p:spPr>
        <p:txBody>
          <a:bodyPr>
            <a:normAutofit fontScale="90000"/>
          </a:bodyPr>
          <a:lstStyle/>
          <a:p>
            <a:pPr lvl="0" algn="l"/>
            <a:r>
              <a:rPr lang="en-GB" sz="3200" dirty="0">
                <a:latin typeface="Arial" pitchFamily="34" charset="0"/>
                <a:cs typeface="Arial" pitchFamily="34" charset="0"/>
              </a:rPr>
              <a:t>1.1</a:t>
            </a:r>
            <a:r>
              <a:rPr lang="en-GB" sz="3200" baseline="-25000" dirty="0">
                <a:latin typeface="Arial" pitchFamily="34" charset="0"/>
                <a:cs typeface="Arial" pitchFamily="34" charset="0"/>
              </a:rPr>
              <a:t>2</a:t>
            </a:r>
            <a:r>
              <a:rPr lang="en-GB" sz="3200" dirty="0">
                <a:latin typeface="Arial" pitchFamily="34" charset="0"/>
                <a:cs typeface="Arial" pitchFamily="34" charset="0"/>
              </a:rPr>
              <a:t> </a:t>
            </a:r>
            <a:r>
              <a:rPr lang="en-GB" sz="3200" baseline="-25000" dirty="0">
                <a:latin typeface="Arial" pitchFamily="34" charset="0"/>
                <a:cs typeface="Arial" pitchFamily="34" charset="0"/>
              </a:rPr>
              <a:t> </a:t>
            </a:r>
            <a:r>
              <a:rPr lang="en-GB" sz="3200" dirty="0">
                <a:latin typeface="Arial" pitchFamily="34" charset="0"/>
                <a:cs typeface="Arial" pitchFamily="34" charset="0"/>
              </a:rPr>
              <a:t>Where in such systems do we have to deal</a:t>
            </a:r>
            <a:br>
              <a:rPr lang="en-GB" sz="3200" dirty="0">
                <a:latin typeface="Arial" pitchFamily="34" charset="0"/>
                <a:cs typeface="Arial" pitchFamily="34" charset="0"/>
              </a:rPr>
            </a:br>
            <a:r>
              <a:rPr lang="en-GB" sz="3200" dirty="0">
                <a:latin typeface="Arial" pitchFamily="34" charset="0"/>
                <a:cs typeface="Arial" pitchFamily="34" charset="0"/>
              </a:rPr>
              <a:t>         with fire and explosion protection? </a:t>
            </a:r>
            <a:endParaRPr lang="en-GB" baseline="-25000" dirty="0"/>
          </a:p>
        </p:txBody>
      </p:sp>
      <p:pic>
        <p:nvPicPr>
          <p:cNvPr id="27" name="Picture 3"/>
          <p:cNvPicPr>
            <a:picLocks noChangeAspect="1" noChangeArrowheads="1"/>
          </p:cNvPicPr>
          <p:nvPr/>
        </p:nvPicPr>
        <p:blipFill>
          <a:blip r:embed="rId3" cstate="print"/>
          <a:srcRect/>
          <a:stretch>
            <a:fillRect/>
          </a:stretch>
        </p:blipFill>
        <p:spPr bwMode="auto">
          <a:xfrm>
            <a:off x="5112000" y="1296000"/>
            <a:ext cx="3269700" cy="4359600"/>
          </a:xfrm>
          <a:prstGeom prst="rect">
            <a:avLst/>
          </a:prstGeom>
          <a:noFill/>
          <a:ln w="9525">
            <a:noFill/>
            <a:miter lim="800000"/>
            <a:headEnd/>
            <a:tailEnd/>
          </a:ln>
          <a:effectLst/>
        </p:spPr>
      </p:pic>
      <p:sp>
        <p:nvSpPr>
          <p:cNvPr id="29" name="Textfeld 28"/>
          <p:cNvSpPr txBox="1"/>
          <p:nvPr/>
        </p:nvSpPr>
        <p:spPr>
          <a:xfrm>
            <a:off x="5796136" y="4941168"/>
            <a:ext cx="2160240" cy="461665"/>
          </a:xfrm>
          <a:prstGeom prst="rect">
            <a:avLst/>
          </a:prstGeom>
          <a:noFill/>
        </p:spPr>
        <p:txBody>
          <a:bodyPr wrap="square" rtlCol="0">
            <a:spAutoFit/>
          </a:bodyPr>
          <a:lstStyle/>
          <a:p>
            <a:r>
              <a:rPr lang="en-GB" sz="2400" b="1" dirty="0">
                <a:solidFill>
                  <a:srgbClr val="FF0000"/>
                </a:solidFill>
                <a:latin typeface="Arial" pitchFamily="34" charset="0"/>
                <a:cs typeface="Arial" pitchFamily="34" charset="0"/>
              </a:rPr>
              <a:t>everywhere!</a:t>
            </a:r>
          </a:p>
        </p:txBody>
      </p:sp>
      <p:cxnSp>
        <p:nvCxnSpPr>
          <p:cNvPr id="30" name="Gerade Verbindung 29"/>
          <p:cNvCxnSpPr/>
          <p:nvPr/>
        </p:nvCxnSpPr>
        <p:spPr>
          <a:xfrm flipV="1">
            <a:off x="5045171" y="1917189"/>
            <a:ext cx="1872000" cy="6021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rot="-120000" flipV="1">
            <a:off x="6642000" y="1872000"/>
            <a:ext cx="314289" cy="6217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Gerade Verbindung 38"/>
          <p:cNvCxnSpPr/>
          <p:nvPr/>
        </p:nvCxnSpPr>
        <p:spPr>
          <a:xfrm flipH="1" flipV="1">
            <a:off x="6660232" y="2456936"/>
            <a:ext cx="72008" cy="612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p:nvCxnSpPr>
        <p:spPr>
          <a:xfrm flipH="1" flipV="1">
            <a:off x="6948264" y="1844824"/>
            <a:ext cx="576064" cy="15121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p:nvCxnSpPr>
        <p:spPr>
          <a:xfrm flipH="1" flipV="1">
            <a:off x="6948264" y="1700808"/>
            <a:ext cx="468007" cy="1712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p:nvCxnSpPr>
        <p:spPr>
          <a:xfrm rot="180000" flipV="1">
            <a:off x="4460584" y="3200828"/>
            <a:ext cx="324000" cy="14401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Gerade Verbindung 31"/>
          <p:cNvCxnSpPr/>
          <p:nvPr/>
        </p:nvCxnSpPr>
        <p:spPr>
          <a:xfrm rot="-180000" flipV="1">
            <a:off x="6912000" y="1700808"/>
            <a:ext cx="72008" cy="216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Gerade Verbindung 57"/>
          <p:cNvCxnSpPr/>
          <p:nvPr/>
        </p:nvCxnSpPr>
        <p:spPr>
          <a:xfrm flipH="1" flipV="1">
            <a:off x="7379442" y="2132857"/>
            <a:ext cx="72878" cy="11521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withEffect">
                                  <p:stCondLst>
                                    <p:cond delay="0"/>
                                  </p:stCondLst>
                                  <p:childTnLst>
                                    <p:set>
                                      <p:cBhvr>
                                        <p:cTn id="6" dur="3500">
                                          <p:stCondLst>
                                            <p:cond delay="0"/>
                                          </p:stCondLst>
                                        </p:cTn>
                                        <p:tgtEl>
                                          <p:spTgt spid="46"/>
                                        </p:tgtEl>
                                        <p:attrNameLst>
                                          <p:attrName>style.visibility</p:attrName>
                                        </p:attrNameLst>
                                      </p:cBhvr>
                                      <p:to>
                                        <p:strVal val="visible"/>
                                      </p:to>
                                    </p:set>
                                  </p:childTnLst>
                                </p:cTn>
                              </p:par>
                              <p:par>
                                <p:cTn id="7" presetID="11" presetClass="entr" presetSubtype="0" fill="hold" grpId="0" nodeType="withEffect">
                                  <p:stCondLst>
                                    <p:cond delay="1500"/>
                                  </p:stCondLst>
                                  <p:childTnLst>
                                    <p:set>
                                      <p:cBhvr>
                                        <p:cTn id="8" dur="2000">
                                          <p:stCondLst>
                                            <p:cond delay="0"/>
                                          </p:stCondLst>
                                        </p:cTn>
                                        <p:tgtEl>
                                          <p:spTgt spid="28"/>
                                        </p:tgtEl>
                                        <p:attrNameLst>
                                          <p:attrName>style.visibility</p:attrName>
                                        </p:attrNameLst>
                                      </p:cBhvr>
                                      <p:to>
                                        <p:strVal val="visible"/>
                                      </p:to>
                                    </p:set>
                                  </p:childTnLst>
                                </p:cTn>
                              </p:par>
                              <p:par>
                                <p:cTn id="9" presetID="11" presetClass="entr" presetSubtype="0" fill="hold" grpId="0" nodeType="withEffect">
                                  <p:stCondLst>
                                    <p:cond delay="5000"/>
                                  </p:stCondLst>
                                  <p:childTnLst>
                                    <p:set>
                                      <p:cBhvr>
                                        <p:cTn id="10" dur="3000">
                                          <p:stCondLst>
                                            <p:cond delay="0"/>
                                          </p:stCondLst>
                                        </p:cTn>
                                        <p:tgtEl>
                                          <p:spTgt spid="48"/>
                                        </p:tgtEl>
                                        <p:attrNameLst>
                                          <p:attrName>style.visibility</p:attrName>
                                        </p:attrNameLst>
                                      </p:cBhvr>
                                      <p:to>
                                        <p:strVal val="visible"/>
                                      </p:to>
                                    </p:set>
                                  </p:childTnLst>
                                </p:cTn>
                              </p:par>
                              <p:par>
                                <p:cTn id="11" presetID="11" presetClass="entr" presetSubtype="0" fill="hold" grpId="0" nodeType="withEffect">
                                  <p:stCondLst>
                                    <p:cond delay="6500"/>
                                  </p:stCondLst>
                                  <p:childTnLst>
                                    <p:set>
                                      <p:cBhvr>
                                        <p:cTn id="12" dur="1500">
                                          <p:stCondLst>
                                            <p:cond delay="0"/>
                                          </p:stCondLst>
                                        </p:cTn>
                                        <p:tgtEl>
                                          <p:spTgt spid="35"/>
                                        </p:tgtEl>
                                        <p:attrNameLst>
                                          <p:attrName>style.visibility</p:attrName>
                                        </p:attrNameLst>
                                      </p:cBhvr>
                                      <p:to>
                                        <p:strVal val="visible"/>
                                      </p:to>
                                    </p:set>
                                  </p:childTnLst>
                                </p:cTn>
                              </p:par>
                              <p:par>
                                <p:cTn id="13" presetID="11" presetClass="entr" presetSubtype="0" fill="hold" grpId="0" nodeType="withEffect">
                                  <p:stCondLst>
                                    <p:cond delay="1000"/>
                                  </p:stCondLst>
                                  <p:childTnLst>
                                    <p:set>
                                      <p:cBhvr>
                                        <p:cTn id="14" dur="1000">
                                          <p:stCondLst>
                                            <p:cond delay="0"/>
                                          </p:stCondLst>
                                        </p:cTn>
                                        <p:tgtEl>
                                          <p:spTgt spid="31"/>
                                        </p:tgtEl>
                                        <p:attrNameLst>
                                          <p:attrName>style.visibility</p:attrName>
                                        </p:attrNameLst>
                                      </p:cBhvr>
                                      <p:to>
                                        <p:strVal val="visible"/>
                                      </p:to>
                                    </p:set>
                                  </p:childTnLst>
                                </p:cTn>
                              </p:par>
                              <p:par>
                                <p:cTn id="15" presetID="11" presetClass="entr" presetSubtype="0" fill="hold" nodeType="withEffect">
                                  <p:stCondLst>
                                    <p:cond delay="1000"/>
                                  </p:stCondLst>
                                  <p:childTnLst>
                                    <p:set>
                                      <p:cBhvr>
                                        <p:cTn id="16" dur="1000">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20"/>
                                        </p:tgtEl>
                                        <p:attrNameLst>
                                          <p:attrName>style.visibility</p:attrName>
                                        </p:attrNameLst>
                                      </p:cBhvr>
                                      <p:to>
                                        <p:strVal val="visible"/>
                                      </p:to>
                                    </p:set>
                                  </p:childTnLst>
                                </p:cTn>
                              </p:par>
                            </p:childTnLst>
                          </p:cTn>
                        </p:par>
                        <p:par>
                          <p:cTn id="19" fill="hold">
                            <p:stCondLst>
                              <p:cond delay="8000"/>
                            </p:stCondLst>
                            <p:childTnLst>
                              <p:par>
                                <p:cTn id="20" presetID="11" presetClass="entr" presetSubtype="0" fill="hold" grpId="0" nodeType="afterEffect">
                                  <p:stCondLst>
                                    <p:cond delay="1000"/>
                                  </p:stCondLst>
                                  <p:childTnLst>
                                    <p:set>
                                      <p:cBhvr>
                                        <p:cTn id="21" dur="8000">
                                          <p:stCondLst>
                                            <p:cond delay="0"/>
                                          </p:stCondLst>
                                        </p:cTn>
                                        <p:tgtEl>
                                          <p:spTgt spid="40"/>
                                        </p:tgtEl>
                                        <p:attrNameLst>
                                          <p:attrName>style.visibility</p:attrName>
                                        </p:attrNameLst>
                                      </p:cBhvr>
                                      <p:to>
                                        <p:strVal val="visible"/>
                                      </p:to>
                                    </p:set>
                                  </p:childTnLst>
                                </p:cTn>
                              </p:par>
                              <p:par>
                                <p:cTn id="22" presetID="11" presetClass="entr" presetSubtype="0" fill="hold" grpId="1" nodeType="withEffect">
                                  <p:stCondLst>
                                    <p:cond delay="1000"/>
                                  </p:stCondLst>
                                  <p:childTnLst>
                                    <p:set>
                                      <p:cBhvr>
                                        <p:cTn id="23" dur="3500">
                                          <p:stCondLst>
                                            <p:cond delay="0"/>
                                          </p:stCondLst>
                                        </p:cTn>
                                        <p:tgtEl>
                                          <p:spTgt spid="31"/>
                                        </p:tgtEl>
                                        <p:attrNameLst>
                                          <p:attrName>style.visibility</p:attrName>
                                        </p:attrNameLst>
                                      </p:cBhvr>
                                      <p:to>
                                        <p:strVal val="visible"/>
                                      </p:to>
                                    </p:set>
                                  </p:childTnLst>
                                </p:cTn>
                              </p:par>
                              <p:par>
                                <p:cTn id="24" presetID="11" presetClass="entr" presetSubtype="0" fill="hold" nodeType="withEffect">
                                  <p:stCondLst>
                                    <p:cond delay="900"/>
                                  </p:stCondLst>
                                  <p:childTnLst>
                                    <p:set>
                                      <p:cBhvr>
                                        <p:cTn id="25" dur="3100">
                                          <p:stCondLst>
                                            <p:cond delay="0"/>
                                          </p:stCondLst>
                                        </p:cTn>
                                        <p:tgtEl>
                                          <p:spTgt spid="57"/>
                                        </p:tgtEl>
                                        <p:attrNameLst>
                                          <p:attrName>style.visibility</p:attrName>
                                        </p:attrNameLst>
                                      </p:cBhvr>
                                      <p:to>
                                        <p:strVal val="visible"/>
                                      </p:to>
                                    </p:set>
                                  </p:childTnLst>
                                </p:cTn>
                              </p:par>
                            </p:childTnLst>
                          </p:cTn>
                        </p:par>
                        <p:par>
                          <p:cTn id="26" fill="hold">
                            <p:stCondLst>
                              <p:cond delay="17000"/>
                            </p:stCondLst>
                            <p:childTnLst>
                              <p:par>
                                <p:cTn id="27" presetID="11" presetClass="entr" presetSubtype="0" fill="hold" grpId="1" nodeType="afterEffect">
                                  <p:stCondLst>
                                    <p:cond delay="0"/>
                                  </p:stCondLst>
                                  <p:childTnLst>
                                    <p:set>
                                      <p:cBhvr>
                                        <p:cTn id="28" dur="1000">
                                          <p:stCondLst>
                                            <p:cond delay="0"/>
                                          </p:stCondLst>
                                        </p:cTn>
                                        <p:tgtEl>
                                          <p:spTgt spid="28"/>
                                        </p:tgtEl>
                                        <p:attrNameLst>
                                          <p:attrName>style.visibility</p:attrName>
                                        </p:attrNameLst>
                                      </p:cBhvr>
                                      <p:to>
                                        <p:strVal val="visible"/>
                                      </p:to>
                                    </p:set>
                                  </p:childTnLst>
                                </p:cTn>
                              </p:par>
                              <p:par>
                                <p:cTn id="29" presetID="11" presetClass="entr" presetSubtype="0" fill="hold" grpId="1" nodeType="withEffect">
                                  <p:stCondLst>
                                    <p:cond delay="1500"/>
                                  </p:stCondLst>
                                  <p:childTnLst>
                                    <p:set>
                                      <p:cBhvr>
                                        <p:cTn id="30" dur="1000">
                                          <p:stCondLst>
                                            <p:cond delay="0"/>
                                          </p:stCondLst>
                                        </p:cTn>
                                        <p:tgtEl>
                                          <p:spTgt spid="35"/>
                                        </p:tgtEl>
                                        <p:attrNameLst>
                                          <p:attrName>style.visibility</p:attrName>
                                        </p:attrNameLst>
                                      </p:cBhvr>
                                      <p:to>
                                        <p:strVal val="visible"/>
                                      </p:to>
                                    </p:set>
                                  </p:childTnLst>
                                </p:cTn>
                              </p:par>
                            </p:childTnLst>
                          </p:cTn>
                        </p:par>
                        <p:par>
                          <p:cTn id="31" fill="hold">
                            <p:stCondLst>
                              <p:cond delay="19500"/>
                            </p:stCondLst>
                            <p:childTnLst>
                              <p:par>
                                <p:cTn id="32" presetID="11" presetClass="entr" presetSubtype="0" fill="hold" grpId="5" nodeType="afterEffect">
                                  <p:stCondLst>
                                    <p:cond delay="1000"/>
                                  </p:stCondLst>
                                  <p:childTnLst>
                                    <p:set>
                                      <p:cBhvr>
                                        <p:cTn id="33" dur="1000">
                                          <p:stCondLst>
                                            <p:cond delay="0"/>
                                          </p:stCondLst>
                                        </p:cTn>
                                        <p:tgtEl>
                                          <p:spTgt spid="28"/>
                                        </p:tgtEl>
                                        <p:attrNameLst>
                                          <p:attrName>style.visibility</p:attrName>
                                        </p:attrNameLst>
                                      </p:cBhvr>
                                      <p:to>
                                        <p:strVal val="visible"/>
                                      </p:to>
                                    </p:set>
                                  </p:childTnLst>
                                </p:cTn>
                              </p:par>
                              <p:par>
                                <p:cTn id="34" presetID="11" presetClass="entr" presetSubtype="0" fill="hold" grpId="2" nodeType="withEffect">
                                  <p:stCondLst>
                                    <p:cond delay="1000"/>
                                  </p:stCondLst>
                                  <p:childTnLst>
                                    <p:set>
                                      <p:cBhvr>
                                        <p:cTn id="35" dur="1000">
                                          <p:stCondLst>
                                            <p:cond delay="0"/>
                                          </p:stCondLst>
                                        </p:cTn>
                                        <p:tgtEl>
                                          <p:spTgt spid="35"/>
                                        </p:tgtEl>
                                        <p:attrNameLst>
                                          <p:attrName>style.visibility</p:attrName>
                                        </p:attrNameLst>
                                      </p:cBhvr>
                                      <p:to>
                                        <p:strVal val="visible"/>
                                      </p:to>
                                    </p:set>
                                  </p:childTnLst>
                                </p:cTn>
                              </p:par>
                            </p:childTnLst>
                          </p:cTn>
                        </p:par>
                        <p:par>
                          <p:cTn id="36" fill="hold">
                            <p:stCondLst>
                              <p:cond delay="21500"/>
                            </p:stCondLst>
                            <p:childTnLst>
                              <p:par>
                                <p:cTn id="37" presetID="11" presetClass="entr" presetSubtype="0" fill="hold" grpId="3" nodeType="afterEffect">
                                  <p:stCondLst>
                                    <p:cond delay="1000"/>
                                  </p:stCondLst>
                                  <p:childTnLst>
                                    <p:set>
                                      <p:cBhvr>
                                        <p:cTn id="38" dur="1000">
                                          <p:stCondLst>
                                            <p:cond delay="0"/>
                                          </p:stCondLst>
                                        </p:cTn>
                                        <p:tgtEl>
                                          <p:spTgt spid="35"/>
                                        </p:tgtEl>
                                        <p:attrNameLst>
                                          <p:attrName>style.visibility</p:attrName>
                                        </p:attrNameLst>
                                      </p:cBhvr>
                                      <p:to>
                                        <p:strVal val="visible"/>
                                      </p:to>
                                    </p:set>
                                  </p:childTnLst>
                                </p:cTn>
                              </p:par>
                              <p:par>
                                <p:cTn id="39" presetID="11" presetClass="entr" presetSubtype="0" fill="hold" grpId="4" nodeType="withEffect">
                                  <p:stCondLst>
                                    <p:cond delay="1100"/>
                                  </p:stCondLst>
                                  <p:childTnLst>
                                    <p:set>
                                      <p:cBhvr>
                                        <p:cTn id="40" dur="1000">
                                          <p:stCondLst>
                                            <p:cond delay="0"/>
                                          </p:stCondLst>
                                        </p:cTn>
                                        <p:tgtEl>
                                          <p:spTgt spid="28"/>
                                        </p:tgtEl>
                                        <p:attrNameLst>
                                          <p:attrName>style.visibility</p:attrName>
                                        </p:attrNameLst>
                                      </p:cBhvr>
                                      <p:to>
                                        <p:strVal val="visible"/>
                                      </p:to>
                                    </p:set>
                                  </p:childTnLst>
                                </p:cTn>
                              </p:par>
                            </p:childTnLst>
                          </p:cTn>
                        </p:par>
                        <p:par>
                          <p:cTn id="41" fill="hold">
                            <p:stCondLst>
                              <p:cond delay="23600"/>
                            </p:stCondLst>
                            <p:childTnLst>
                              <p:par>
                                <p:cTn id="42" presetID="9" presetClass="exit" presetSubtype="0" fill="hold" grpId="1" nodeType="afterEffect">
                                  <p:stCondLst>
                                    <p:cond delay="0"/>
                                  </p:stCondLst>
                                  <p:childTnLst>
                                    <p:animEffect transition="out" filter="dissolve">
                                      <p:cBhvr>
                                        <p:cTn id="43" dur="100"/>
                                        <p:tgtEl>
                                          <p:spTgt spid="20"/>
                                        </p:tgtEl>
                                      </p:cBhvr>
                                    </p:animEffect>
                                    <p:set>
                                      <p:cBhvr>
                                        <p:cTn id="44" dur="1" fill="hold">
                                          <p:stCondLst>
                                            <p:cond delay="99"/>
                                          </p:stCondLst>
                                        </p:cTn>
                                        <p:tgtEl>
                                          <p:spTgt spid="20"/>
                                        </p:tgtEl>
                                        <p:attrNameLst>
                                          <p:attrName>style.visibility</p:attrName>
                                        </p:attrNameLst>
                                      </p:cBhvr>
                                      <p:to>
                                        <p:strVal val="hidden"/>
                                      </p:to>
                                    </p:set>
                                  </p:childTnLst>
                                </p:cTn>
                              </p:par>
                              <p:par>
                                <p:cTn id="45" presetID="1" presetClass="entr" presetSubtype="0" fill="hold" grpId="1"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9" presetClass="exit" presetSubtype="0" fill="hold" grpId="2" nodeType="withEffect">
                                  <p:stCondLst>
                                    <p:cond delay="0"/>
                                  </p:stCondLst>
                                  <p:childTnLst>
                                    <p:animEffect transition="out" filter="dissolve">
                                      <p:cBhvr>
                                        <p:cTn id="48" dur="100"/>
                                        <p:tgtEl>
                                          <p:spTgt spid="20"/>
                                        </p:tgtEl>
                                      </p:cBhvr>
                                    </p:animEffect>
                                    <p:set>
                                      <p:cBhvr>
                                        <p:cTn id="49" dur="1" fill="hold">
                                          <p:stCondLst>
                                            <p:cond delay="99"/>
                                          </p:stCondLst>
                                        </p:cTn>
                                        <p:tgtEl>
                                          <p:spTgt spid="20"/>
                                        </p:tgtEl>
                                        <p:attrNameLst>
                                          <p:attrName>style.visibility</p:attrName>
                                        </p:attrNameLst>
                                      </p:cBhvr>
                                      <p:to>
                                        <p:strVal val="hidden"/>
                                      </p:to>
                                    </p:set>
                                  </p:childTnLst>
                                </p:cTn>
                              </p:par>
                              <p:par>
                                <p:cTn id="50" presetID="9" presetClass="exit" presetSubtype="0" fill="hold" grpId="1" nodeType="withEffect">
                                  <p:stCondLst>
                                    <p:cond delay="0"/>
                                  </p:stCondLst>
                                  <p:childTnLst>
                                    <p:animEffect transition="out" filter="dissolve">
                                      <p:cBhvr>
                                        <p:cTn id="51" dur="100"/>
                                        <p:tgtEl>
                                          <p:spTgt spid="40"/>
                                        </p:tgtEl>
                                      </p:cBhvr>
                                    </p:animEffect>
                                    <p:set>
                                      <p:cBhvr>
                                        <p:cTn id="52" dur="1" fill="hold">
                                          <p:stCondLst>
                                            <p:cond delay="99"/>
                                          </p:stCondLst>
                                        </p:cTn>
                                        <p:tgtEl>
                                          <p:spTgt spid="40"/>
                                        </p:tgtEl>
                                        <p:attrNameLst>
                                          <p:attrName>style.visibility</p:attrName>
                                        </p:attrNameLst>
                                      </p:cBhvr>
                                      <p:to>
                                        <p:strVal val="hidden"/>
                                      </p:to>
                                    </p:set>
                                  </p:childTnLst>
                                </p:cTn>
                              </p:par>
                            </p:childTnLst>
                          </p:cTn>
                        </p:par>
                        <p:par>
                          <p:cTn id="53" fill="hold">
                            <p:stCondLst>
                              <p:cond delay="23700"/>
                            </p:stCondLst>
                            <p:childTnLst>
                              <p:par>
                                <p:cTn id="54" presetID="11" presetClass="entr" presetSubtype="0" fill="hold" grpId="0" nodeType="afterEffect">
                                  <p:stCondLst>
                                    <p:cond delay="900"/>
                                  </p:stCondLst>
                                  <p:childTnLst>
                                    <p:set>
                                      <p:cBhvr>
                                        <p:cTn id="55" dur="1000">
                                          <p:stCondLst>
                                            <p:cond delay="0"/>
                                          </p:stCondLst>
                                        </p:cTn>
                                        <p:tgtEl>
                                          <p:spTgt spid="38"/>
                                        </p:tgtEl>
                                        <p:attrNameLst>
                                          <p:attrName>style.visibility</p:attrName>
                                        </p:attrNameLst>
                                      </p:cBhvr>
                                      <p:to>
                                        <p:strVal val="visible"/>
                                      </p:to>
                                    </p:set>
                                  </p:childTnLst>
                                </p:cTn>
                              </p:par>
                            </p:childTnLst>
                          </p:cTn>
                        </p:par>
                        <p:par>
                          <p:cTn id="56" fill="hold">
                            <p:stCondLst>
                              <p:cond delay="25600"/>
                            </p:stCondLst>
                            <p:childTnLst>
                              <p:par>
                                <p:cTn id="57" presetID="11" presetClass="entr" presetSubtype="0" fill="hold" grpId="0" nodeType="afterEffect">
                                  <p:stCondLst>
                                    <p:cond delay="1000"/>
                                  </p:stCondLst>
                                  <p:childTnLst>
                                    <p:set>
                                      <p:cBhvr>
                                        <p:cTn id="58" dur="1000">
                                          <p:stCondLst>
                                            <p:cond delay="0"/>
                                          </p:stCondLst>
                                        </p:cTn>
                                        <p:tgtEl>
                                          <p:spTgt spid="49"/>
                                        </p:tgtEl>
                                        <p:attrNameLst>
                                          <p:attrName>style.visibility</p:attrName>
                                        </p:attrNameLst>
                                      </p:cBhvr>
                                      <p:to>
                                        <p:strVal val="visible"/>
                                      </p:to>
                                    </p:set>
                                  </p:childTnLst>
                                </p:cTn>
                              </p:par>
                            </p:childTnLst>
                          </p:cTn>
                        </p:par>
                        <p:par>
                          <p:cTn id="59" fill="hold">
                            <p:stCondLst>
                              <p:cond delay="27600"/>
                            </p:stCondLst>
                            <p:childTnLst>
                              <p:par>
                                <p:cTn id="60" presetID="11" presetClass="entr" presetSubtype="0" fill="hold" grpId="0" nodeType="afterEffect">
                                  <p:stCondLst>
                                    <p:cond delay="500"/>
                                  </p:stCondLst>
                                  <p:childTnLst>
                                    <p:set>
                                      <p:cBhvr>
                                        <p:cTn id="61" dur="1000">
                                          <p:stCondLst>
                                            <p:cond delay="0"/>
                                          </p:stCondLst>
                                        </p:cTn>
                                        <p:tgtEl>
                                          <p:spTgt spid="37"/>
                                        </p:tgtEl>
                                        <p:attrNameLst>
                                          <p:attrName>style.visibility</p:attrName>
                                        </p:attrNameLst>
                                      </p:cBhvr>
                                      <p:to>
                                        <p:strVal val="visible"/>
                                      </p:to>
                                    </p:set>
                                  </p:childTnLst>
                                </p:cTn>
                              </p:par>
                              <p:par>
                                <p:cTn id="62" presetID="11" presetClass="entr" presetSubtype="0" fill="hold" grpId="0" nodeType="withEffect">
                                  <p:stCondLst>
                                    <p:cond delay="900"/>
                                  </p:stCondLst>
                                  <p:childTnLst>
                                    <p:set>
                                      <p:cBhvr>
                                        <p:cTn id="63" dur="1000">
                                          <p:stCondLst>
                                            <p:cond delay="0"/>
                                          </p:stCondLst>
                                        </p:cTn>
                                        <p:tgtEl>
                                          <p:spTgt spid="34"/>
                                        </p:tgtEl>
                                        <p:attrNameLst>
                                          <p:attrName>style.visibility</p:attrName>
                                        </p:attrNameLst>
                                      </p:cBhvr>
                                      <p:to>
                                        <p:strVal val="visible"/>
                                      </p:to>
                                    </p:set>
                                  </p:childTnLst>
                                </p:cTn>
                              </p:par>
                              <p:par>
                                <p:cTn id="64" presetID="11" presetClass="entr" presetSubtype="0" fill="hold" grpId="0" nodeType="withEffect">
                                  <p:stCondLst>
                                    <p:cond delay="1300"/>
                                  </p:stCondLst>
                                  <p:childTnLst>
                                    <p:set>
                                      <p:cBhvr>
                                        <p:cTn id="65" dur="1000">
                                          <p:stCondLst>
                                            <p:cond delay="0"/>
                                          </p:stCondLst>
                                        </p:cTn>
                                        <p:tgtEl>
                                          <p:spTgt spid="41"/>
                                        </p:tgtEl>
                                        <p:attrNameLst>
                                          <p:attrName>style.visibility</p:attrName>
                                        </p:attrNameLst>
                                      </p:cBhvr>
                                      <p:to>
                                        <p:strVal val="visible"/>
                                      </p:to>
                                    </p:set>
                                  </p:childTnLst>
                                </p:cTn>
                              </p:par>
                              <p:par>
                                <p:cTn id="66" presetID="11" presetClass="entr" presetSubtype="0" fill="hold" grpId="0" nodeType="withEffect">
                                  <p:stCondLst>
                                    <p:cond delay="1300"/>
                                  </p:stCondLst>
                                  <p:childTnLst>
                                    <p:set>
                                      <p:cBhvr>
                                        <p:cTn id="67" dur="1000">
                                          <p:stCondLst>
                                            <p:cond delay="0"/>
                                          </p:stCondLst>
                                        </p:cTn>
                                        <p:tgtEl>
                                          <p:spTgt spid="50"/>
                                        </p:tgtEl>
                                        <p:attrNameLst>
                                          <p:attrName>style.visibility</p:attrName>
                                        </p:attrNameLst>
                                      </p:cBhvr>
                                      <p:to>
                                        <p:strVal val="visible"/>
                                      </p:to>
                                    </p:set>
                                  </p:childTnLst>
                                </p:cTn>
                              </p:par>
                              <p:par>
                                <p:cTn id="68" presetID="11" presetClass="entr" presetSubtype="0" fill="hold" grpId="0" nodeType="withEffect">
                                  <p:stCondLst>
                                    <p:cond delay="1300"/>
                                  </p:stCondLst>
                                  <p:childTnLst>
                                    <p:set>
                                      <p:cBhvr>
                                        <p:cTn id="69" dur="1000">
                                          <p:stCondLst>
                                            <p:cond delay="0"/>
                                          </p:stCondLst>
                                        </p:cTn>
                                        <p:tgtEl>
                                          <p:spTgt spid="42"/>
                                        </p:tgtEl>
                                        <p:attrNameLst>
                                          <p:attrName>style.visibility</p:attrName>
                                        </p:attrNameLst>
                                      </p:cBhvr>
                                      <p:to>
                                        <p:strVal val="visible"/>
                                      </p:to>
                                    </p:set>
                                  </p:childTnLst>
                                </p:cTn>
                              </p:par>
                              <p:par>
                                <p:cTn id="70" presetID="11" presetClass="entr" presetSubtype="0" fill="hold" grpId="0" nodeType="withEffect">
                                  <p:stCondLst>
                                    <p:cond delay="1300"/>
                                  </p:stCondLst>
                                  <p:childTnLst>
                                    <p:set>
                                      <p:cBhvr>
                                        <p:cTn id="71" dur="1000">
                                          <p:stCondLst>
                                            <p:cond delay="0"/>
                                          </p:stCondLst>
                                        </p:cTn>
                                        <p:tgtEl>
                                          <p:spTgt spid="47"/>
                                        </p:tgtEl>
                                        <p:attrNameLst>
                                          <p:attrName>style.visibility</p:attrName>
                                        </p:attrNameLst>
                                      </p:cBhvr>
                                      <p:to>
                                        <p:strVal val="visible"/>
                                      </p:to>
                                    </p:set>
                                  </p:childTnLst>
                                </p:cTn>
                              </p:par>
                              <p:par>
                                <p:cTn id="72" presetID="11" presetClass="entr" presetSubtype="0" fill="hold" grpId="0" nodeType="withEffect">
                                  <p:stCondLst>
                                    <p:cond delay="1700"/>
                                  </p:stCondLst>
                                  <p:childTnLst>
                                    <p:set>
                                      <p:cBhvr>
                                        <p:cTn id="73" dur="1000">
                                          <p:stCondLst>
                                            <p:cond delay="0"/>
                                          </p:stCondLst>
                                        </p:cTn>
                                        <p:tgtEl>
                                          <p:spTgt spid="51"/>
                                        </p:tgtEl>
                                        <p:attrNameLst>
                                          <p:attrName>style.visibility</p:attrName>
                                        </p:attrNameLst>
                                      </p:cBhvr>
                                      <p:to>
                                        <p:strVal val="visible"/>
                                      </p:to>
                                    </p:set>
                                  </p:childTnLst>
                                </p:cTn>
                              </p:par>
                              <p:par>
                                <p:cTn id="74" presetID="9" presetClass="exit" presetSubtype="0" fill="hold" grpId="2" nodeType="withEffect">
                                  <p:stCondLst>
                                    <p:cond delay="1000"/>
                                  </p:stCondLst>
                                  <p:childTnLst>
                                    <p:animEffect transition="out" filter="dissolve">
                                      <p:cBhvr>
                                        <p:cTn id="75" dur="100"/>
                                        <p:tgtEl>
                                          <p:spTgt spid="46"/>
                                        </p:tgtEl>
                                      </p:cBhvr>
                                    </p:animEffect>
                                    <p:set>
                                      <p:cBhvr>
                                        <p:cTn id="76" dur="1" fill="hold">
                                          <p:stCondLst>
                                            <p:cond delay="99"/>
                                          </p:stCondLst>
                                        </p:cTn>
                                        <p:tgtEl>
                                          <p:spTgt spid="46"/>
                                        </p:tgtEl>
                                        <p:attrNameLst>
                                          <p:attrName>style.visibility</p:attrName>
                                        </p:attrNameLst>
                                      </p:cBhvr>
                                      <p:to>
                                        <p:strVal val="hidden"/>
                                      </p:to>
                                    </p:set>
                                  </p:childTnLst>
                                </p:cTn>
                              </p:par>
                            </p:childTnLst>
                          </p:cTn>
                        </p:par>
                        <p:par>
                          <p:cTn id="77" fill="hold">
                            <p:stCondLst>
                              <p:cond delay="30300"/>
                            </p:stCondLst>
                            <p:childTnLst>
                              <p:par>
                                <p:cTn id="78" presetID="1" presetClass="entr" presetSubtype="0" fill="hold" nodeType="afterEffect">
                                  <p:stCondLst>
                                    <p:cond delay="0"/>
                                  </p:stCondLst>
                                  <p:childTnLst>
                                    <p:set>
                                      <p:cBhvr>
                                        <p:cTn id="79" dur="1" fill="hold">
                                          <p:stCondLst>
                                            <p:cond delay="0"/>
                                          </p:stCondLst>
                                        </p:cTn>
                                        <p:tgtEl>
                                          <p:spTgt spid="27"/>
                                        </p:tgtEl>
                                        <p:attrNameLst>
                                          <p:attrName>style.visibility</p:attrName>
                                        </p:attrNameLst>
                                      </p:cBhvr>
                                      <p:to>
                                        <p:strVal val="visible"/>
                                      </p:to>
                                    </p:set>
                                  </p:childTnLst>
                                </p:cTn>
                              </p:par>
                            </p:childTnLst>
                          </p:cTn>
                        </p:par>
                        <p:par>
                          <p:cTn id="80" fill="hold">
                            <p:stCondLst>
                              <p:cond delay="30300"/>
                            </p:stCondLst>
                            <p:childTnLst>
                              <p:par>
                                <p:cTn id="81" presetID="11" presetClass="entr" presetSubtype="0" fill="hold" grpId="0" nodeType="afterEffect">
                                  <p:stCondLst>
                                    <p:cond delay="1000"/>
                                  </p:stCondLst>
                                  <p:childTnLst>
                                    <p:set>
                                      <p:cBhvr>
                                        <p:cTn id="82" dur="1000">
                                          <p:stCondLst>
                                            <p:cond delay="0"/>
                                          </p:stCondLst>
                                        </p:cTn>
                                        <p:tgtEl>
                                          <p:spTgt spid="29"/>
                                        </p:tgtEl>
                                        <p:attrNameLst>
                                          <p:attrName>style.visibility</p:attrName>
                                        </p:attrNameLst>
                                      </p:cBhvr>
                                      <p:to>
                                        <p:strVal val="visible"/>
                                      </p:to>
                                    </p:set>
                                  </p:childTnLst>
                                </p:cTn>
                              </p:par>
                              <p:par>
                                <p:cTn id="83" presetID="11" presetClass="entr" presetSubtype="0" fill="hold" nodeType="withEffect">
                                  <p:stCondLst>
                                    <p:cond delay="1000"/>
                                  </p:stCondLst>
                                  <p:childTnLst>
                                    <p:set>
                                      <p:cBhvr>
                                        <p:cTn id="84" dur="1000">
                                          <p:stCondLst>
                                            <p:cond delay="0"/>
                                          </p:stCondLst>
                                        </p:cTn>
                                        <p:tgtEl>
                                          <p:spTgt spid="44"/>
                                        </p:tgtEl>
                                        <p:attrNameLst>
                                          <p:attrName>style.visibility</p:attrName>
                                        </p:attrNameLst>
                                      </p:cBhvr>
                                      <p:to>
                                        <p:strVal val="visible"/>
                                      </p:to>
                                    </p:set>
                                  </p:childTnLst>
                                </p:cTn>
                              </p:par>
                              <p:par>
                                <p:cTn id="85" presetID="11" presetClass="entr" presetSubtype="0" fill="hold" nodeType="withEffect">
                                  <p:stCondLst>
                                    <p:cond delay="1000"/>
                                  </p:stCondLst>
                                  <p:childTnLst>
                                    <p:set>
                                      <p:cBhvr>
                                        <p:cTn id="86" dur="1000">
                                          <p:stCondLst>
                                            <p:cond delay="0"/>
                                          </p:stCondLst>
                                        </p:cTn>
                                        <p:tgtEl>
                                          <p:spTgt spid="43"/>
                                        </p:tgtEl>
                                        <p:attrNameLst>
                                          <p:attrName>style.visibility</p:attrName>
                                        </p:attrNameLst>
                                      </p:cBhvr>
                                      <p:to>
                                        <p:strVal val="visible"/>
                                      </p:to>
                                    </p:set>
                                  </p:childTnLst>
                                </p:cTn>
                              </p:par>
                              <p:par>
                                <p:cTn id="87" presetID="11" presetClass="entr" presetSubtype="0" fill="hold" nodeType="withEffect">
                                  <p:stCondLst>
                                    <p:cond delay="1000"/>
                                  </p:stCondLst>
                                  <p:childTnLst>
                                    <p:set>
                                      <p:cBhvr>
                                        <p:cTn id="88" dur="1000">
                                          <p:stCondLst>
                                            <p:cond delay="0"/>
                                          </p:stCondLst>
                                        </p:cTn>
                                        <p:tgtEl>
                                          <p:spTgt spid="30"/>
                                        </p:tgtEl>
                                        <p:attrNameLst>
                                          <p:attrName>style.visibility</p:attrName>
                                        </p:attrNameLst>
                                      </p:cBhvr>
                                      <p:to>
                                        <p:strVal val="visible"/>
                                      </p:to>
                                    </p:set>
                                  </p:childTnLst>
                                </p:cTn>
                              </p:par>
                              <p:par>
                                <p:cTn id="89" presetID="11" presetClass="entr" presetSubtype="0" fill="hold" nodeType="withEffect">
                                  <p:stCondLst>
                                    <p:cond delay="1000"/>
                                  </p:stCondLst>
                                  <p:childTnLst>
                                    <p:set>
                                      <p:cBhvr>
                                        <p:cTn id="90" dur="1000">
                                          <p:stCondLst>
                                            <p:cond delay="0"/>
                                          </p:stCondLst>
                                        </p:cTn>
                                        <p:tgtEl>
                                          <p:spTgt spid="32"/>
                                        </p:tgtEl>
                                        <p:attrNameLst>
                                          <p:attrName>style.visibility</p:attrName>
                                        </p:attrNameLst>
                                      </p:cBhvr>
                                      <p:to>
                                        <p:strVal val="visible"/>
                                      </p:to>
                                    </p:set>
                                  </p:childTnLst>
                                </p:cTn>
                              </p:par>
                              <p:par>
                                <p:cTn id="91" presetID="11" presetClass="entr" presetSubtype="0" fill="hold" nodeType="withEffect">
                                  <p:stCondLst>
                                    <p:cond delay="1000"/>
                                  </p:stCondLst>
                                  <p:childTnLst>
                                    <p:set>
                                      <p:cBhvr>
                                        <p:cTn id="92" dur="1000">
                                          <p:stCondLst>
                                            <p:cond delay="0"/>
                                          </p:stCondLst>
                                        </p:cTn>
                                        <p:tgtEl>
                                          <p:spTgt spid="39"/>
                                        </p:tgtEl>
                                        <p:attrNameLst>
                                          <p:attrName>style.visibility</p:attrName>
                                        </p:attrNameLst>
                                      </p:cBhvr>
                                      <p:to>
                                        <p:strVal val="visible"/>
                                      </p:to>
                                    </p:set>
                                  </p:childTnLst>
                                </p:cTn>
                              </p:par>
                              <p:par>
                                <p:cTn id="93" presetID="11" presetClass="entr" presetSubtype="0" fill="hold" nodeType="withEffect">
                                  <p:stCondLst>
                                    <p:cond delay="1000"/>
                                  </p:stCondLst>
                                  <p:childTnLst>
                                    <p:set>
                                      <p:cBhvr>
                                        <p:cTn id="94" dur="1000">
                                          <p:stCondLst>
                                            <p:cond delay="0"/>
                                          </p:stCondLst>
                                        </p:cTn>
                                        <p:tgtEl>
                                          <p:spTgt spid="36"/>
                                        </p:tgtEl>
                                        <p:attrNameLst>
                                          <p:attrName>style.visibility</p:attrName>
                                        </p:attrNameLst>
                                      </p:cBhvr>
                                      <p:to>
                                        <p:strVal val="visible"/>
                                      </p:to>
                                    </p:set>
                                  </p:childTnLst>
                                </p:cTn>
                              </p:par>
                              <p:par>
                                <p:cTn id="95" presetID="11" presetClass="entr" presetSubtype="0" fill="hold" nodeType="withEffect">
                                  <p:stCondLst>
                                    <p:cond delay="1000"/>
                                  </p:stCondLst>
                                  <p:childTnLst>
                                    <p:set>
                                      <p:cBhvr>
                                        <p:cTn id="96" dur="1000">
                                          <p:stCondLst>
                                            <p:cond delay="0"/>
                                          </p:stCondLst>
                                        </p:cTn>
                                        <p:tgtEl>
                                          <p:spTgt spid="58"/>
                                        </p:tgtEl>
                                        <p:attrNameLst>
                                          <p:attrName>style.visibility</p:attrName>
                                        </p:attrNameLst>
                                      </p:cBhvr>
                                      <p:to>
                                        <p:strVal val="visible"/>
                                      </p:to>
                                    </p:set>
                                  </p:childTnLst>
                                </p:cTn>
                              </p:par>
                            </p:childTnLst>
                          </p:cTn>
                        </p:par>
                        <p:par>
                          <p:cTn id="97" fill="hold">
                            <p:stCondLst>
                              <p:cond delay="32300"/>
                            </p:stCondLst>
                            <p:childTnLst>
                              <p:par>
                                <p:cTn id="98" presetID="11" presetClass="entr" presetSubtype="0" fill="hold" grpId="1" nodeType="afterEffect">
                                  <p:stCondLst>
                                    <p:cond delay="1000"/>
                                  </p:stCondLst>
                                  <p:childTnLst>
                                    <p:set>
                                      <p:cBhvr>
                                        <p:cTn id="99" dur="1000">
                                          <p:stCondLst>
                                            <p:cond delay="0"/>
                                          </p:stCondLst>
                                        </p:cTn>
                                        <p:tgtEl>
                                          <p:spTgt spid="29"/>
                                        </p:tgtEl>
                                        <p:attrNameLst>
                                          <p:attrName>style.visibility</p:attrName>
                                        </p:attrNameLst>
                                      </p:cBhvr>
                                      <p:to>
                                        <p:strVal val="visible"/>
                                      </p:to>
                                    </p:set>
                                  </p:childTnLst>
                                </p:cTn>
                              </p:par>
                              <p:par>
                                <p:cTn id="100" presetID="11" presetClass="entr" presetSubtype="0" fill="hold" nodeType="withEffect">
                                  <p:stCondLst>
                                    <p:cond delay="1000"/>
                                  </p:stCondLst>
                                  <p:childTnLst>
                                    <p:set>
                                      <p:cBhvr>
                                        <p:cTn id="101" dur="1000">
                                          <p:stCondLst>
                                            <p:cond delay="0"/>
                                          </p:stCondLst>
                                        </p:cTn>
                                        <p:tgtEl>
                                          <p:spTgt spid="44"/>
                                        </p:tgtEl>
                                        <p:attrNameLst>
                                          <p:attrName>style.visibility</p:attrName>
                                        </p:attrNameLst>
                                      </p:cBhvr>
                                      <p:to>
                                        <p:strVal val="visible"/>
                                      </p:to>
                                    </p:set>
                                  </p:childTnLst>
                                </p:cTn>
                              </p:par>
                              <p:par>
                                <p:cTn id="102" presetID="11" presetClass="entr" presetSubtype="0" fill="hold" nodeType="withEffect">
                                  <p:stCondLst>
                                    <p:cond delay="1000"/>
                                  </p:stCondLst>
                                  <p:childTnLst>
                                    <p:set>
                                      <p:cBhvr>
                                        <p:cTn id="103" dur="1000">
                                          <p:stCondLst>
                                            <p:cond delay="0"/>
                                          </p:stCondLst>
                                        </p:cTn>
                                        <p:tgtEl>
                                          <p:spTgt spid="43"/>
                                        </p:tgtEl>
                                        <p:attrNameLst>
                                          <p:attrName>style.visibility</p:attrName>
                                        </p:attrNameLst>
                                      </p:cBhvr>
                                      <p:to>
                                        <p:strVal val="visible"/>
                                      </p:to>
                                    </p:set>
                                  </p:childTnLst>
                                </p:cTn>
                              </p:par>
                              <p:par>
                                <p:cTn id="104" presetID="11" presetClass="entr" presetSubtype="0" fill="hold" nodeType="withEffect">
                                  <p:stCondLst>
                                    <p:cond delay="1000"/>
                                  </p:stCondLst>
                                  <p:childTnLst>
                                    <p:set>
                                      <p:cBhvr>
                                        <p:cTn id="105" dur="1000">
                                          <p:stCondLst>
                                            <p:cond delay="0"/>
                                          </p:stCondLst>
                                        </p:cTn>
                                        <p:tgtEl>
                                          <p:spTgt spid="32"/>
                                        </p:tgtEl>
                                        <p:attrNameLst>
                                          <p:attrName>style.visibility</p:attrName>
                                        </p:attrNameLst>
                                      </p:cBhvr>
                                      <p:to>
                                        <p:strVal val="visible"/>
                                      </p:to>
                                    </p:set>
                                  </p:childTnLst>
                                </p:cTn>
                              </p:par>
                              <p:par>
                                <p:cTn id="106" presetID="11" presetClass="entr" presetSubtype="0" fill="hold" nodeType="withEffect">
                                  <p:stCondLst>
                                    <p:cond delay="1000"/>
                                  </p:stCondLst>
                                  <p:childTnLst>
                                    <p:set>
                                      <p:cBhvr>
                                        <p:cTn id="107" dur="1000">
                                          <p:stCondLst>
                                            <p:cond delay="0"/>
                                          </p:stCondLst>
                                        </p:cTn>
                                        <p:tgtEl>
                                          <p:spTgt spid="30"/>
                                        </p:tgtEl>
                                        <p:attrNameLst>
                                          <p:attrName>style.visibility</p:attrName>
                                        </p:attrNameLst>
                                      </p:cBhvr>
                                      <p:to>
                                        <p:strVal val="visible"/>
                                      </p:to>
                                    </p:set>
                                  </p:childTnLst>
                                </p:cTn>
                              </p:par>
                              <p:par>
                                <p:cTn id="108" presetID="11" presetClass="entr" presetSubtype="0" fill="hold" nodeType="withEffect">
                                  <p:stCondLst>
                                    <p:cond delay="1000"/>
                                  </p:stCondLst>
                                  <p:childTnLst>
                                    <p:set>
                                      <p:cBhvr>
                                        <p:cTn id="109" dur="1000">
                                          <p:stCondLst>
                                            <p:cond delay="0"/>
                                          </p:stCondLst>
                                        </p:cTn>
                                        <p:tgtEl>
                                          <p:spTgt spid="39"/>
                                        </p:tgtEl>
                                        <p:attrNameLst>
                                          <p:attrName>style.visibility</p:attrName>
                                        </p:attrNameLst>
                                      </p:cBhvr>
                                      <p:to>
                                        <p:strVal val="visible"/>
                                      </p:to>
                                    </p:set>
                                  </p:childTnLst>
                                </p:cTn>
                              </p:par>
                              <p:par>
                                <p:cTn id="110" presetID="11" presetClass="entr" presetSubtype="0" fill="hold" nodeType="withEffect">
                                  <p:stCondLst>
                                    <p:cond delay="1000"/>
                                  </p:stCondLst>
                                  <p:childTnLst>
                                    <p:set>
                                      <p:cBhvr>
                                        <p:cTn id="111" dur="1000">
                                          <p:stCondLst>
                                            <p:cond delay="0"/>
                                          </p:stCondLst>
                                        </p:cTn>
                                        <p:tgtEl>
                                          <p:spTgt spid="36"/>
                                        </p:tgtEl>
                                        <p:attrNameLst>
                                          <p:attrName>style.visibility</p:attrName>
                                        </p:attrNameLst>
                                      </p:cBhvr>
                                      <p:to>
                                        <p:strVal val="visible"/>
                                      </p:to>
                                    </p:set>
                                  </p:childTnLst>
                                </p:cTn>
                              </p:par>
                              <p:par>
                                <p:cTn id="112" presetID="11" presetClass="entr" presetSubtype="0" fill="hold" nodeType="withEffect">
                                  <p:stCondLst>
                                    <p:cond delay="1000"/>
                                  </p:stCondLst>
                                  <p:childTnLst>
                                    <p:set>
                                      <p:cBhvr>
                                        <p:cTn id="113" dur="1000">
                                          <p:stCondLst>
                                            <p:cond delay="0"/>
                                          </p:stCondLst>
                                        </p:cTn>
                                        <p:tgtEl>
                                          <p:spTgt spid="58"/>
                                        </p:tgtEl>
                                        <p:attrNameLst>
                                          <p:attrName>style.visibility</p:attrName>
                                        </p:attrNameLst>
                                      </p:cBhvr>
                                      <p:to>
                                        <p:strVal val="visible"/>
                                      </p:to>
                                    </p:set>
                                  </p:childTnLst>
                                </p:cTn>
                              </p:par>
                            </p:childTnLst>
                          </p:cTn>
                        </p:par>
                        <p:par>
                          <p:cTn id="114" fill="hold">
                            <p:stCondLst>
                              <p:cond delay="34300"/>
                            </p:stCondLst>
                            <p:childTnLst>
                              <p:par>
                                <p:cTn id="115" presetID="11" presetClass="entr" presetSubtype="0" fill="hold" grpId="2" nodeType="afterEffect">
                                  <p:stCondLst>
                                    <p:cond delay="1000"/>
                                  </p:stCondLst>
                                  <p:childTnLst>
                                    <p:set>
                                      <p:cBhvr>
                                        <p:cTn id="116" dur="1000">
                                          <p:stCondLst>
                                            <p:cond delay="0"/>
                                          </p:stCondLst>
                                        </p:cTn>
                                        <p:tgtEl>
                                          <p:spTgt spid="29"/>
                                        </p:tgtEl>
                                        <p:attrNameLst>
                                          <p:attrName>style.visibility</p:attrName>
                                        </p:attrNameLst>
                                      </p:cBhvr>
                                      <p:to>
                                        <p:strVal val="visible"/>
                                      </p:to>
                                    </p:set>
                                  </p:childTnLst>
                                </p:cTn>
                              </p:par>
                              <p:par>
                                <p:cTn id="117" presetID="11" presetClass="entr" presetSubtype="0" fill="hold" nodeType="withEffect">
                                  <p:stCondLst>
                                    <p:cond delay="1000"/>
                                  </p:stCondLst>
                                  <p:childTnLst>
                                    <p:set>
                                      <p:cBhvr>
                                        <p:cTn id="118" dur="1000">
                                          <p:stCondLst>
                                            <p:cond delay="0"/>
                                          </p:stCondLst>
                                        </p:cTn>
                                        <p:tgtEl>
                                          <p:spTgt spid="44"/>
                                        </p:tgtEl>
                                        <p:attrNameLst>
                                          <p:attrName>style.visibility</p:attrName>
                                        </p:attrNameLst>
                                      </p:cBhvr>
                                      <p:to>
                                        <p:strVal val="visible"/>
                                      </p:to>
                                    </p:set>
                                  </p:childTnLst>
                                </p:cTn>
                              </p:par>
                              <p:par>
                                <p:cTn id="119" presetID="11" presetClass="entr" presetSubtype="0" fill="hold" nodeType="withEffect">
                                  <p:stCondLst>
                                    <p:cond delay="1000"/>
                                  </p:stCondLst>
                                  <p:childTnLst>
                                    <p:set>
                                      <p:cBhvr>
                                        <p:cTn id="120" dur="1000">
                                          <p:stCondLst>
                                            <p:cond delay="0"/>
                                          </p:stCondLst>
                                        </p:cTn>
                                        <p:tgtEl>
                                          <p:spTgt spid="43"/>
                                        </p:tgtEl>
                                        <p:attrNameLst>
                                          <p:attrName>style.visibility</p:attrName>
                                        </p:attrNameLst>
                                      </p:cBhvr>
                                      <p:to>
                                        <p:strVal val="visible"/>
                                      </p:to>
                                    </p:set>
                                  </p:childTnLst>
                                </p:cTn>
                              </p:par>
                              <p:par>
                                <p:cTn id="121" presetID="11" presetClass="entr" presetSubtype="0" fill="hold" nodeType="withEffect">
                                  <p:stCondLst>
                                    <p:cond delay="1000"/>
                                  </p:stCondLst>
                                  <p:childTnLst>
                                    <p:set>
                                      <p:cBhvr>
                                        <p:cTn id="122" dur="1000">
                                          <p:stCondLst>
                                            <p:cond delay="0"/>
                                          </p:stCondLst>
                                        </p:cTn>
                                        <p:tgtEl>
                                          <p:spTgt spid="32"/>
                                        </p:tgtEl>
                                        <p:attrNameLst>
                                          <p:attrName>style.visibility</p:attrName>
                                        </p:attrNameLst>
                                      </p:cBhvr>
                                      <p:to>
                                        <p:strVal val="visible"/>
                                      </p:to>
                                    </p:set>
                                  </p:childTnLst>
                                </p:cTn>
                              </p:par>
                              <p:par>
                                <p:cTn id="123" presetID="11" presetClass="entr" presetSubtype="0" fill="hold" nodeType="withEffect">
                                  <p:stCondLst>
                                    <p:cond delay="1000"/>
                                  </p:stCondLst>
                                  <p:childTnLst>
                                    <p:set>
                                      <p:cBhvr>
                                        <p:cTn id="124" dur="1000">
                                          <p:stCondLst>
                                            <p:cond delay="0"/>
                                          </p:stCondLst>
                                        </p:cTn>
                                        <p:tgtEl>
                                          <p:spTgt spid="30"/>
                                        </p:tgtEl>
                                        <p:attrNameLst>
                                          <p:attrName>style.visibility</p:attrName>
                                        </p:attrNameLst>
                                      </p:cBhvr>
                                      <p:to>
                                        <p:strVal val="visible"/>
                                      </p:to>
                                    </p:set>
                                  </p:childTnLst>
                                </p:cTn>
                              </p:par>
                              <p:par>
                                <p:cTn id="125" presetID="11" presetClass="entr" presetSubtype="0" fill="hold" nodeType="withEffect">
                                  <p:stCondLst>
                                    <p:cond delay="1000"/>
                                  </p:stCondLst>
                                  <p:childTnLst>
                                    <p:set>
                                      <p:cBhvr>
                                        <p:cTn id="126" dur="1000">
                                          <p:stCondLst>
                                            <p:cond delay="0"/>
                                          </p:stCondLst>
                                        </p:cTn>
                                        <p:tgtEl>
                                          <p:spTgt spid="39"/>
                                        </p:tgtEl>
                                        <p:attrNameLst>
                                          <p:attrName>style.visibility</p:attrName>
                                        </p:attrNameLst>
                                      </p:cBhvr>
                                      <p:to>
                                        <p:strVal val="visible"/>
                                      </p:to>
                                    </p:set>
                                  </p:childTnLst>
                                </p:cTn>
                              </p:par>
                              <p:par>
                                <p:cTn id="127" presetID="11" presetClass="entr" presetSubtype="0" fill="hold" nodeType="withEffect">
                                  <p:stCondLst>
                                    <p:cond delay="1000"/>
                                  </p:stCondLst>
                                  <p:childTnLst>
                                    <p:set>
                                      <p:cBhvr>
                                        <p:cTn id="128" dur="1000">
                                          <p:stCondLst>
                                            <p:cond delay="0"/>
                                          </p:stCondLst>
                                        </p:cTn>
                                        <p:tgtEl>
                                          <p:spTgt spid="36"/>
                                        </p:tgtEl>
                                        <p:attrNameLst>
                                          <p:attrName>style.visibility</p:attrName>
                                        </p:attrNameLst>
                                      </p:cBhvr>
                                      <p:to>
                                        <p:strVal val="visible"/>
                                      </p:to>
                                    </p:set>
                                  </p:childTnLst>
                                </p:cTn>
                              </p:par>
                              <p:par>
                                <p:cTn id="129" presetID="11" presetClass="entr" presetSubtype="0" fill="hold" nodeType="withEffect">
                                  <p:stCondLst>
                                    <p:cond delay="1000"/>
                                  </p:stCondLst>
                                  <p:childTnLst>
                                    <p:set>
                                      <p:cBhvr>
                                        <p:cTn id="130" dur="1000">
                                          <p:stCondLst>
                                            <p:cond delay="0"/>
                                          </p:stCondLst>
                                        </p:cTn>
                                        <p:tgtEl>
                                          <p:spTgt spid="58"/>
                                        </p:tgtEl>
                                        <p:attrNameLst>
                                          <p:attrName>style.visibility</p:attrName>
                                        </p:attrNameLst>
                                      </p:cBhvr>
                                      <p:to>
                                        <p:strVal val="visible"/>
                                      </p:to>
                                    </p:set>
                                  </p:childTnLst>
                                </p:cTn>
                              </p:par>
                              <p:par>
                                <p:cTn id="131" presetID="9" presetClass="exit" presetSubtype="0" fill="hold" nodeType="withEffect">
                                  <p:stCondLst>
                                    <p:cond delay="3000"/>
                                  </p:stCondLst>
                                  <p:childTnLst>
                                    <p:animEffect transition="out" filter="dissolve">
                                      <p:cBhvr>
                                        <p:cTn id="132" dur="100"/>
                                        <p:tgtEl>
                                          <p:spTgt spid="27"/>
                                        </p:tgtEl>
                                      </p:cBhvr>
                                    </p:animEffect>
                                    <p:set>
                                      <p:cBhvr>
                                        <p:cTn id="133" dur="1" fill="hold">
                                          <p:stCondLst>
                                            <p:cond delay="99"/>
                                          </p:stCondLst>
                                        </p:cTn>
                                        <p:tgtEl>
                                          <p:spTgt spid="27"/>
                                        </p:tgtEl>
                                        <p:attrNameLst>
                                          <p:attrName>style.visibility</p:attrName>
                                        </p:attrNameLst>
                                      </p:cBhvr>
                                      <p:to>
                                        <p:strVal val="hidden"/>
                                      </p:to>
                                    </p:set>
                                  </p:childTnLst>
                                </p:cTn>
                              </p:par>
                            </p:childTnLst>
                          </p:cTn>
                        </p:par>
                        <p:par>
                          <p:cTn id="134" fill="hold">
                            <p:stCondLst>
                              <p:cond delay="37400"/>
                            </p:stCondLst>
                            <p:childTnLst>
                              <p:par>
                                <p:cTn id="135" presetID="1" presetClass="entr" presetSubtype="0" fill="hold" grpId="0" nodeType="afterEffect">
                                  <p:stCondLst>
                                    <p:cond delay="0"/>
                                  </p:stCondLst>
                                  <p:childTnLst>
                                    <p:set>
                                      <p:cBhvr>
                                        <p:cTn id="1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animBg="1"/>
      <p:bldP spid="28" grpId="1" animBg="1"/>
      <p:bldP spid="28" grpId="4" animBg="1"/>
      <p:bldP spid="28" grpId="5" animBg="1"/>
      <p:bldP spid="31" grpId="0" animBg="1"/>
      <p:bldP spid="31" grpId="1" animBg="1"/>
      <p:bldP spid="34" grpId="0" animBg="1"/>
      <p:bldP spid="35" grpId="0" animBg="1"/>
      <p:bldP spid="35" grpId="1" animBg="1"/>
      <p:bldP spid="35" grpId="2" animBg="1"/>
      <p:bldP spid="35" grpId="3" animBg="1"/>
      <p:bldP spid="20" grpId="0" animBg="1"/>
      <p:bldP spid="20" grpId="1" animBg="1"/>
      <p:bldP spid="20" grpId="2" animBg="1"/>
      <p:bldP spid="40" grpId="0" animBg="1"/>
      <p:bldP spid="40" grpId="1" animBg="1"/>
      <p:bldP spid="37" grpId="0" animBg="1"/>
      <p:bldP spid="38" grpId="0" animBg="1"/>
      <p:bldP spid="41" grpId="0" animBg="1"/>
      <p:bldP spid="42" grpId="0" animBg="1"/>
      <p:bldP spid="46" grpId="0" animBg="1"/>
      <p:bldP spid="46" grpId="1" animBg="1"/>
      <p:bldP spid="46" grpId="2" animBg="1"/>
      <p:bldP spid="47" grpId="0" animBg="1"/>
      <p:bldP spid="48" grpId="0" animBg="1"/>
      <p:bldP spid="49" grpId="0" animBg="1"/>
      <p:bldP spid="50" grpId="0" animBg="1"/>
      <p:bldP spid="51" grpId="0" animBg="1"/>
      <p:bldP spid="29" grpId="0"/>
      <p:bldP spid="29" grpId="1"/>
      <p:bldP spid="29"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liennummernplatzhalter 3"/>
          <p:cNvSpPr>
            <a:spLocks noGrp="1"/>
          </p:cNvSpPr>
          <p:nvPr>
            <p:ph type="sldNum" sz="quarter" idx="10"/>
          </p:nvPr>
        </p:nvSpPr>
        <p:spPr>
          <a:xfrm>
            <a:off x="0" y="6525344"/>
            <a:ext cx="827584" cy="332656"/>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11</a:t>
            </a:r>
            <a:endParaRPr lang="de-DE" baseline="-25000" dirty="0">
              <a:latin typeface="Arial" pitchFamily="34" charset="0"/>
              <a:cs typeface="Arial" pitchFamily="34" charset="0"/>
            </a:endParaRPr>
          </a:p>
        </p:txBody>
      </p:sp>
      <p:sp>
        <p:nvSpPr>
          <p:cNvPr id="22"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pic>
        <p:nvPicPr>
          <p:cNvPr id="1026" name="Picture 2"/>
          <p:cNvPicPr>
            <a:picLocks noChangeAspect="1" noChangeArrowheads="1"/>
          </p:cNvPicPr>
          <p:nvPr/>
        </p:nvPicPr>
        <p:blipFill>
          <a:blip r:embed="rId2" cstate="print"/>
          <a:srcRect/>
          <a:stretch>
            <a:fillRect/>
          </a:stretch>
        </p:blipFill>
        <p:spPr bwMode="auto">
          <a:xfrm>
            <a:off x="1692000" y="1303076"/>
            <a:ext cx="5810896" cy="4358172"/>
          </a:xfrm>
          <a:prstGeom prst="rect">
            <a:avLst/>
          </a:prstGeom>
          <a:noFill/>
          <a:ln w="9525">
            <a:noFill/>
            <a:miter lim="800000"/>
            <a:headEnd/>
            <a:tailEnd/>
          </a:ln>
          <a:effectLst/>
        </p:spPr>
      </p:pic>
      <p:sp>
        <p:nvSpPr>
          <p:cNvPr id="23" name="Ellipse 22"/>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hteck 30"/>
          <p:cNvSpPr/>
          <p:nvPr/>
        </p:nvSpPr>
        <p:spPr>
          <a:xfrm rot="300000">
            <a:off x="4592098" y="3258399"/>
            <a:ext cx="72000" cy="119451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hteck 33"/>
          <p:cNvSpPr/>
          <p:nvPr/>
        </p:nvSpPr>
        <p:spPr>
          <a:xfrm rot="4860000">
            <a:off x="2916000" y="1745050"/>
            <a:ext cx="72000" cy="363468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Multiplizieren 37"/>
          <p:cNvSpPr/>
          <p:nvPr/>
        </p:nvSpPr>
        <p:spPr>
          <a:xfrm>
            <a:off x="4716016" y="4509120"/>
            <a:ext cx="288032" cy="288032"/>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Multiplizieren 41"/>
          <p:cNvSpPr/>
          <p:nvPr/>
        </p:nvSpPr>
        <p:spPr>
          <a:xfrm>
            <a:off x="4572000" y="2348880"/>
            <a:ext cx="288032" cy="288032"/>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feld 47"/>
          <p:cNvSpPr txBox="1"/>
          <p:nvPr/>
        </p:nvSpPr>
        <p:spPr>
          <a:xfrm>
            <a:off x="5148064" y="2708920"/>
            <a:ext cx="2160240" cy="369332"/>
          </a:xfrm>
          <a:prstGeom prst="rect">
            <a:avLst/>
          </a:prstGeom>
          <a:solidFill>
            <a:schemeClr val="bg1"/>
          </a:solidFill>
        </p:spPr>
        <p:txBody>
          <a:bodyPr wrap="square" rtlCol="0">
            <a:spAutoFit/>
          </a:bodyPr>
          <a:lstStyle/>
          <a:p>
            <a:r>
              <a:rPr lang="en-GB" dirty="0">
                <a:latin typeface="Arial" pitchFamily="34" charset="0"/>
                <a:cs typeface="Arial" pitchFamily="34" charset="0"/>
              </a:rPr>
              <a:t>ignition in bag filter</a:t>
            </a:r>
          </a:p>
        </p:txBody>
      </p:sp>
      <p:sp>
        <p:nvSpPr>
          <p:cNvPr id="49" name="Multiplizieren 48"/>
          <p:cNvSpPr/>
          <p:nvPr/>
        </p:nvSpPr>
        <p:spPr>
          <a:xfrm>
            <a:off x="4644008" y="3168000"/>
            <a:ext cx="288032" cy="288032"/>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Multiplizieren 49"/>
          <p:cNvSpPr/>
          <p:nvPr/>
        </p:nvSpPr>
        <p:spPr>
          <a:xfrm>
            <a:off x="4572000" y="3140968"/>
            <a:ext cx="288032" cy="288032"/>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Multiplizieren 50"/>
          <p:cNvSpPr/>
          <p:nvPr/>
        </p:nvSpPr>
        <p:spPr>
          <a:xfrm>
            <a:off x="4067944" y="2564904"/>
            <a:ext cx="288032" cy="288032"/>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itel 54"/>
          <p:cNvSpPr>
            <a:spLocks noGrp="1"/>
          </p:cNvSpPr>
          <p:nvPr>
            <p:ph type="title"/>
          </p:nvPr>
        </p:nvSpPr>
        <p:spPr>
          <a:xfrm>
            <a:off x="395536" y="116632"/>
            <a:ext cx="8229600" cy="864096"/>
          </a:xfrm>
        </p:spPr>
        <p:txBody>
          <a:bodyPr>
            <a:normAutofit fontScale="90000"/>
          </a:bodyPr>
          <a:lstStyle/>
          <a:p>
            <a:pPr lvl="0" algn="l"/>
            <a:r>
              <a:rPr lang="en-GB" sz="3200" dirty="0">
                <a:latin typeface="Arial" pitchFamily="34" charset="0"/>
                <a:cs typeface="Arial" pitchFamily="34" charset="0"/>
              </a:rPr>
              <a:t>1.1</a:t>
            </a:r>
            <a:r>
              <a:rPr lang="en-GB" sz="3200" baseline="-25000" dirty="0">
                <a:latin typeface="Arial" pitchFamily="34" charset="0"/>
                <a:cs typeface="Arial" pitchFamily="34" charset="0"/>
              </a:rPr>
              <a:t>3</a:t>
            </a:r>
            <a:r>
              <a:rPr lang="en-GB" sz="3200" dirty="0">
                <a:latin typeface="Arial" pitchFamily="34" charset="0"/>
                <a:cs typeface="Arial" pitchFamily="34" charset="0"/>
              </a:rPr>
              <a:t>  Where in such systems do we have to deal</a:t>
            </a:r>
            <a:br>
              <a:rPr lang="en-GB" sz="3200" dirty="0">
                <a:latin typeface="Arial" pitchFamily="34" charset="0"/>
                <a:cs typeface="Arial" pitchFamily="34" charset="0"/>
              </a:rPr>
            </a:br>
            <a:r>
              <a:rPr lang="en-GB" sz="3200" dirty="0">
                <a:latin typeface="Arial" pitchFamily="34" charset="0"/>
                <a:cs typeface="Arial" pitchFamily="34" charset="0"/>
              </a:rPr>
              <a:t>         with fire and explosion protection? </a:t>
            </a:r>
            <a:endParaRPr lang="en-GB" baseline="-25000" dirty="0"/>
          </a:p>
        </p:txBody>
      </p:sp>
      <p:sp>
        <p:nvSpPr>
          <p:cNvPr id="29" name="Textfeld 28"/>
          <p:cNvSpPr txBox="1"/>
          <p:nvPr/>
        </p:nvSpPr>
        <p:spPr>
          <a:xfrm>
            <a:off x="1043608" y="4941168"/>
            <a:ext cx="7560840" cy="1200329"/>
          </a:xfrm>
          <a:prstGeom prst="rect">
            <a:avLst/>
          </a:prstGeom>
          <a:solidFill>
            <a:schemeClr val="bg1"/>
          </a:solidFill>
        </p:spPr>
        <p:txBody>
          <a:bodyPr wrap="square" rtlCol="0">
            <a:spAutoFit/>
          </a:bodyPr>
          <a:lstStyle/>
          <a:p>
            <a:r>
              <a:rPr lang="en-GB" dirty="0">
                <a:latin typeface="Arial" pitchFamily="34" charset="0"/>
                <a:cs typeface="Arial" pitchFamily="34" charset="0"/>
              </a:rPr>
              <a:t>Although the explosion protection needed for this type of equipment configuration is completely covered by EN standards (several), by NFPA standards 68 and 69, and other standards, codes, and guidelines, </a:t>
            </a:r>
            <a:r>
              <a:rPr lang="en-GB" b="1" dirty="0">
                <a:solidFill>
                  <a:srgbClr val="FF0000"/>
                </a:solidFill>
                <a:latin typeface="Arial" pitchFamily="34" charset="0"/>
                <a:cs typeface="Arial" pitchFamily="34" charset="0"/>
              </a:rPr>
              <a:t>what will be found in the industry is normally protected incorrectly</a:t>
            </a:r>
            <a:r>
              <a:rPr lang="en-GB" dirty="0">
                <a:latin typeface="Arial" pitchFamily="34" charset="0"/>
                <a:cs typeface="Arial" pitchFamily="34" charset="0"/>
              </a:rPr>
              <a:t>.</a:t>
            </a:r>
          </a:p>
        </p:txBody>
      </p:sp>
      <p:sp>
        <p:nvSpPr>
          <p:cNvPr id="36" name="Textfeld 35"/>
          <p:cNvSpPr txBox="1"/>
          <p:nvPr/>
        </p:nvSpPr>
        <p:spPr>
          <a:xfrm>
            <a:off x="1043608" y="6084004"/>
            <a:ext cx="7488832" cy="369332"/>
          </a:xfrm>
          <a:prstGeom prst="rect">
            <a:avLst/>
          </a:prstGeom>
          <a:noFill/>
        </p:spPr>
        <p:txBody>
          <a:bodyPr wrap="square" rtlCol="0">
            <a:spAutoFit/>
          </a:bodyPr>
          <a:lstStyle/>
          <a:p>
            <a:r>
              <a:rPr lang="en-GB" dirty="0">
                <a:latin typeface="Arial" pitchFamily="34" charset="0"/>
                <a:cs typeface="Arial" pitchFamily="34" charset="0"/>
              </a:rPr>
              <a:t>The system shown here is not correct in many ways.</a:t>
            </a:r>
          </a:p>
        </p:txBody>
      </p:sp>
      <p:sp>
        <p:nvSpPr>
          <p:cNvPr id="39" name="Textfeld 38"/>
          <p:cNvSpPr txBox="1"/>
          <p:nvPr/>
        </p:nvSpPr>
        <p:spPr>
          <a:xfrm>
            <a:off x="539552" y="5643245"/>
            <a:ext cx="7992888" cy="954107"/>
          </a:xfrm>
          <a:prstGeom prst="rect">
            <a:avLst/>
          </a:prstGeom>
          <a:solidFill>
            <a:schemeClr val="bg1"/>
          </a:solidFill>
        </p:spPr>
        <p:txBody>
          <a:bodyPr wrap="square" rtlCol="0">
            <a:spAutoFit/>
          </a:bodyPr>
          <a:lstStyle/>
          <a:p>
            <a:r>
              <a:rPr lang="en-GB" sz="2800" dirty="0">
                <a:latin typeface="Arial" pitchFamily="34" charset="0"/>
                <a:cs typeface="Arial" pitchFamily="34" charset="0"/>
              </a:rPr>
              <a:t>Most belt transition point and drop off point de-dusting filters are incorrectly protected too.</a:t>
            </a:r>
          </a:p>
        </p:txBody>
      </p:sp>
      <p:pic>
        <p:nvPicPr>
          <p:cNvPr id="2" name="Picture 2"/>
          <p:cNvPicPr>
            <a:picLocks noChangeAspect="1" noChangeArrowheads="1"/>
          </p:cNvPicPr>
          <p:nvPr/>
        </p:nvPicPr>
        <p:blipFill>
          <a:blip r:embed="rId3" cstate="print"/>
          <a:srcRect/>
          <a:stretch>
            <a:fillRect/>
          </a:stretch>
        </p:blipFill>
        <p:spPr bwMode="auto">
          <a:xfrm>
            <a:off x="5076056" y="1268760"/>
            <a:ext cx="3294366" cy="4392488"/>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5118724" y="1296000"/>
            <a:ext cx="3269700" cy="4359600"/>
          </a:xfrm>
          <a:prstGeom prst="rect">
            <a:avLst/>
          </a:prstGeom>
          <a:noFill/>
          <a:ln w="9525">
            <a:noFill/>
            <a:miter lim="800000"/>
            <a:headEnd/>
            <a:tailEnd/>
          </a:ln>
          <a:effectLst/>
        </p:spPr>
      </p:pic>
      <p:cxnSp>
        <p:nvCxnSpPr>
          <p:cNvPr id="27" name="Gerade Verbindung 26"/>
          <p:cNvCxnSpPr/>
          <p:nvPr/>
        </p:nvCxnSpPr>
        <p:spPr>
          <a:xfrm rot="-60000" flipV="1">
            <a:off x="5071379" y="1926000"/>
            <a:ext cx="1872000" cy="5760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flipV="1">
            <a:off x="6660232" y="1916832"/>
            <a:ext cx="287162" cy="5622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flipH="1" flipV="1">
            <a:off x="6660232" y="2457264"/>
            <a:ext cx="72007" cy="5396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Gerade Verbindung 44"/>
          <p:cNvCxnSpPr/>
          <p:nvPr/>
        </p:nvCxnSpPr>
        <p:spPr>
          <a:xfrm flipH="1" flipV="1">
            <a:off x="6966000" y="1908000"/>
            <a:ext cx="612016" cy="15841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Gerade Verbindung 51"/>
          <p:cNvCxnSpPr/>
          <p:nvPr/>
        </p:nvCxnSpPr>
        <p:spPr>
          <a:xfrm rot="1200000" flipH="1">
            <a:off x="7009417" y="1762372"/>
            <a:ext cx="36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5436096" y="4983559"/>
            <a:ext cx="2664296" cy="461665"/>
          </a:xfrm>
          <a:prstGeom prst="rect">
            <a:avLst/>
          </a:prstGeom>
          <a:noFill/>
        </p:spPr>
        <p:txBody>
          <a:bodyPr wrap="square" rtlCol="0">
            <a:spAutoFit/>
          </a:bodyPr>
          <a:lstStyle/>
          <a:p>
            <a:r>
              <a:rPr lang="en-GB" sz="2400" b="1" dirty="0">
                <a:solidFill>
                  <a:srgbClr val="FF0000"/>
                </a:solidFill>
                <a:latin typeface="Arial" pitchFamily="34" charset="0"/>
                <a:cs typeface="Arial" pitchFamily="34" charset="0"/>
              </a:rPr>
              <a:t>felt everywhere!</a:t>
            </a:r>
          </a:p>
        </p:txBody>
      </p:sp>
      <p:cxnSp>
        <p:nvCxnSpPr>
          <p:cNvPr id="46" name="Gerade Verbindung 45"/>
          <p:cNvCxnSpPr/>
          <p:nvPr/>
        </p:nvCxnSpPr>
        <p:spPr>
          <a:xfrm flipV="1">
            <a:off x="6948264" y="1700808"/>
            <a:ext cx="72008" cy="216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p:nvCxnSpPr>
        <p:spPr>
          <a:xfrm flipH="1" flipV="1">
            <a:off x="7379442" y="2132857"/>
            <a:ext cx="72878" cy="11521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Textfeld 61"/>
          <p:cNvSpPr txBox="1"/>
          <p:nvPr/>
        </p:nvSpPr>
        <p:spPr>
          <a:xfrm>
            <a:off x="576135" y="3452807"/>
            <a:ext cx="8352928" cy="2246769"/>
          </a:xfrm>
          <a:prstGeom prst="rect">
            <a:avLst/>
          </a:prstGeom>
          <a:solidFill>
            <a:schemeClr val="bg1"/>
          </a:solidFill>
        </p:spPr>
        <p:txBody>
          <a:bodyPr wrap="square" rtlCol="0">
            <a:spAutoFit/>
          </a:bodyPr>
          <a:lstStyle/>
          <a:p>
            <a:r>
              <a:rPr lang="en-GB" sz="2800" dirty="0">
                <a:latin typeface="Arial" pitchFamily="34" charset="0"/>
                <a:cs typeface="Arial" pitchFamily="34" charset="0"/>
              </a:rPr>
              <a:t>Such situations can be designed and realised correctly without making this expensive.</a:t>
            </a:r>
          </a:p>
          <a:p>
            <a:r>
              <a:rPr lang="en-GB" sz="2800" dirty="0">
                <a:latin typeface="Arial" pitchFamily="34" charset="0"/>
                <a:cs typeface="Arial" pitchFamily="34" charset="0"/>
              </a:rPr>
              <a:t>And, it is very good to ask whether de-dusting of belt transition points and drop off points makes sense in the first place.  </a:t>
            </a:r>
          </a:p>
        </p:txBody>
      </p:sp>
      <p:sp>
        <p:nvSpPr>
          <p:cNvPr id="63" name="Textfeld 62"/>
          <p:cNvSpPr txBox="1"/>
          <p:nvPr/>
        </p:nvSpPr>
        <p:spPr>
          <a:xfrm>
            <a:off x="539552" y="1196752"/>
            <a:ext cx="4536504" cy="1785104"/>
          </a:xfrm>
          <a:prstGeom prst="rect">
            <a:avLst/>
          </a:prstGeom>
          <a:solidFill>
            <a:schemeClr val="bg1"/>
          </a:solidFill>
        </p:spPr>
        <p:txBody>
          <a:bodyPr wrap="square" rtlCol="0">
            <a:spAutoFit/>
          </a:bodyPr>
          <a:lstStyle/>
          <a:p>
            <a:r>
              <a:rPr lang="en-GB" sz="2200" dirty="0">
                <a:latin typeface="Arial" pitchFamily="34" charset="0"/>
                <a:cs typeface="Arial" pitchFamily="34" charset="0"/>
              </a:rPr>
              <a:t>De-dusting filters will drop their collected dust on top of the layer of material on the conveyor belt, from where it, in many cases, will be blown away by the wind.</a:t>
            </a:r>
          </a:p>
        </p:txBody>
      </p:sp>
      <p:sp>
        <p:nvSpPr>
          <p:cNvPr id="64" name="Textfeld 63"/>
          <p:cNvSpPr txBox="1"/>
          <p:nvPr/>
        </p:nvSpPr>
        <p:spPr>
          <a:xfrm>
            <a:off x="539552" y="2924944"/>
            <a:ext cx="4536504" cy="2123658"/>
          </a:xfrm>
          <a:prstGeom prst="rect">
            <a:avLst/>
          </a:prstGeom>
          <a:solidFill>
            <a:schemeClr val="bg1"/>
          </a:solidFill>
        </p:spPr>
        <p:txBody>
          <a:bodyPr wrap="square" rtlCol="0">
            <a:spAutoFit/>
          </a:bodyPr>
          <a:lstStyle/>
          <a:p>
            <a:r>
              <a:rPr lang="en-GB" sz="2200" dirty="0">
                <a:latin typeface="Arial" pitchFamily="34" charset="0"/>
                <a:cs typeface="Arial" pitchFamily="34" charset="0"/>
              </a:rPr>
              <a:t>According to the rules, de-dusting filters need to have explosion protection included in their design,</a:t>
            </a:r>
          </a:p>
          <a:p>
            <a:r>
              <a:rPr lang="en-GB" sz="2200" dirty="0">
                <a:latin typeface="Arial" pitchFamily="34" charset="0"/>
                <a:cs typeface="Arial" pitchFamily="34" charset="0"/>
              </a:rPr>
              <a:t>Which is a good reason to avoid them whenever they would be useless anyway.</a:t>
            </a:r>
          </a:p>
        </p:txBody>
      </p:sp>
      <p:sp>
        <p:nvSpPr>
          <p:cNvPr id="65" name="Textfeld 64"/>
          <p:cNvSpPr txBox="1"/>
          <p:nvPr/>
        </p:nvSpPr>
        <p:spPr>
          <a:xfrm>
            <a:off x="5004048" y="1242000"/>
            <a:ext cx="3384376" cy="923330"/>
          </a:xfrm>
          <a:prstGeom prst="rect">
            <a:avLst/>
          </a:prstGeom>
          <a:solidFill>
            <a:schemeClr val="bg1"/>
          </a:solidFill>
        </p:spPr>
        <p:txBody>
          <a:bodyPr wrap="square" rtlCol="0">
            <a:spAutoFit/>
          </a:bodyPr>
          <a:lstStyle/>
          <a:p>
            <a:r>
              <a:rPr lang="en-GB" dirty="0">
                <a:latin typeface="Arial" pitchFamily="34" charset="0"/>
                <a:cs typeface="Arial" pitchFamily="34" charset="0"/>
              </a:rPr>
              <a:t>Dust on top of the layer of material on this conveying belt is prone to be blown away.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withEffect">
                                  <p:stCondLst>
                                    <p:cond delay="1500"/>
                                  </p:stCondLst>
                                  <p:childTnLst>
                                    <p:set>
                                      <p:cBhvr>
                                        <p:cTn id="6" dur="1000">
                                          <p:stCondLst>
                                            <p:cond delay="0"/>
                                          </p:stCondLst>
                                        </p:cTn>
                                        <p:tgtEl>
                                          <p:spTgt spid="50"/>
                                        </p:tgtEl>
                                        <p:attrNameLst>
                                          <p:attrName>style.visibility</p:attrName>
                                        </p:attrNameLst>
                                      </p:cBhvr>
                                      <p:to>
                                        <p:strVal val="visible"/>
                                      </p:to>
                                    </p:set>
                                  </p:childTnLst>
                                </p:cTn>
                              </p:par>
                              <p:par>
                                <p:cTn id="7" presetID="11" presetClass="entr" presetSubtype="0" fill="hold" grpId="0" nodeType="withEffect">
                                  <p:stCondLst>
                                    <p:cond delay="2000"/>
                                  </p:stCondLst>
                                  <p:childTnLst>
                                    <p:set>
                                      <p:cBhvr>
                                        <p:cTn id="8" dur="1000">
                                          <p:stCondLst>
                                            <p:cond delay="0"/>
                                          </p:stCondLst>
                                        </p:cTn>
                                        <p:tgtEl>
                                          <p:spTgt spid="31"/>
                                        </p:tgtEl>
                                        <p:attrNameLst>
                                          <p:attrName>style.visibility</p:attrName>
                                        </p:attrNameLst>
                                      </p:cBhvr>
                                      <p:to>
                                        <p:strVal val="visible"/>
                                      </p:to>
                                    </p:set>
                                  </p:childTnLst>
                                </p:cTn>
                              </p:par>
                              <p:par>
                                <p:cTn id="9" presetID="11" presetClass="entr" presetSubtype="0" fill="hold" grpId="0" nodeType="withEffect">
                                  <p:stCondLst>
                                    <p:cond delay="2000"/>
                                  </p:stCondLst>
                                  <p:childTnLst>
                                    <p:set>
                                      <p:cBhvr>
                                        <p:cTn id="10" dur="1000">
                                          <p:stCondLst>
                                            <p:cond delay="0"/>
                                          </p:stCondLst>
                                        </p:cTn>
                                        <p:tgtEl>
                                          <p:spTgt spid="34"/>
                                        </p:tgtEl>
                                        <p:attrNameLst>
                                          <p:attrName>style.visibility</p:attrName>
                                        </p:attrNameLst>
                                      </p:cBhvr>
                                      <p:to>
                                        <p:strVal val="visible"/>
                                      </p:to>
                                    </p:set>
                                  </p:childTnLst>
                                </p:cTn>
                              </p:par>
                            </p:childTnLst>
                          </p:cTn>
                        </p:par>
                        <p:par>
                          <p:cTn id="11" fill="hold">
                            <p:stCondLst>
                              <p:cond delay="3000"/>
                            </p:stCondLst>
                            <p:childTnLst>
                              <p:par>
                                <p:cTn id="12" presetID="1" presetClass="entr" presetSubtype="0" fill="hold" nodeType="afterEffect">
                                  <p:stCondLst>
                                    <p:cond delay="0"/>
                                  </p:stCondLst>
                                  <p:childTnLst>
                                    <p:set>
                                      <p:cBhvr>
                                        <p:cTn id="13" dur="1" fill="hold">
                                          <p:stCondLst>
                                            <p:cond delay="0"/>
                                          </p:stCondLst>
                                        </p:cTn>
                                        <p:tgtEl>
                                          <p:spTgt spid="1027"/>
                                        </p:tgtEl>
                                        <p:attrNameLst>
                                          <p:attrName>style.visibility</p:attrName>
                                        </p:attrNameLst>
                                      </p:cBhvr>
                                      <p:to>
                                        <p:strVal val="visible"/>
                                      </p:to>
                                    </p:set>
                                  </p:childTnLst>
                                </p:cTn>
                              </p:par>
                              <p:par>
                                <p:cTn id="14" presetID="9" presetClass="exit" presetSubtype="0" fill="hold" grpId="0" nodeType="withEffect">
                                  <p:stCondLst>
                                    <p:cond delay="0"/>
                                  </p:stCondLst>
                                  <p:childTnLst>
                                    <p:animEffect transition="out" filter="dissolve">
                                      <p:cBhvr>
                                        <p:cTn id="15" dur="100"/>
                                        <p:tgtEl>
                                          <p:spTgt spid="48"/>
                                        </p:tgtEl>
                                      </p:cBhvr>
                                    </p:animEffect>
                                    <p:set>
                                      <p:cBhvr>
                                        <p:cTn id="16" dur="1" fill="hold">
                                          <p:stCondLst>
                                            <p:cond delay="99"/>
                                          </p:stCondLst>
                                        </p:cTn>
                                        <p:tgtEl>
                                          <p:spTgt spid="48"/>
                                        </p:tgtEl>
                                        <p:attrNameLst>
                                          <p:attrName>style.visibility</p:attrName>
                                        </p:attrNameLst>
                                      </p:cBhvr>
                                      <p:to>
                                        <p:strVal val="hidden"/>
                                      </p:to>
                                    </p:set>
                                  </p:childTnLst>
                                </p:cTn>
                              </p:par>
                            </p:childTnLst>
                          </p:cTn>
                        </p:par>
                        <p:par>
                          <p:cTn id="17" fill="hold">
                            <p:stCondLst>
                              <p:cond delay="3100"/>
                            </p:stCondLst>
                            <p:childTnLst>
                              <p:par>
                                <p:cTn id="18" presetID="11" presetClass="entr" presetSubtype="0" fill="hold" grpId="0" nodeType="afterEffect">
                                  <p:stCondLst>
                                    <p:cond delay="900"/>
                                  </p:stCondLst>
                                  <p:childTnLst>
                                    <p:set>
                                      <p:cBhvr>
                                        <p:cTn id="19" dur="1000">
                                          <p:stCondLst>
                                            <p:cond delay="0"/>
                                          </p:stCondLst>
                                        </p:cTn>
                                        <p:tgtEl>
                                          <p:spTgt spid="57"/>
                                        </p:tgtEl>
                                        <p:attrNameLst>
                                          <p:attrName>style.visibility</p:attrName>
                                        </p:attrNameLst>
                                      </p:cBhvr>
                                      <p:to>
                                        <p:strVal val="visible"/>
                                      </p:to>
                                    </p:set>
                                  </p:childTnLst>
                                </p:cTn>
                              </p:par>
                              <p:par>
                                <p:cTn id="20" presetID="11" presetClass="entr" presetSubtype="0" fill="hold" nodeType="withEffect">
                                  <p:stCondLst>
                                    <p:cond delay="900"/>
                                  </p:stCondLst>
                                  <p:childTnLst>
                                    <p:set>
                                      <p:cBhvr>
                                        <p:cTn id="21" dur="1000">
                                          <p:stCondLst>
                                            <p:cond delay="0"/>
                                          </p:stCondLst>
                                        </p:cTn>
                                        <p:tgtEl>
                                          <p:spTgt spid="45"/>
                                        </p:tgtEl>
                                        <p:attrNameLst>
                                          <p:attrName>style.visibility</p:attrName>
                                        </p:attrNameLst>
                                      </p:cBhvr>
                                      <p:to>
                                        <p:strVal val="visible"/>
                                      </p:to>
                                    </p:set>
                                  </p:childTnLst>
                                </p:cTn>
                              </p:par>
                              <p:par>
                                <p:cTn id="22" presetID="11" presetClass="entr" presetSubtype="0" fill="hold" nodeType="withEffect">
                                  <p:stCondLst>
                                    <p:cond delay="900"/>
                                  </p:stCondLst>
                                  <p:childTnLst>
                                    <p:set>
                                      <p:cBhvr>
                                        <p:cTn id="23" dur="1000">
                                          <p:stCondLst>
                                            <p:cond delay="0"/>
                                          </p:stCondLst>
                                        </p:cTn>
                                        <p:tgtEl>
                                          <p:spTgt spid="60"/>
                                        </p:tgtEl>
                                        <p:attrNameLst>
                                          <p:attrName>style.visibility</p:attrName>
                                        </p:attrNameLst>
                                      </p:cBhvr>
                                      <p:to>
                                        <p:strVal val="visible"/>
                                      </p:to>
                                    </p:set>
                                  </p:childTnLst>
                                </p:cTn>
                              </p:par>
                              <p:par>
                                <p:cTn id="24" presetID="11" presetClass="entr" presetSubtype="0" fill="hold" nodeType="withEffect">
                                  <p:stCondLst>
                                    <p:cond delay="900"/>
                                  </p:stCondLst>
                                  <p:childTnLst>
                                    <p:set>
                                      <p:cBhvr>
                                        <p:cTn id="25" dur="1000">
                                          <p:stCondLst>
                                            <p:cond delay="0"/>
                                          </p:stCondLst>
                                        </p:cTn>
                                        <p:tgtEl>
                                          <p:spTgt spid="40"/>
                                        </p:tgtEl>
                                        <p:attrNameLst>
                                          <p:attrName>style.visibility</p:attrName>
                                        </p:attrNameLst>
                                      </p:cBhvr>
                                      <p:to>
                                        <p:strVal val="visible"/>
                                      </p:to>
                                    </p:set>
                                  </p:childTnLst>
                                </p:cTn>
                              </p:par>
                              <p:par>
                                <p:cTn id="26" presetID="11" presetClass="entr" presetSubtype="0" fill="hold" nodeType="withEffect">
                                  <p:stCondLst>
                                    <p:cond delay="900"/>
                                  </p:stCondLst>
                                  <p:childTnLst>
                                    <p:set>
                                      <p:cBhvr>
                                        <p:cTn id="27" dur="1000">
                                          <p:stCondLst>
                                            <p:cond delay="0"/>
                                          </p:stCondLst>
                                        </p:cTn>
                                        <p:tgtEl>
                                          <p:spTgt spid="28"/>
                                        </p:tgtEl>
                                        <p:attrNameLst>
                                          <p:attrName>style.visibility</p:attrName>
                                        </p:attrNameLst>
                                      </p:cBhvr>
                                      <p:to>
                                        <p:strVal val="visible"/>
                                      </p:to>
                                    </p:set>
                                  </p:childTnLst>
                                </p:cTn>
                              </p:par>
                              <p:par>
                                <p:cTn id="28" presetID="11" presetClass="entr" presetSubtype="0" fill="hold" nodeType="withEffect">
                                  <p:stCondLst>
                                    <p:cond delay="900"/>
                                  </p:stCondLst>
                                  <p:childTnLst>
                                    <p:set>
                                      <p:cBhvr>
                                        <p:cTn id="29" dur="1000">
                                          <p:stCondLst>
                                            <p:cond delay="0"/>
                                          </p:stCondLst>
                                        </p:cTn>
                                        <p:tgtEl>
                                          <p:spTgt spid="52"/>
                                        </p:tgtEl>
                                        <p:attrNameLst>
                                          <p:attrName>style.visibility</p:attrName>
                                        </p:attrNameLst>
                                      </p:cBhvr>
                                      <p:to>
                                        <p:strVal val="visible"/>
                                      </p:to>
                                    </p:set>
                                  </p:childTnLst>
                                </p:cTn>
                              </p:par>
                              <p:par>
                                <p:cTn id="30" presetID="11" presetClass="entr" presetSubtype="0" fill="hold" nodeType="withEffect">
                                  <p:stCondLst>
                                    <p:cond delay="900"/>
                                  </p:stCondLst>
                                  <p:childTnLst>
                                    <p:set>
                                      <p:cBhvr>
                                        <p:cTn id="31" dur="1000">
                                          <p:stCondLst>
                                            <p:cond delay="0"/>
                                          </p:stCondLst>
                                        </p:cTn>
                                        <p:tgtEl>
                                          <p:spTgt spid="27"/>
                                        </p:tgtEl>
                                        <p:attrNameLst>
                                          <p:attrName>style.visibility</p:attrName>
                                        </p:attrNameLst>
                                      </p:cBhvr>
                                      <p:to>
                                        <p:strVal val="visible"/>
                                      </p:to>
                                    </p:set>
                                  </p:childTnLst>
                                </p:cTn>
                              </p:par>
                              <p:par>
                                <p:cTn id="32" presetID="11" presetClass="entr" presetSubtype="0" fill="hold" nodeType="withEffect">
                                  <p:stCondLst>
                                    <p:cond delay="900"/>
                                  </p:stCondLst>
                                  <p:childTnLst>
                                    <p:set>
                                      <p:cBhvr>
                                        <p:cTn id="33" dur="1000">
                                          <p:stCondLst>
                                            <p:cond delay="0"/>
                                          </p:stCondLst>
                                        </p:cTn>
                                        <p:tgtEl>
                                          <p:spTgt spid="46"/>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1" nodeType="afterEffect">
                                  <p:stCondLst>
                                    <p:cond delay="900"/>
                                  </p:stCondLst>
                                  <p:childTnLst>
                                    <p:set>
                                      <p:cBhvr>
                                        <p:cTn id="36" dur="1000">
                                          <p:stCondLst>
                                            <p:cond delay="0"/>
                                          </p:stCondLst>
                                        </p:cTn>
                                        <p:tgtEl>
                                          <p:spTgt spid="57"/>
                                        </p:tgtEl>
                                        <p:attrNameLst>
                                          <p:attrName>style.visibility</p:attrName>
                                        </p:attrNameLst>
                                      </p:cBhvr>
                                      <p:to>
                                        <p:strVal val="visible"/>
                                      </p:to>
                                    </p:set>
                                  </p:childTnLst>
                                </p:cTn>
                              </p:par>
                              <p:par>
                                <p:cTn id="37" presetID="11" presetClass="entr" presetSubtype="0" fill="hold" nodeType="withEffect">
                                  <p:stCondLst>
                                    <p:cond delay="900"/>
                                  </p:stCondLst>
                                  <p:childTnLst>
                                    <p:set>
                                      <p:cBhvr>
                                        <p:cTn id="38" dur="1000">
                                          <p:stCondLst>
                                            <p:cond delay="0"/>
                                          </p:stCondLst>
                                        </p:cTn>
                                        <p:tgtEl>
                                          <p:spTgt spid="60"/>
                                        </p:tgtEl>
                                        <p:attrNameLst>
                                          <p:attrName>style.visibility</p:attrName>
                                        </p:attrNameLst>
                                      </p:cBhvr>
                                      <p:to>
                                        <p:strVal val="visible"/>
                                      </p:to>
                                    </p:set>
                                  </p:childTnLst>
                                </p:cTn>
                              </p:par>
                              <p:par>
                                <p:cTn id="39" presetID="11" presetClass="entr" presetSubtype="0" fill="hold" nodeType="withEffect">
                                  <p:stCondLst>
                                    <p:cond delay="1000"/>
                                  </p:stCondLst>
                                  <p:childTnLst>
                                    <p:set>
                                      <p:cBhvr>
                                        <p:cTn id="40" dur="1000">
                                          <p:stCondLst>
                                            <p:cond delay="0"/>
                                          </p:stCondLst>
                                        </p:cTn>
                                        <p:tgtEl>
                                          <p:spTgt spid="45"/>
                                        </p:tgtEl>
                                        <p:attrNameLst>
                                          <p:attrName>style.visibility</p:attrName>
                                        </p:attrNameLst>
                                      </p:cBhvr>
                                      <p:to>
                                        <p:strVal val="visible"/>
                                      </p:to>
                                    </p:set>
                                  </p:childTnLst>
                                </p:cTn>
                              </p:par>
                              <p:par>
                                <p:cTn id="41" presetID="11" presetClass="entr" presetSubtype="0" fill="hold" nodeType="withEffect">
                                  <p:stCondLst>
                                    <p:cond delay="1000"/>
                                  </p:stCondLst>
                                  <p:childTnLst>
                                    <p:set>
                                      <p:cBhvr>
                                        <p:cTn id="42" dur="1000">
                                          <p:stCondLst>
                                            <p:cond delay="0"/>
                                          </p:stCondLst>
                                        </p:cTn>
                                        <p:tgtEl>
                                          <p:spTgt spid="40"/>
                                        </p:tgtEl>
                                        <p:attrNameLst>
                                          <p:attrName>style.visibility</p:attrName>
                                        </p:attrNameLst>
                                      </p:cBhvr>
                                      <p:to>
                                        <p:strVal val="visible"/>
                                      </p:to>
                                    </p:set>
                                  </p:childTnLst>
                                </p:cTn>
                              </p:par>
                              <p:par>
                                <p:cTn id="43" presetID="11" presetClass="entr" presetSubtype="0" fill="hold" nodeType="withEffect">
                                  <p:stCondLst>
                                    <p:cond delay="1000"/>
                                  </p:stCondLst>
                                  <p:childTnLst>
                                    <p:set>
                                      <p:cBhvr>
                                        <p:cTn id="44" dur="1000">
                                          <p:stCondLst>
                                            <p:cond delay="0"/>
                                          </p:stCondLst>
                                        </p:cTn>
                                        <p:tgtEl>
                                          <p:spTgt spid="28"/>
                                        </p:tgtEl>
                                        <p:attrNameLst>
                                          <p:attrName>style.visibility</p:attrName>
                                        </p:attrNameLst>
                                      </p:cBhvr>
                                      <p:to>
                                        <p:strVal val="visible"/>
                                      </p:to>
                                    </p:set>
                                  </p:childTnLst>
                                </p:cTn>
                              </p:par>
                              <p:par>
                                <p:cTn id="45" presetID="11" presetClass="entr" presetSubtype="0" fill="hold" nodeType="withEffect">
                                  <p:stCondLst>
                                    <p:cond delay="1000"/>
                                  </p:stCondLst>
                                  <p:childTnLst>
                                    <p:set>
                                      <p:cBhvr>
                                        <p:cTn id="46" dur="1000">
                                          <p:stCondLst>
                                            <p:cond delay="0"/>
                                          </p:stCondLst>
                                        </p:cTn>
                                        <p:tgtEl>
                                          <p:spTgt spid="52"/>
                                        </p:tgtEl>
                                        <p:attrNameLst>
                                          <p:attrName>style.visibility</p:attrName>
                                        </p:attrNameLst>
                                      </p:cBhvr>
                                      <p:to>
                                        <p:strVal val="visible"/>
                                      </p:to>
                                    </p:set>
                                  </p:childTnLst>
                                </p:cTn>
                              </p:par>
                              <p:par>
                                <p:cTn id="47" presetID="11" presetClass="entr" presetSubtype="0" fill="hold" nodeType="withEffect">
                                  <p:stCondLst>
                                    <p:cond delay="1000"/>
                                  </p:stCondLst>
                                  <p:childTnLst>
                                    <p:set>
                                      <p:cBhvr>
                                        <p:cTn id="48" dur="1000">
                                          <p:stCondLst>
                                            <p:cond delay="0"/>
                                          </p:stCondLst>
                                        </p:cTn>
                                        <p:tgtEl>
                                          <p:spTgt spid="27"/>
                                        </p:tgtEl>
                                        <p:attrNameLst>
                                          <p:attrName>style.visibility</p:attrName>
                                        </p:attrNameLst>
                                      </p:cBhvr>
                                      <p:to>
                                        <p:strVal val="visible"/>
                                      </p:to>
                                    </p:set>
                                  </p:childTnLst>
                                </p:cTn>
                              </p:par>
                              <p:par>
                                <p:cTn id="49" presetID="11" presetClass="entr" presetSubtype="0" fill="hold" nodeType="withEffect">
                                  <p:stCondLst>
                                    <p:cond delay="1000"/>
                                  </p:stCondLst>
                                  <p:childTnLst>
                                    <p:set>
                                      <p:cBhvr>
                                        <p:cTn id="50" dur="1000">
                                          <p:stCondLst>
                                            <p:cond delay="0"/>
                                          </p:stCondLst>
                                        </p:cTn>
                                        <p:tgtEl>
                                          <p:spTgt spid="46"/>
                                        </p:tgtEl>
                                        <p:attrNameLst>
                                          <p:attrName>style.visibility</p:attrName>
                                        </p:attrNameLst>
                                      </p:cBhvr>
                                      <p:to>
                                        <p:strVal val="visible"/>
                                      </p:to>
                                    </p:set>
                                  </p:childTnLst>
                                </p:cTn>
                              </p:par>
                            </p:childTnLst>
                          </p:cTn>
                        </p:par>
                        <p:par>
                          <p:cTn id="51" fill="hold">
                            <p:stCondLst>
                              <p:cond delay="7000"/>
                            </p:stCondLst>
                            <p:childTnLst>
                              <p:par>
                                <p:cTn id="52" presetID="11" presetClass="entr" presetSubtype="0" fill="hold" grpId="2" nodeType="afterEffect">
                                  <p:stCondLst>
                                    <p:cond delay="900"/>
                                  </p:stCondLst>
                                  <p:childTnLst>
                                    <p:set>
                                      <p:cBhvr>
                                        <p:cTn id="53" dur="1000">
                                          <p:stCondLst>
                                            <p:cond delay="0"/>
                                          </p:stCondLst>
                                        </p:cTn>
                                        <p:tgtEl>
                                          <p:spTgt spid="57"/>
                                        </p:tgtEl>
                                        <p:attrNameLst>
                                          <p:attrName>style.visibility</p:attrName>
                                        </p:attrNameLst>
                                      </p:cBhvr>
                                      <p:to>
                                        <p:strVal val="visible"/>
                                      </p:to>
                                    </p:set>
                                  </p:childTnLst>
                                </p:cTn>
                              </p:par>
                              <p:par>
                                <p:cTn id="54" presetID="11" presetClass="entr" presetSubtype="0" fill="hold" nodeType="withEffect">
                                  <p:stCondLst>
                                    <p:cond delay="900"/>
                                  </p:stCondLst>
                                  <p:childTnLst>
                                    <p:set>
                                      <p:cBhvr>
                                        <p:cTn id="55" dur="1000">
                                          <p:stCondLst>
                                            <p:cond delay="0"/>
                                          </p:stCondLst>
                                        </p:cTn>
                                        <p:tgtEl>
                                          <p:spTgt spid="60"/>
                                        </p:tgtEl>
                                        <p:attrNameLst>
                                          <p:attrName>style.visibility</p:attrName>
                                        </p:attrNameLst>
                                      </p:cBhvr>
                                      <p:to>
                                        <p:strVal val="visible"/>
                                      </p:to>
                                    </p:set>
                                  </p:childTnLst>
                                </p:cTn>
                              </p:par>
                              <p:par>
                                <p:cTn id="56" presetID="11" presetClass="entr" presetSubtype="0" fill="hold" nodeType="withEffect">
                                  <p:stCondLst>
                                    <p:cond delay="900"/>
                                  </p:stCondLst>
                                  <p:childTnLst>
                                    <p:set>
                                      <p:cBhvr>
                                        <p:cTn id="57" dur="1000">
                                          <p:stCondLst>
                                            <p:cond delay="0"/>
                                          </p:stCondLst>
                                        </p:cTn>
                                        <p:tgtEl>
                                          <p:spTgt spid="45"/>
                                        </p:tgtEl>
                                        <p:attrNameLst>
                                          <p:attrName>style.visibility</p:attrName>
                                        </p:attrNameLst>
                                      </p:cBhvr>
                                      <p:to>
                                        <p:strVal val="visible"/>
                                      </p:to>
                                    </p:set>
                                  </p:childTnLst>
                                </p:cTn>
                              </p:par>
                              <p:par>
                                <p:cTn id="58" presetID="11" presetClass="entr" presetSubtype="0" fill="hold" nodeType="withEffect">
                                  <p:stCondLst>
                                    <p:cond delay="900"/>
                                  </p:stCondLst>
                                  <p:childTnLst>
                                    <p:set>
                                      <p:cBhvr>
                                        <p:cTn id="59" dur="1000">
                                          <p:stCondLst>
                                            <p:cond delay="0"/>
                                          </p:stCondLst>
                                        </p:cTn>
                                        <p:tgtEl>
                                          <p:spTgt spid="40"/>
                                        </p:tgtEl>
                                        <p:attrNameLst>
                                          <p:attrName>style.visibility</p:attrName>
                                        </p:attrNameLst>
                                      </p:cBhvr>
                                      <p:to>
                                        <p:strVal val="visible"/>
                                      </p:to>
                                    </p:set>
                                  </p:childTnLst>
                                </p:cTn>
                              </p:par>
                              <p:par>
                                <p:cTn id="60" presetID="11" presetClass="entr" presetSubtype="0" fill="hold" nodeType="withEffect">
                                  <p:stCondLst>
                                    <p:cond delay="900"/>
                                  </p:stCondLst>
                                  <p:childTnLst>
                                    <p:set>
                                      <p:cBhvr>
                                        <p:cTn id="61" dur="1000">
                                          <p:stCondLst>
                                            <p:cond delay="0"/>
                                          </p:stCondLst>
                                        </p:cTn>
                                        <p:tgtEl>
                                          <p:spTgt spid="28"/>
                                        </p:tgtEl>
                                        <p:attrNameLst>
                                          <p:attrName>style.visibility</p:attrName>
                                        </p:attrNameLst>
                                      </p:cBhvr>
                                      <p:to>
                                        <p:strVal val="visible"/>
                                      </p:to>
                                    </p:set>
                                  </p:childTnLst>
                                </p:cTn>
                              </p:par>
                              <p:par>
                                <p:cTn id="62" presetID="11" presetClass="entr" presetSubtype="0" fill="hold" nodeType="withEffect">
                                  <p:stCondLst>
                                    <p:cond delay="900"/>
                                  </p:stCondLst>
                                  <p:childTnLst>
                                    <p:set>
                                      <p:cBhvr>
                                        <p:cTn id="63" dur="1000">
                                          <p:stCondLst>
                                            <p:cond delay="0"/>
                                          </p:stCondLst>
                                        </p:cTn>
                                        <p:tgtEl>
                                          <p:spTgt spid="52"/>
                                        </p:tgtEl>
                                        <p:attrNameLst>
                                          <p:attrName>style.visibility</p:attrName>
                                        </p:attrNameLst>
                                      </p:cBhvr>
                                      <p:to>
                                        <p:strVal val="visible"/>
                                      </p:to>
                                    </p:set>
                                  </p:childTnLst>
                                </p:cTn>
                              </p:par>
                              <p:par>
                                <p:cTn id="64" presetID="11" presetClass="entr" presetSubtype="0" fill="hold" nodeType="withEffect">
                                  <p:stCondLst>
                                    <p:cond delay="900"/>
                                  </p:stCondLst>
                                  <p:childTnLst>
                                    <p:set>
                                      <p:cBhvr>
                                        <p:cTn id="65" dur="1000">
                                          <p:stCondLst>
                                            <p:cond delay="0"/>
                                          </p:stCondLst>
                                        </p:cTn>
                                        <p:tgtEl>
                                          <p:spTgt spid="27"/>
                                        </p:tgtEl>
                                        <p:attrNameLst>
                                          <p:attrName>style.visibility</p:attrName>
                                        </p:attrNameLst>
                                      </p:cBhvr>
                                      <p:to>
                                        <p:strVal val="visible"/>
                                      </p:to>
                                    </p:set>
                                  </p:childTnLst>
                                </p:cTn>
                              </p:par>
                              <p:par>
                                <p:cTn id="66" presetID="11" presetClass="entr" presetSubtype="0" fill="hold" nodeType="withEffect">
                                  <p:stCondLst>
                                    <p:cond delay="900"/>
                                  </p:stCondLst>
                                  <p:childTnLst>
                                    <p:set>
                                      <p:cBhvr>
                                        <p:cTn id="67" dur="1000">
                                          <p:stCondLst>
                                            <p:cond delay="0"/>
                                          </p:stCondLst>
                                        </p:cTn>
                                        <p:tgtEl>
                                          <p:spTgt spid="46"/>
                                        </p:tgtEl>
                                        <p:attrNameLst>
                                          <p:attrName>style.visibility</p:attrName>
                                        </p:attrNameLst>
                                      </p:cBhvr>
                                      <p:to>
                                        <p:strVal val="visible"/>
                                      </p:to>
                                    </p:set>
                                  </p:childTnLst>
                                </p:cTn>
                              </p:par>
                              <p:par>
                                <p:cTn id="68" presetID="11" presetClass="entr" presetSubtype="0" fill="hold" grpId="0" nodeType="withEffect">
                                  <p:stCondLst>
                                    <p:cond delay="3000"/>
                                  </p:stCondLst>
                                  <p:childTnLst>
                                    <p:set>
                                      <p:cBhvr>
                                        <p:cTn id="69" dur="1000">
                                          <p:stCondLst>
                                            <p:cond delay="0"/>
                                          </p:stCondLst>
                                        </p:cTn>
                                        <p:tgtEl>
                                          <p:spTgt spid="49"/>
                                        </p:tgtEl>
                                        <p:attrNameLst>
                                          <p:attrName>style.visibility</p:attrName>
                                        </p:attrNameLst>
                                      </p:cBhvr>
                                      <p:to>
                                        <p:strVal val="visible"/>
                                      </p:to>
                                    </p:set>
                                  </p:childTnLst>
                                </p:cTn>
                              </p:par>
                            </p:childTnLst>
                          </p:cTn>
                        </p:par>
                        <p:par>
                          <p:cTn id="70" fill="hold">
                            <p:stCondLst>
                              <p:cond delay="11000"/>
                            </p:stCondLst>
                            <p:childTnLst>
                              <p:par>
                                <p:cTn id="71" presetID="11" presetClass="entr" presetSubtype="0" fill="hold" grpId="0" nodeType="afterEffect">
                                  <p:stCondLst>
                                    <p:cond delay="0"/>
                                  </p:stCondLst>
                                  <p:childTnLst>
                                    <p:set>
                                      <p:cBhvr>
                                        <p:cTn id="72" dur="1000">
                                          <p:stCondLst>
                                            <p:cond delay="0"/>
                                          </p:stCondLst>
                                        </p:cTn>
                                        <p:tgtEl>
                                          <p:spTgt spid="38"/>
                                        </p:tgtEl>
                                        <p:attrNameLst>
                                          <p:attrName>style.visibility</p:attrName>
                                        </p:attrNameLst>
                                      </p:cBhvr>
                                      <p:to>
                                        <p:strVal val="visible"/>
                                      </p:to>
                                    </p:set>
                                  </p:childTnLst>
                                </p:cTn>
                              </p:par>
                              <p:par>
                                <p:cTn id="73" presetID="11" presetClass="entr" presetSubtype="0" fill="hold" grpId="0" nodeType="withEffect">
                                  <p:stCondLst>
                                    <p:cond delay="300"/>
                                  </p:stCondLst>
                                  <p:childTnLst>
                                    <p:set>
                                      <p:cBhvr>
                                        <p:cTn id="74" dur="1000">
                                          <p:stCondLst>
                                            <p:cond delay="0"/>
                                          </p:stCondLst>
                                        </p:cTn>
                                        <p:tgtEl>
                                          <p:spTgt spid="42"/>
                                        </p:tgtEl>
                                        <p:attrNameLst>
                                          <p:attrName>style.visibility</p:attrName>
                                        </p:attrNameLst>
                                      </p:cBhvr>
                                      <p:to>
                                        <p:strVal val="visible"/>
                                      </p:to>
                                    </p:set>
                                  </p:childTnLst>
                                </p:cTn>
                              </p:par>
                              <p:par>
                                <p:cTn id="75" presetID="11" presetClass="entr" presetSubtype="0" fill="hold" grpId="0" nodeType="withEffect">
                                  <p:stCondLst>
                                    <p:cond delay="800"/>
                                  </p:stCondLst>
                                  <p:childTnLst>
                                    <p:set>
                                      <p:cBhvr>
                                        <p:cTn id="76" dur="1000">
                                          <p:stCondLst>
                                            <p:cond delay="0"/>
                                          </p:stCondLst>
                                        </p:cTn>
                                        <p:tgtEl>
                                          <p:spTgt spid="51"/>
                                        </p:tgtEl>
                                        <p:attrNameLst>
                                          <p:attrName>style.visibility</p:attrName>
                                        </p:attrNameLst>
                                      </p:cBhvr>
                                      <p:to>
                                        <p:strVal val="visible"/>
                                      </p:to>
                                    </p:set>
                                  </p:childTnLst>
                                </p:cTn>
                              </p:par>
                            </p:childTnLst>
                          </p:cTn>
                        </p:par>
                        <p:par>
                          <p:cTn id="77" fill="hold">
                            <p:stCondLst>
                              <p:cond delay="12800"/>
                            </p:stCondLst>
                            <p:childTnLst>
                              <p:par>
                                <p:cTn id="78" presetID="1" presetClass="entr" presetSubtype="0" fill="hold" grpId="0" nodeType="afterEffect">
                                  <p:stCondLst>
                                    <p:cond delay="1700"/>
                                  </p:stCondLst>
                                  <p:childTnLst>
                                    <p:set>
                                      <p:cBhvr>
                                        <p:cTn id="79" dur="1" fill="hold">
                                          <p:stCondLst>
                                            <p:cond delay="0"/>
                                          </p:stCondLst>
                                        </p:cTn>
                                        <p:tgtEl>
                                          <p:spTgt spid="29"/>
                                        </p:tgtEl>
                                        <p:attrNameLst>
                                          <p:attrName>style.visibility</p:attrName>
                                        </p:attrNameLst>
                                      </p:cBhvr>
                                      <p:to>
                                        <p:strVal val="visible"/>
                                      </p:to>
                                    </p:set>
                                  </p:childTnLst>
                                </p:cTn>
                              </p:par>
                              <p:par>
                                <p:cTn id="80" presetID="9" presetClass="exit" presetSubtype="0" fill="hold" nodeType="withEffect">
                                  <p:stCondLst>
                                    <p:cond delay="1700"/>
                                  </p:stCondLst>
                                  <p:childTnLst>
                                    <p:animEffect transition="out" filter="dissolve">
                                      <p:cBhvr>
                                        <p:cTn id="81" dur="100"/>
                                        <p:tgtEl>
                                          <p:spTgt spid="1027"/>
                                        </p:tgtEl>
                                      </p:cBhvr>
                                    </p:animEffect>
                                    <p:set>
                                      <p:cBhvr>
                                        <p:cTn id="82" dur="1" fill="hold">
                                          <p:stCondLst>
                                            <p:cond delay="99"/>
                                          </p:stCondLst>
                                        </p:cTn>
                                        <p:tgtEl>
                                          <p:spTgt spid="1027"/>
                                        </p:tgtEl>
                                        <p:attrNameLst>
                                          <p:attrName>style.visibility</p:attrName>
                                        </p:attrNameLst>
                                      </p:cBhvr>
                                      <p:to>
                                        <p:strVal val="hidden"/>
                                      </p:to>
                                    </p:set>
                                  </p:childTnLst>
                                </p:cTn>
                              </p:par>
                            </p:childTnLst>
                          </p:cTn>
                        </p:par>
                        <p:par>
                          <p:cTn id="83" fill="hold">
                            <p:stCondLst>
                              <p:cond delay="14600"/>
                            </p:stCondLst>
                            <p:childTnLst>
                              <p:par>
                                <p:cTn id="84" presetID="1" presetClass="entr" presetSubtype="0" fill="hold" grpId="0" nodeType="afterEffect">
                                  <p:stCondLst>
                                    <p:cond delay="5400"/>
                                  </p:stCondLst>
                                  <p:childTnLst>
                                    <p:set>
                                      <p:cBhvr>
                                        <p:cTn id="85" dur="1" fill="hold">
                                          <p:stCondLst>
                                            <p:cond delay="0"/>
                                          </p:stCondLst>
                                        </p:cTn>
                                        <p:tgtEl>
                                          <p:spTgt spid="36"/>
                                        </p:tgtEl>
                                        <p:attrNameLst>
                                          <p:attrName>style.visibility</p:attrName>
                                        </p:attrNameLst>
                                      </p:cBhvr>
                                      <p:to>
                                        <p:strVal val="visible"/>
                                      </p:to>
                                    </p:set>
                                  </p:childTnLst>
                                </p:cTn>
                              </p:par>
                            </p:childTnLst>
                          </p:cTn>
                        </p:par>
                        <p:par>
                          <p:cTn id="86" fill="hold">
                            <p:stCondLst>
                              <p:cond delay="20000"/>
                            </p:stCondLst>
                            <p:childTnLst>
                              <p:par>
                                <p:cTn id="87" presetID="1" presetClass="entr" presetSubtype="0" fill="hold" grpId="1" nodeType="afterEffect">
                                  <p:stCondLst>
                                    <p:cond delay="6500"/>
                                  </p:stCondLst>
                                  <p:childTnLst>
                                    <p:set>
                                      <p:cBhvr>
                                        <p:cTn id="88" dur="1" fill="hold">
                                          <p:stCondLst>
                                            <p:cond delay="0"/>
                                          </p:stCondLst>
                                        </p:cTn>
                                        <p:tgtEl>
                                          <p:spTgt spid="39"/>
                                        </p:tgtEl>
                                        <p:attrNameLst>
                                          <p:attrName>style.visibility</p:attrName>
                                        </p:attrNameLst>
                                      </p:cBhvr>
                                      <p:to>
                                        <p:strVal val="visible"/>
                                      </p:to>
                                    </p:set>
                                  </p:childTnLst>
                                </p:cTn>
                              </p:par>
                              <p:par>
                                <p:cTn id="89" presetID="9" presetClass="exit" presetSubtype="0" fill="hold" grpId="1" nodeType="withEffect">
                                  <p:stCondLst>
                                    <p:cond delay="6500"/>
                                  </p:stCondLst>
                                  <p:childTnLst>
                                    <p:animEffect transition="out" filter="dissolve">
                                      <p:cBhvr>
                                        <p:cTn id="90" dur="100"/>
                                        <p:tgtEl>
                                          <p:spTgt spid="29"/>
                                        </p:tgtEl>
                                      </p:cBhvr>
                                    </p:animEffect>
                                    <p:set>
                                      <p:cBhvr>
                                        <p:cTn id="91" dur="1" fill="hold">
                                          <p:stCondLst>
                                            <p:cond delay="99"/>
                                          </p:stCondLst>
                                        </p:cTn>
                                        <p:tgtEl>
                                          <p:spTgt spid="29"/>
                                        </p:tgtEl>
                                        <p:attrNameLst>
                                          <p:attrName>style.visibility</p:attrName>
                                        </p:attrNameLst>
                                      </p:cBhvr>
                                      <p:to>
                                        <p:strVal val="hidden"/>
                                      </p:to>
                                    </p:set>
                                  </p:childTnLst>
                                </p:cTn>
                              </p:par>
                            </p:childTnLst>
                          </p:cTn>
                        </p:par>
                        <p:par>
                          <p:cTn id="92" fill="hold">
                            <p:stCondLst>
                              <p:cond delay="26600"/>
                            </p:stCondLst>
                            <p:childTnLst>
                              <p:par>
                                <p:cTn id="93" presetID="1" presetClass="entr" presetSubtype="0" fill="hold" grpId="0" nodeType="afterEffect">
                                  <p:stCondLst>
                                    <p:cond delay="4900"/>
                                  </p:stCondLst>
                                  <p:childTnLst>
                                    <p:set>
                                      <p:cBhvr>
                                        <p:cTn id="94" dur="1" fill="hold">
                                          <p:stCondLst>
                                            <p:cond delay="0"/>
                                          </p:stCondLst>
                                        </p:cTn>
                                        <p:tgtEl>
                                          <p:spTgt spid="62"/>
                                        </p:tgtEl>
                                        <p:attrNameLst>
                                          <p:attrName>style.visibility</p:attrName>
                                        </p:attrNameLst>
                                      </p:cBhvr>
                                      <p:to>
                                        <p:strVal val="visible"/>
                                      </p:to>
                                    </p:set>
                                  </p:childTnLst>
                                </p:cTn>
                              </p:par>
                              <p:par>
                                <p:cTn id="95" presetID="9" presetClass="exit" presetSubtype="0" fill="hold" grpId="2" nodeType="withEffect">
                                  <p:stCondLst>
                                    <p:cond delay="4900"/>
                                  </p:stCondLst>
                                  <p:childTnLst>
                                    <p:animEffect transition="out" filter="dissolve">
                                      <p:cBhvr>
                                        <p:cTn id="96" dur="100"/>
                                        <p:tgtEl>
                                          <p:spTgt spid="39"/>
                                        </p:tgtEl>
                                      </p:cBhvr>
                                    </p:animEffect>
                                    <p:set>
                                      <p:cBhvr>
                                        <p:cTn id="97" dur="1" fill="hold">
                                          <p:stCondLst>
                                            <p:cond delay="99"/>
                                          </p:stCondLst>
                                        </p:cTn>
                                        <p:tgtEl>
                                          <p:spTgt spid="39"/>
                                        </p:tgtEl>
                                        <p:attrNameLst>
                                          <p:attrName>style.visibility</p:attrName>
                                        </p:attrNameLst>
                                      </p:cBhvr>
                                      <p:to>
                                        <p:strVal val="hidden"/>
                                      </p:to>
                                    </p:set>
                                  </p:childTnLst>
                                </p:cTn>
                              </p:par>
                              <p:par>
                                <p:cTn id="98" presetID="9" presetClass="exit" presetSubtype="0" fill="hold" grpId="1" nodeType="withEffect">
                                  <p:stCondLst>
                                    <p:cond delay="4900"/>
                                  </p:stCondLst>
                                  <p:childTnLst>
                                    <p:animEffect transition="out" filter="dissolve">
                                      <p:cBhvr>
                                        <p:cTn id="99" dur="100"/>
                                        <p:tgtEl>
                                          <p:spTgt spid="36"/>
                                        </p:tgtEl>
                                      </p:cBhvr>
                                    </p:animEffect>
                                    <p:set>
                                      <p:cBhvr>
                                        <p:cTn id="100" dur="1" fill="hold">
                                          <p:stCondLst>
                                            <p:cond delay="99"/>
                                          </p:stCondLst>
                                        </p:cTn>
                                        <p:tgtEl>
                                          <p:spTgt spid="36"/>
                                        </p:tgtEl>
                                        <p:attrNameLst>
                                          <p:attrName>style.visibility</p:attrName>
                                        </p:attrNameLst>
                                      </p:cBhvr>
                                      <p:to>
                                        <p:strVal val="hidden"/>
                                      </p:to>
                                    </p:set>
                                  </p:childTnLst>
                                </p:cTn>
                              </p:par>
                              <p:par>
                                <p:cTn id="101" presetID="9" presetClass="exit" presetSubtype="0" fill="hold" nodeType="withEffect">
                                  <p:stCondLst>
                                    <p:cond delay="4900"/>
                                  </p:stCondLst>
                                  <p:childTnLst>
                                    <p:animEffect transition="out" filter="dissolve">
                                      <p:cBhvr>
                                        <p:cTn id="102" dur="100"/>
                                        <p:tgtEl>
                                          <p:spTgt spid="1026"/>
                                        </p:tgtEl>
                                      </p:cBhvr>
                                    </p:animEffect>
                                    <p:set>
                                      <p:cBhvr>
                                        <p:cTn id="103" dur="1" fill="hold">
                                          <p:stCondLst>
                                            <p:cond delay="99"/>
                                          </p:stCondLst>
                                        </p:cTn>
                                        <p:tgtEl>
                                          <p:spTgt spid="1026"/>
                                        </p:tgtEl>
                                        <p:attrNameLst>
                                          <p:attrName>style.visibility</p:attrName>
                                        </p:attrNameLst>
                                      </p:cBhvr>
                                      <p:to>
                                        <p:strVal val="hidden"/>
                                      </p:to>
                                    </p:set>
                                  </p:childTnLst>
                                </p:cTn>
                              </p:par>
                            </p:childTnLst>
                          </p:cTn>
                        </p:par>
                        <p:par>
                          <p:cTn id="104" fill="hold">
                            <p:stCondLst>
                              <p:cond delay="31600"/>
                            </p:stCondLst>
                            <p:childTnLst>
                              <p:par>
                                <p:cTn id="105" presetID="1" presetClass="entr" presetSubtype="0" fill="hold" nodeType="afterEffect">
                                  <p:stCondLst>
                                    <p:cond delay="8900"/>
                                  </p:stCondLst>
                                  <p:childTnLst>
                                    <p:set>
                                      <p:cBhvr>
                                        <p:cTn id="106" dur="1" fill="hold">
                                          <p:stCondLst>
                                            <p:cond delay="0"/>
                                          </p:stCondLst>
                                        </p:cTn>
                                        <p:tgtEl>
                                          <p:spTgt spid="2"/>
                                        </p:tgtEl>
                                        <p:attrNameLst>
                                          <p:attrName>style.visibility</p:attrName>
                                        </p:attrNameLst>
                                      </p:cBhvr>
                                      <p:to>
                                        <p:strVal val="visible"/>
                                      </p:to>
                                    </p:set>
                                  </p:childTnLst>
                                </p:cTn>
                              </p:par>
                              <p:par>
                                <p:cTn id="107" presetID="9" presetClass="exit" presetSubtype="0" fill="hold" grpId="1" nodeType="withEffect">
                                  <p:stCondLst>
                                    <p:cond delay="8900"/>
                                  </p:stCondLst>
                                  <p:childTnLst>
                                    <p:animEffect transition="out" filter="dissolve">
                                      <p:cBhvr>
                                        <p:cTn id="108" dur="100"/>
                                        <p:tgtEl>
                                          <p:spTgt spid="62"/>
                                        </p:tgtEl>
                                      </p:cBhvr>
                                    </p:animEffect>
                                    <p:set>
                                      <p:cBhvr>
                                        <p:cTn id="109" dur="1" fill="hold">
                                          <p:stCondLst>
                                            <p:cond delay="99"/>
                                          </p:stCondLst>
                                        </p:cTn>
                                        <p:tgtEl>
                                          <p:spTgt spid="62"/>
                                        </p:tgtEl>
                                        <p:attrNameLst>
                                          <p:attrName>style.visibility</p:attrName>
                                        </p:attrNameLst>
                                      </p:cBhvr>
                                      <p:to>
                                        <p:strVal val="hidden"/>
                                      </p:to>
                                    </p:set>
                                  </p:childTnLst>
                                </p:cTn>
                              </p:par>
                              <p:par>
                                <p:cTn id="110" presetID="1" presetClass="entr" presetSubtype="0" fill="hold" grpId="1" nodeType="withEffect">
                                  <p:stCondLst>
                                    <p:cond delay="9900"/>
                                  </p:stCondLst>
                                  <p:childTnLst>
                                    <p:set>
                                      <p:cBhvr>
                                        <p:cTn id="111" dur="1" fill="hold">
                                          <p:stCondLst>
                                            <p:cond delay="0"/>
                                          </p:stCondLst>
                                        </p:cTn>
                                        <p:tgtEl>
                                          <p:spTgt spid="65"/>
                                        </p:tgtEl>
                                        <p:attrNameLst>
                                          <p:attrName>style.visibility</p:attrName>
                                        </p:attrNameLst>
                                      </p:cBhvr>
                                      <p:to>
                                        <p:strVal val="visible"/>
                                      </p:to>
                                    </p:set>
                                  </p:childTnLst>
                                </p:cTn>
                              </p:par>
                            </p:childTnLst>
                          </p:cTn>
                        </p:par>
                        <p:par>
                          <p:cTn id="112" fill="hold">
                            <p:stCondLst>
                              <p:cond delay="41500"/>
                            </p:stCondLst>
                            <p:childTnLst>
                              <p:par>
                                <p:cTn id="113" presetID="1" presetClass="entr" presetSubtype="0" fill="hold" grpId="0" nodeType="afterEffect">
                                  <p:stCondLst>
                                    <p:cond delay="5000"/>
                                  </p:stCondLst>
                                  <p:childTnLst>
                                    <p:set>
                                      <p:cBhvr>
                                        <p:cTn id="114" dur="1" fill="hold">
                                          <p:stCondLst>
                                            <p:cond delay="0"/>
                                          </p:stCondLst>
                                        </p:cTn>
                                        <p:tgtEl>
                                          <p:spTgt spid="63"/>
                                        </p:tgtEl>
                                        <p:attrNameLst>
                                          <p:attrName>style.visibility</p:attrName>
                                        </p:attrNameLst>
                                      </p:cBhvr>
                                      <p:to>
                                        <p:strVal val="visible"/>
                                      </p:to>
                                    </p:set>
                                  </p:childTnLst>
                                </p:cTn>
                              </p:par>
                            </p:childTnLst>
                          </p:cTn>
                        </p:par>
                        <p:par>
                          <p:cTn id="115" fill="hold">
                            <p:stCondLst>
                              <p:cond delay="46500"/>
                            </p:stCondLst>
                            <p:childTnLst>
                              <p:par>
                                <p:cTn id="116" presetID="1" presetClass="entr" presetSubtype="0" fill="hold" grpId="0" nodeType="afterEffect">
                                  <p:stCondLst>
                                    <p:cond delay="5000"/>
                                  </p:stCondLst>
                                  <p:childTnLst>
                                    <p:set>
                                      <p:cBhvr>
                                        <p:cTn id="117" dur="1" fill="hold">
                                          <p:stCondLst>
                                            <p:cond delay="0"/>
                                          </p:stCondLst>
                                        </p:cTn>
                                        <p:tgtEl>
                                          <p:spTgt spid="64"/>
                                        </p:tgtEl>
                                        <p:attrNameLst>
                                          <p:attrName>style.visibility</p:attrName>
                                        </p:attrNameLst>
                                      </p:cBhvr>
                                      <p:to>
                                        <p:strVal val="visible"/>
                                      </p:to>
                                    </p:set>
                                  </p:childTnLst>
                                </p:cTn>
                              </p:par>
                            </p:childTnLst>
                          </p:cTn>
                        </p:par>
                        <p:par>
                          <p:cTn id="118" fill="hold">
                            <p:stCondLst>
                              <p:cond delay="51500"/>
                            </p:stCondLst>
                            <p:childTnLst>
                              <p:par>
                                <p:cTn id="119" presetID="1" presetClass="entr" presetSubtype="0" fill="hold" grpId="0" nodeType="afterEffect">
                                  <p:stCondLst>
                                    <p:cond delay="5000"/>
                                  </p:stCondLst>
                                  <p:childTnLst>
                                    <p:set>
                                      <p:cBhvr>
                                        <p:cTn id="120" dur="1" fill="hold">
                                          <p:stCondLst>
                                            <p:cond delay="0"/>
                                          </p:stCondLst>
                                        </p:cTn>
                                        <p:tgtEl>
                                          <p:spTgt spid="65"/>
                                        </p:tgtEl>
                                        <p:attrNameLst>
                                          <p:attrName>style.visibility</p:attrName>
                                        </p:attrNameLst>
                                      </p:cBhvr>
                                      <p:to>
                                        <p:strVal val="visible"/>
                                      </p:to>
                                    </p:set>
                                  </p:childTnLst>
                                </p:cTn>
                              </p:par>
                            </p:childTnLst>
                          </p:cTn>
                        </p:par>
                        <p:par>
                          <p:cTn id="121" fill="hold">
                            <p:stCondLst>
                              <p:cond delay="56500"/>
                            </p:stCondLst>
                            <p:childTnLst>
                              <p:par>
                                <p:cTn id="122" presetID="1" presetClass="entr" presetSubtype="0" fill="hold" grpId="0" nodeType="afterEffect">
                                  <p:stCondLst>
                                    <p:cond delay="400"/>
                                  </p:stCondLst>
                                  <p:childTnLst>
                                    <p:set>
                                      <p:cBhvr>
                                        <p:cTn id="12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1" grpId="0" animBg="1"/>
      <p:bldP spid="34" grpId="0" animBg="1"/>
      <p:bldP spid="38" grpId="0" animBg="1"/>
      <p:bldP spid="42" grpId="0" animBg="1"/>
      <p:bldP spid="48" grpId="0" animBg="1"/>
      <p:bldP spid="49" grpId="0" animBg="1"/>
      <p:bldP spid="50" grpId="0" animBg="1"/>
      <p:bldP spid="51" grpId="0" animBg="1"/>
      <p:bldP spid="29" grpId="0" animBg="1"/>
      <p:bldP spid="29" grpId="1" animBg="1"/>
      <p:bldP spid="36" grpId="0"/>
      <p:bldP spid="36" grpId="1"/>
      <p:bldP spid="39" grpId="1" animBg="1"/>
      <p:bldP spid="39" grpId="2" animBg="1"/>
      <p:bldP spid="57" grpId="0"/>
      <p:bldP spid="57" grpId="1"/>
      <p:bldP spid="57" grpId="2"/>
      <p:bldP spid="62" grpId="0" animBg="1"/>
      <p:bldP spid="62" grpId="1" animBg="1"/>
      <p:bldP spid="63" grpId="0" animBg="1"/>
      <p:bldP spid="64" grpId="0" animBg="1"/>
      <p:bldP spid="65" grpId="0" animBg="1"/>
      <p:bldP spid="6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bwMode="auto">
          <a:xfrm>
            <a:off x="395536" y="162496"/>
            <a:ext cx="8352928" cy="962248"/>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l"/>
            <a:r>
              <a:rPr lang="en-GB" sz="3200" dirty="0">
                <a:latin typeface="Arial" pitchFamily="34" charset="0"/>
                <a:cs typeface="Arial" pitchFamily="34" charset="0"/>
              </a:rPr>
              <a:t>1.2 Where else on the raw coal side do we have</a:t>
            </a:r>
            <a:br>
              <a:rPr lang="en-GB" sz="3200" dirty="0">
                <a:latin typeface="Arial" pitchFamily="34" charset="0"/>
                <a:cs typeface="Arial" pitchFamily="34" charset="0"/>
              </a:rPr>
            </a:br>
            <a:r>
              <a:rPr lang="en-GB" sz="3200" dirty="0">
                <a:latin typeface="Arial" pitchFamily="34" charset="0"/>
                <a:cs typeface="Arial" pitchFamily="34" charset="0"/>
              </a:rPr>
              <a:t>      to deal with fire and explosion protection? </a:t>
            </a:r>
            <a:endParaRPr lang="en-GB" sz="1600" dirty="0">
              <a:latin typeface="Arial" pitchFamily="34" charset="0"/>
              <a:cs typeface="Arial" pitchFamily="34" charset="0"/>
            </a:endParaRPr>
          </a:p>
        </p:txBody>
      </p:sp>
      <p:sp>
        <p:nvSpPr>
          <p:cNvPr id="20" name="Foliennummernplatzhalter 3"/>
          <p:cNvSpPr>
            <a:spLocks noGrp="1"/>
          </p:cNvSpPr>
          <p:nvPr>
            <p:ph type="sldNum" sz="quarter" idx="10"/>
          </p:nvPr>
        </p:nvSpPr>
        <p:spPr>
          <a:xfrm>
            <a:off x="-36512" y="6520259"/>
            <a:ext cx="720080"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12</a:t>
            </a:r>
          </a:p>
        </p:txBody>
      </p:sp>
      <p:sp>
        <p:nvSpPr>
          <p:cNvPr id="19"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sp>
        <p:nvSpPr>
          <p:cNvPr id="23" name="Ellipse 22"/>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hteck 12"/>
          <p:cNvSpPr/>
          <p:nvPr/>
        </p:nvSpPr>
        <p:spPr>
          <a:xfrm>
            <a:off x="216000" y="1196752"/>
            <a:ext cx="4752528" cy="430887"/>
          </a:xfrm>
          <a:prstGeom prst="rect">
            <a:avLst/>
          </a:prstGeom>
        </p:spPr>
        <p:txBody>
          <a:bodyPr wrap="square">
            <a:spAutoFit/>
          </a:bodyPr>
          <a:lstStyle/>
          <a:p>
            <a:r>
              <a:rPr lang="en-GB" sz="2200" dirty="0">
                <a:solidFill>
                  <a:prstClr val="black"/>
                </a:solidFill>
                <a:latin typeface="Arial" charset="0"/>
                <a:cs typeface="Arial" charset="0"/>
              </a:rPr>
              <a:t>end of belt track to raw coal silo(s)</a:t>
            </a:r>
            <a:endParaRPr lang="en-GB" dirty="0"/>
          </a:p>
        </p:txBody>
      </p:sp>
      <p:sp>
        <p:nvSpPr>
          <p:cNvPr id="22" name="Rechteck 21"/>
          <p:cNvSpPr/>
          <p:nvPr/>
        </p:nvSpPr>
        <p:spPr>
          <a:xfrm>
            <a:off x="251520" y="1628800"/>
            <a:ext cx="5040560" cy="1446550"/>
          </a:xfrm>
          <a:prstGeom prst="rect">
            <a:avLst/>
          </a:prstGeom>
        </p:spPr>
        <p:txBody>
          <a:bodyPr wrap="square">
            <a:spAutoFit/>
          </a:bodyPr>
          <a:lstStyle/>
          <a:p>
            <a:pPr>
              <a:buFontTx/>
              <a:buChar char="-"/>
            </a:pPr>
            <a:r>
              <a:rPr lang="en-GB" sz="2200" dirty="0">
                <a:solidFill>
                  <a:prstClr val="black"/>
                </a:solidFill>
                <a:latin typeface="Arial" charset="0"/>
                <a:cs typeface="Arial" charset="0"/>
              </a:rPr>
              <a:t> Often it is “forgotten” that the de-</a:t>
            </a:r>
          </a:p>
          <a:p>
            <a:r>
              <a:rPr lang="en-GB" sz="2200" dirty="0">
                <a:solidFill>
                  <a:prstClr val="black"/>
                </a:solidFill>
                <a:latin typeface="Arial" charset="0"/>
                <a:cs typeface="Arial" charset="0"/>
              </a:rPr>
              <a:t>   aeration filter of the raw coal silo</a:t>
            </a:r>
          </a:p>
          <a:p>
            <a:r>
              <a:rPr lang="en-GB" sz="2200" dirty="0">
                <a:solidFill>
                  <a:prstClr val="black"/>
                </a:solidFill>
                <a:latin typeface="Arial" charset="0"/>
                <a:cs typeface="Arial" charset="0"/>
              </a:rPr>
              <a:t>   is equipment that handles ignitable</a:t>
            </a:r>
          </a:p>
          <a:p>
            <a:r>
              <a:rPr lang="en-GB" sz="2200" dirty="0">
                <a:solidFill>
                  <a:prstClr val="black"/>
                </a:solidFill>
                <a:latin typeface="Arial" charset="0"/>
                <a:cs typeface="Arial" charset="0"/>
              </a:rPr>
              <a:t>   dusts.</a:t>
            </a:r>
            <a:endParaRPr lang="en-GB" dirty="0"/>
          </a:p>
        </p:txBody>
      </p:sp>
      <p:pic>
        <p:nvPicPr>
          <p:cNvPr id="1026" name="Picture 2"/>
          <p:cNvPicPr>
            <a:picLocks noChangeAspect="1" noChangeArrowheads="1"/>
          </p:cNvPicPr>
          <p:nvPr/>
        </p:nvPicPr>
        <p:blipFill>
          <a:blip r:embed="rId2" cstate="print"/>
          <a:srcRect/>
          <a:stretch>
            <a:fillRect/>
          </a:stretch>
        </p:blipFill>
        <p:spPr bwMode="auto">
          <a:xfrm>
            <a:off x="5076056" y="1268760"/>
            <a:ext cx="3744416" cy="4992555"/>
          </a:xfrm>
          <a:prstGeom prst="rect">
            <a:avLst/>
          </a:prstGeom>
          <a:noFill/>
          <a:ln w="9525">
            <a:noFill/>
            <a:miter lim="800000"/>
            <a:headEnd/>
            <a:tailEnd/>
          </a:ln>
          <a:effectLst/>
        </p:spPr>
      </p:pic>
      <p:sp>
        <p:nvSpPr>
          <p:cNvPr id="26" name="Rechteck 25"/>
          <p:cNvSpPr/>
          <p:nvPr/>
        </p:nvSpPr>
        <p:spPr>
          <a:xfrm rot="517897">
            <a:off x="7534669" y="3508006"/>
            <a:ext cx="203993" cy="153193"/>
          </a:xfrm>
          <a:prstGeom prst="rect">
            <a:avLst/>
          </a:prstGeom>
          <a:solidFill>
            <a:srgbClr val="676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Gerade Verbindung 47"/>
          <p:cNvCxnSpPr/>
          <p:nvPr/>
        </p:nvCxnSpPr>
        <p:spPr>
          <a:xfrm>
            <a:off x="323528" y="1556792"/>
            <a:ext cx="734481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p:nvCxnSpPr>
        <p:spPr>
          <a:xfrm>
            <a:off x="7668344" y="1556792"/>
            <a:ext cx="0" cy="5040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p:nvPr/>
        </p:nvCxnSpPr>
        <p:spPr>
          <a:xfrm>
            <a:off x="576000" y="2348880"/>
            <a:ext cx="612068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3" name="Rechteck 52"/>
          <p:cNvSpPr/>
          <p:nvPr/>
        </p:nvSpPr>
        <p:spPr>
          <a:xfrm>
            <a:off x="216000" y="3041084"/>
            <a:ext cx="4788048" cy="1107996"/>
          </a:xfrm>
          <a:prstGeom prst="rect">
            <a:avLst/>
          </a:prstGeom>
        </p:spPr>
        <p:txBody>
          <a:bodyPr wrap="square">
            <a:spAutoFit/>
          </a:bodyPr>
          <a:lstStyle/>
          <a:p>
            <a:r>
              <a:rPr lang="en-GB" sz="2200" dirty="0">
                <a:solidFill>
                  <a:prstClr val="black"/>
                </a:solidFill>
                <a:latin typeface="Arial" charset="0"/>
                <a:cs typeface="Arial" charset="0"/>
              </a:rPr>
              <a:t>   ”Forgotten” means that it is  </a:t>
            </a:r>
          </a:p>
          <a:p>
            <a:r>
              <a:rPr lang="en-GB" sz="2200" dirty="0">
                <a:solidFill>
                  <a:prstClr val="black"/>
                </a:solidFill>
                <a:latin typeface="Arial" charset="0"/>
                <a:cs typeface="Arial" charset="0"/>
              </a:rPr>
              <a:t>     forgotten to include </a:t>
            </a:r>
            <a:r>
              <a:rPr lang="en-GB" sz="2200" b="1" dirty="0">
                <a:solidFill>
                  <a:prstClr val="black"/>
                </a:solidFill>
                <a:latin typeface="Arial" charset="0"/>
                <a:cs typeface="Arial" charset="0"/>
              </a:rPr>
              <a:t>appropriate</a:t>
            </a:r>
          </a:p>
          <a:p>
            <a:r>
              <a:rPr lang="en-GB" sz="2200" dirty="0">
                <a:solidFill>
                  <a:prstClr val="black"/>
                </a:solidFill>
                <a:latin typeface="Arial" charset="0"/>
                <a:cs typeface="Arial" charset="0"/>
              </a:rPr>
              <a:t>     fire and explosion protection here.</a:t>
            </a:r>
            <a:endParaRPr lang="en-GB" dirty="0"/>
          </a:p>
        </p:txBody>
      </p:sp>
      <p:sp>
        <p:nvSpPr>
          <p:cNvPr id="54" name="Rechteck 53"/>
          <p:cNvSpPr/>
          <p:nvPr/>
        </p:nvSpPr>
        <p:spPr>
          <a:xfrm>
            <a:off x="432000" y="4286706"/>
            <a:ext cx="4752000" cy="2123658"/>
          </a:xfrm>
          <a:prstGeom prst="rect">
            <a:avLst/>
          </a:prstGeom>
        </p:spPr>
        <p:txBody>
          <a:bodyPr wrap="square">
            <a:spAutoFit/>
          </a:bodyPr>
          <a:lstStyle/>
          <a:p>
            <a:r>
              <a:rPr lang="en-GB" sz="2200" dirty="0">
                <a:solidFill>
                  <a:prstClr val="black"/>
                </a:solidFill>
                <a:latin typeface="Arial" charset="0"/>
                <a:cs typeface="Arial" charset="0"/>
              </a:rPr>
              <a:t>Increasingly, due to incidents, users</a:t>
            </a:r>
          </a:p>
          <a:p>
            <a:r>
              <a:rPr lang="en-GB" sz="2200" dirty="0">
                <a:solidFill>
                  <a:prstClr val="black"/>
                </a:solidFill>
                <a:latin typeface="Arial" charset="0"/>
                <a:cs typeface="Arial" charset="0"/>
              </a:rPr>
              <a:t> are demanding </a:t>
            </a:r>
            <a:r>
              <a:rPr lang="en-GB" sz="2200" b="1" dirty="0">
                <a:solidFill>
                  <a:prstClr val="black"/>
                </a:solidFill>
                <a:latin typeface="Arial" charset="0"/>
                <a:cs typeface="Arial" charset="0"/>
              </a:rPr>
              <a:t>raw coal silos with</a:t>
            </a:r>
          </a:p>
          <a:p>
            <a:r>
              <a:rPr lang="en-GB" sz="2200" b="1" dirty="0">
                <a:solidFill>
                  <a:prstClr val="black"/>
                </a:solidFill>
                <a:latin typeface="Arial" charset="0"/>
                <a:cs typeface="Arial" charset="0"/>
              </a:rPr>
              <a:t> fire and explosion protection,</a:t>
            </a:r>
          </a:p>
          <a:p>
            <a:r>
              <a:rPr lang="en-GB" sz="2200" b="1" dirty="0">
                <a:solidFill>
                  <a:prstClr val="black"/>
                </a:solidFill>
                <a:latin typeface="Arial" charset="0"/>
                <a:cs typeface="Arial" charset="0"/>
              </a:rPr>
              <a:t> which then includes the a. m.</a:t>
            </a:r>
          </a:p>
          <a:p>
            <a:r>
              <a:rPr lang="en-GB" sz="2200" b="1" dirty="0">
                <a:solidFill>
                  <a:prstClr val="black"/>
                </a:solidFill>
                <a:latin typeface="Arial" charset="0"/>
                <a:cs typeface="Arial" charset="0"/>
              </a:rPr>
              <a:t> filter.</a:t>
            </a:r>
            <a:endParaRPr lang="en-GB" sz="2200" dirty="0">
              <a:solidFill>
                <a:prstClr val="black"/>
              </a:solidFill>
              <a:latin typeface="Arial" charset="0"/>
              <a:cs typeface="Arial" charset="0"/>
            </a:endParaRPr>
          </a:p>
          <a:p>
            <a:r>
              <a:rPr lang="en-GB" sz="2200" dirty="0">
                <a:solidFill>
                  <a:prstClr val="black"/>
                </a:solidFill>
                <a:latin typeface="Arial" charset="0"/>
                <a:cs typeface="Arial" charset="0"/>
              </a:rPr>
              <a:t>Good cost-effective solutions exist.</a:t>
            </a:r>
            <a:endParaRPr lang="en-GB" dirty="0"/>
          </a:p>
        </p:txBody>
      </p:sp>
      <p:pic>
        <p:nvPicPr>
          <p:cNvPr id="1027" name="Picture 3"/>
          <p:cNvPicPr>
            <a:picLocks noChangeAspect="1" noChangeArrowheads="1"/>
          </p:cNvPicPr>
          <p:nvPr/>
        </p:nvPicPr>
        <p:blipFill>
          <a:blip r:embed="rId3" cstate="print"/>
          <a:srcRect/>
          <a:stretch>
            <a:fillRect/>
          </a:stretch>
        </p:blipFill>
        <p:spPr bwMode="auto">
          <a:xfrm>
            <a:off x="5040052" y="1224000"/>
            <a:ext cx="3780420" cy="5040560"/>
          </a:xfrm>
          <a:prstGeom prst="rect">
            <a:avLst/>
          </a:prstGeom>
          <a:noFill/>
          <a:ln w="9525">
            <a:noFill/>
            <a:miter lim="800000"/>
            <a:headEnd/>
            <a:tailEnd/>
          </a:ln>
          <a:effectLst/>
        </p:spPr>
      </p:pic>
      <p:sp>
        <p:nvSpPr>
          <p:cNvPr id="55" name="Rechteck 54"/>
          <p:cNvSpPr/>
          <p:nvPr/>
        </p:nvSpPr>
        <p:spPr>
          <a:xfrm>
            <a:off x="467544" y="3140968"/>
            <a:ext cx="4536504" cy="1446550"/>
          </a:xfrm>
          <a:prstGeom prst="rect">
            <a:avLst/>
          </a:prstGeom>
          <a:noFill/>
        </p:spPr>
        <p:txBody>
          <a:bodyPr wrap="square">
            <a:spAutoFit/>
          </a:bodyPr>
          <a:lstStyle/>
          <a:p>
            <a:r>
              <a:rPr lang="en-GB" sz="2200" dirty="0">
                <a:solidFill>
                  <a:prstClr val="black"/>
                </a:solidFill>
                <a:latin typeface="Arial" charset="0"/>
                <a:cs typeface="Arial" charset="0"/>
              </a:rPr>
              <a:t>Very often, raw coal silos are situated inside buildings or coal mill system structures, where they don’t belong!</a:t>
            </a:r>
            <a:endParaRPr lang="en-GB" dirty="0"/>
          </a:p>
        </p:txBody>
      </p:sp>
      <p:sp>
        <p:nvSpPr>
          <p:cNvPr id="56" name="Rechteck 55"/>
          <p:cNvSpPr/>
          <p:nvPr/>
        </p:nvSpPr>
        <p:spPr>
          <a:xfrm>
            <a:off x="467544" y="4603775"/>
            <a:ext cx="4536504" cy="769441"/>
          </a:xfrm>
          <a:prstGeom prst="rect">
            <a:avLst/>
          </a:prstGeom>
          <a:noFill/>
        </p:spPr>
        <p:txBody>
          <a:bodyPr wrap="square">
            <a:spAutoFit/>
          </a:bodyPr>
          <a:lstStyle/>
          <a:p>
            <a:r>
              <a:rPr lang="en-GB" sz="2200" dirty="0">
                <a:solidFill>
                  <a:prstClr val="black"/>
                </a:solidFill>
                <a:latin typeface="Arial" charset="0"/>
                <a:cs typeface="Arial" charset="0"/>
              </a:rPr>
              <a:t>They should be outside and a fire fighting strategy has to be in place.</a:t>
            </a:r>
            <a:endParaRPr lang="en-GB"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1500"/>
                            </p:stCondLst>
                            <p:childTnLst>
                              <p:par>
                                <p:cTn id="8" presetID="11" presetClass="entr" presetSubtype="0" fill="hold" nodeType="afterEffect">
                                  <p:stCondLst>
                                    <p:cond delay="1000"/>
                                  </p:stCondLst>
                                  <p:childTnLst>
                                    <p:set>
                                      <p:cBhvr>
                                        <p:cTn id="9" dur="1000">
                                          <p:stCondLst>
                                            <p:cond delay="0"/>
                                          </p:stCondLst>
                                        </p:cTn>
                                        <p:tgtEl>
                                          <p:spTgt spid="48"/>
                                        </p:tgtEl>
                                        <p:attrNameLst>
                                          <p:attrName>style.visibility</p:attrName>
                                        </p:attrNameLst>
                                      </p:cBhvr>
                                      <p:to>
                                        <p:strVal val="visible"/>
                                      </p:to>
                                    </p:set>
                                  </p:childTnLst>
                                </p:cTn>
                              </p:par>
                              <p:par>
                                <p:cTn id="10" presetID="11" presetClass="entr" presetSubtype="0" fill="hold" nodeType="withEffect">
                                  <p:stCondLst>
                                    <p:cond delay="1000"/>
                                  </p:stCondLst>
                                  <p:childTnLst>
                                    <p:set>
                                      <p:cBhvr>
                                        <p:cTn id="11" dur="1000">
                                          <p:stCondLst>
                                            <p:cond delay="0"/>
                                          </p:stCondLst>
                                        </p:cTn>
                                        <p:tgtEl>
                                          <p:spTgt spid="50"/>
                                        </p:tgtEl>
                                        <p:attrNameLst>
                                          <p:attrName>style.visibility</p:attrName>
                                        </p:attrNameLst>
                                      </p:cBhvr>
                                      <p:to>
                                        <p:strVal val="visible"/>
                                      </p:to>
                                    </p:set>
                                  </p:childTnLst>
                                </p:cTn>
                              </p:par>
                            </p:childTnLst>
                          </p:cTn>
                        </p:par>
                        <p:par>
                          <p:cTn id="12" fill="hold">
                            <p:stCondLst>
                              <p:cond delay="3500"/>
                            </p:stCondLst>
                            <p:childTnLst>
                              <p:par>
                                <p:cTn id="13" presetID="11" presetClass="entr" presetSubtype="0" fill="hold" nodeType="afterEffect">
                                  <p:stCondLst>
                                    <p:cond delay="1000"/>
                                  </p:stCondLst>
                                  <p:childTnLst>
                                    <p:set>
                                      <p:cBhvr>
                                        <p:cTn id="14" dur="1000">
                                          <p:stCondLst>
                                            <p:cond delay="0"/>
                                          </p:stCondLst>
                                        </p:cTn>
                                        <p:tgtEl>
                                          <p:spTgt spid="48"/>
                                        </p:tgtEl>
                                        <p:attrNameLst>
                                          <p:attrName>style.visibility</p:attrName>
                                        </p:attrNameLst>
                                      </p:cBhvr>
                                      <p:to>
                                        <p:strVal val="visible"/>
                                      </p:to>
                                    </p:set>
                                  </p:childTnLst>
                                </p:cTn>
                              </p:par>
                              <p:par>
                                <p:cTn id="15" presetID="11" presetClass="entr" presetSubtype="0" fill="hold" nodeType="withEffect">
                                  <p:stCondLst>
                                    <p:cond delay="1000"/>
                                  </p:stCondLst>
                                  <p:childTnLst>
                                    <p:set>
                                      <p:cBhvr>
                                        <p:cTn id="16" dur="1000">
                                          <p:stCondLst>
                                            <p:cond delay="0"/>
                                          </p:stCondLst>
                                        </p:cTn>
                                        <p:tgtEl>
                                          <p:spTgt spid="50"/>
                                        </p:tgtEl>
                                        <p:attrNameLst>
                                          <p:attrName>style.visibility</p:attrName>
                                        </p:attrNameLst>
                                      </p:cBhvr>
                                      <p:to>
                                        <p:strVal val="visible"/>
                                      </p:to>
                                    </p:set>
                                  </p:childTnLst>
                                </p:cTn>
                              </p:par>
                            </p:childTnLst>
                          </p:cTn>
                        </p:par>
                        <p:par>
                          <p:cTn id="17" fill="hold">
                            <p:stCondLst>
                              <p:cond delay="5500"/>
                            </p:stCondLst>
                            <p:childTnLst>
                              <p:par>
                                <p:cTn id="18" presetID="1" presetClass="entr" presetSubtype="0" fill="hold" grpId="0" nodeType="afterEffect">
                                  <p:stCondLst>
                                    <p:cond delay="1500"/>
                                  </p:stCondLst>
                                  <p:childTnLst>
                                    <p:set>
                                      <p:cBhvr>
                                        <p:cTn id="19" dur="1" fill="hold">
                                          <p:stCondLst>
                                            <p:cond delay="0"/>
                                          </p:stCondLst>
                                        </p:cTn>
                                        <p:tgtEl>
                                          <p:spTgt spid="22"/>
                                        </p:tgtEl>
                                        <p:attrNameLst>
                                          <p:attrName>style.visibility</p:attrName>
                                        </p:attrNameLst>
                                      </p:cBhvr>
                                      <p:to>
                                        <p:strVal val="visible"/>
                                      </p:to>
                                    </p:set>
                                  </p:childTnLst>
                                </p:cTn>
                              </p:par>
                            </p:childTnLst>
                          </p:cTn>
                        </p:par>
                        <p:par>
                          <p:cTn id="20" fill="hold">
                            <p:stCondLst>
                              <p:cond delay="7000"/>
                            </p:stCondLst>
                            <p:childTnLst>
                              <p:par>
                                <p:cTn id="21" presetID="11" presetClass="entr" presetSubtype="0" fill="hold" nodeType="afterEffect">
                                  <p:stCondLst>
                                    <p:cond delay="1000"/>
                                  </p:stCondLst>
                                  <p:childTnLst>
                                    <p:set>
                                      <p:cBhvr>
                                        <p:cTn id="22" dur="1000">
                                          <p:stCondLst>
                                            <p:cond delay="0"/>
                                          </p:stCondLst>
                                        </p:cTn>
                                        <p:tgtEl>
                                          <p:spTgt spid="52"/>
                                        </p:tgtEl>
                                        <p:attrNameLst>
                                          <p:attrName>style.visibility</p:attrName>
                                        </p:attrNameLst>
                                      </p:cBhvr>
                                      <p:to>
                                        <p:strVal val="visible"/>
                                      </p:to>
                                    </p:set>
                                  </p:childTnLst>
                                </p:cTn>
                              </p:par>
                            </p:childTnLst>
                          </p:cTn>
                        </p:par>
                        <p:par>
                          <p:cTn id="23" fill="hold">
                            <p:stCondLst>
                              <p:cond delay="9000"/>
                            </p:stCondLst>
                            <p:childTnLst>
                              <p:par>
                                <p:cTn id="24" presetID="11" presetClass="entr" presetSubtype="0" fill="hold" nodeType="afterEffect">
                                  <p:stCondLst>
                                    <p:cond delay="1000"/>
                                  </p:stCondLst>
                                  <p:childTnLst>
                                    <p:set>
                                      <p:cBhvr>
                                        <p:cTn id="25" dur="1000">
                                          <p:stCondLst>
                                            <p:cond delay="0"/>
                                          </p:stCondLst>
                                        </p:cTn>
                                        <p:tgtEl>
                                          <p:spTgt spid="52"/>
                                        </p:tgtEl>
                                        <p:attrNameLst>
                                          <p:attrName>style.visibility</p:attrName>
                                        </p:attrNameLst>
                                      </p:cBhvr>
                                      <p:to>
                                        <p:strVal val="visible"/>
                                      </p:to>
                                    </p:set>
                                  </p:childTnLst>
                                </p:cTn>
                              </p:par>
                            </p:childTnLst>
                          </p:cTn>
                        </p:par>
                        <p:par>
                          <p:cTn id="26" fill="hold">
                            <p:stCondLst>
                              <p:cond delay="11000"/>
                            </p:stCondLst>
                            <p:childTnLst>
                              <p:par>
                                <p:cTn id="27" presetID="1" presetClass="entr" presetSubtype="0" fill="hold" grpId="0"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2500"/>
                            </p:stCondLst>
                            <p:childTnLst>
                              <p:par>
                                <p:cTn id="30" presetID="1" presetClass="entr" presetSubtype="0" fill="hold" grpId="0" nodeType="afterEffect">
                                  <p:stCondLst>
                                    <p:cond delay="3000"/>
                                  </p:stCondLst>
                                  <p:childTnLst>
                                    <p:set>
                                      <p:cBhvr>
                                        <p:cTn id="31" dur="1" fill="hold">
                                          <p:stCondLst>
                                            <p:cond delay="0"/>
                                          </p:stCondLst>
                                        </p:cTn>
                                        <p:tgtEl>
                                          <p:spTgt spid="54"/>
                                        </p:tgtEl>
                                        <p:attrNameLst>
                                          <p:attrName>style.visibility</p:attrName>
                                        </p:attrNameLst>
                                      </p:cBhvr>
                                      <p:to>
                                        <p:strVal val="visible"/>
                                      </p:to>
                                    </p:set>
                                  </p:childTnLst>
                                </p:cTn>
                              </p:par>
                            </p:childTnLst>
                          </p:cTn>
                        </p:par>
                        <p:par>
                          <p:cTn id="32" fill="hold">
                            <p:stCondLst>
                              <p:cond delay="15500"/>
                            </p:stCondLst>
                            <p:childTnLst>
                              <p:par>
                                <p:cTn id="33" presetID="1" presetClass="entr" presetSubtype="0" fill="hold" nodeType="afterEffect">
                                  <p:stCondLst>
                                    <p:cond delay="8500"/>
                                  </p:stCondLst>
                                  <p:childTnLst>
                                    <p:set>
                                      <p:cBhvr>
                                        <p:cTn id="34" dur="1" fill="hold">
                                          <p:stCondLst>
                                            <p:cond delay="0"/>
                                          </p:stCondLst>
                                        </p:cTn>
                                        <p:tgtEl>
                                          <p:spTgt spid="1027"/>
                                        </p:tgtEl>
                                        <p:attrNameLst>
                                          <p:attrName>style.visibility</p:attrName>
                                        </p:attrNameLst>
                                      </p:cBhvr>
                                      <p:to>
                                        <p:strVal val="visible"/>
                                      </p:to>
                                    </p:set>
                                  </p:childTnLst>
                                </p:cTn>
                              </p:par>
                              <p:par>
                                <p:cTn id="35" presetID="9" presetClass="exit" presetSubtype="0" fill="hold" grpId="1" nodeType="withEffect">
                                  <p:stCondLst>
                                    <p:cond delay="8500"/>
                                  </p:stCondLst>
                                  <p:childTnLst>
                                    <p:animEffect transition="out" filter="dissolve">
                                      <p:cBhvr>
                                        <p:cTn id="36" dur="100"/>
                                        <p:tgtEl>
                                          <p:spTgt spid="54"/>
                                        </p:tgtEl>
                                      </p:cBhvr>
                                    </p:animEffect>
                                    <p:set>
                                      <p:cBhvr>
                                        <p:cTn id="37" dur="1" fill="hold">
                                          <p:stCondLst>
                                            <p:cond delay="99"/>
                                          </p:stCondLst>
                                        </p:cTn>
                                        <p:tgtEl>
                                          <p:spTgt spid="54"/>
                                        </p:tgtEl>
                                        <p:attrNameLst>
                                          <p:attrName>style.visibility</p:attrName>
                                        </p:attrNameLst>
                                      </p:cBhvr>
                                      <p:to>
                                        <p:strVal val="hidden"/>
                                      </p:to>
                                    </p:set>
                                  </p:childTnLst>
                                </p:cTn>
                              </p:par>
                              <p:par>
                                <p:cTn id="38" presetID="9" presetClass="exit" presetSubtype="0" fill="hold" grpId="1" nodeType="withEffect">
                                  <p:stCondLst>
                                    <p:cond delay="8500"/>
                                  </p:stCondLst>
                                  <p:childTnLst>
                                    <p:animEffect transition="out" filter="dissolve">
                                      <p:cBhvr>
                                        <p:cTn id="39" dur="100"/>
                                        <p:tgtEl>
                                          <p:spTgt spid="22"/>
                                        </p:tgtEl>
                                      </p:cBhvr>
                                    </p:animEffect>
                                    <p:set>
                                      <p:cBhvr>
                                        <p:cTn id="40" dur="1" fill="hold">
                                          <p:stCondLst>
                                            <p:cond delay="99"/>
                                          </p:stCondLst>
                                        </p:cTn>
                                        <p:tgtEl>
                                          <p:spTgt spid="22"/>
                                        </p:tgtEl>
                                        <p:attrNameLst>
                                          <p:attrName>style.visibility</p:attrName>
                                        </p:attrNameLst>
                                      </p:cBhvr>
                                      <p:to>
                                        <p:strVal val="hidden"/>
                                      </p:to>
                                    </p:set>
                                  </p:childTnLst>
                                </p:cTn>
                              </p:par>
                              <p:par>
                                <p:cTn id="41" presetID="9" presetClass="exit" presetSubtype="0" fill="hold" grpId="1" nodeType="withEffect">
                                  <p:stCondLst>
                                    <p:cond delay="8500"/>
                                  </p:stCondLst>
                                  <p:childTnLst>
                                    <p:animEffect transition="out" filter="dissolve">
                                      <p:cBhvr>
                                        <p:cTn id="42" dur="100"/>
                                        <p:tgtEl>
                                          <p:spTgt spid="53"/>
                                        </p:tgtEl>
                                      </p:cBhvr>
                                    </p:animEffect>
                                    <p:set>
                                      <p:cBhvr>
                                        <p:cTn id="43" dur="1" fill="hold">
                                          <p:stCondLst>
                                            <p:cond delay="99"/>
                                          </p:stCondLst>
                                        </p:cTn>
                                        <p:tgtEl>
                                          <p:spTgt spid="53"/>
                                        </p:tgtEl>
                                        <p:attrNameLst>
                                          <p:attrName>style.visibility</p:attrName>
                                        </p:attrNameLst>
                                      </p:cBhvr>
                                      <p:to>
                                        <p:strVal val="hidden"/>
                                      </p:to>
                                    </p:set>
                                  </p:childTnLst>
                                </p:cTn>
                              </p:par>
                            </p:childTnLst>
                          </p:cTn>
                        </p:par>
                        <p:par>
                          <p:cTn id="44" fill="hold">
                            <p:stCondLst>
                              <p:cond delay="24100"/>
                            </p:stCondLst>
                            <p:childTnLst>
                              <p:par>
                                <p:cTn id="45" presetID="1" presetClass="entr" presetSubtype="0" fill="hold" grpId="0" nodeType="afterEffect">
                                  <p:stCondLst>
                                    <p:cond delay="5900"/>
                                  </p:stCondLst>
                                  <p:childTnLst>
                                    <p:set>
                                      <p:cBhvr>
                                        <p:cTn id="46" dur="1" fill="hold">
                                          <p:stCondLst>
                                            <p:cond delay="0"/>
                                          </p:stCondLst>
                                        </p:cTn>
                                        <p:tgtEl>
                                          <p:spTgt spid="55"/>
                                        </p:tgtEl>
                                        <p:attrNameLst>
                                          <p:attrName>style.visibility</p:attrName>
                                        </p:attrNameLst>
                                      </p:cBhvr>
                                      <p:to>
                                        <p:strVal val="visible"/>
                                      </p:to>
                                    </p:set>
                                  </p:childTnLst>
                                </p:cTn>
                              </p:par>
                            </p:childTnLst>
                          </p:cTn>
                        </p:par>
                        <p:par>
                          <p:cTn id="47" fill="hold">
                            <p:stCondLst>
                              <p:cond delay="30000"/>
                            </p:stCondLst>
                            <p:childTnLst>
                              <p:par>
                                <p:cTn id="48" presetID="1" presetClass="entr" presetSubtype="0" fill="hold" grpId="0" nodeType="afterEffect">
                                  <p:stCondLst>
                                    <p:cond delay="2500"/>
                                  </p:stCondLst>
                                  <p:childTnLst>
                                    <p:set>
                                      <p:cBhvr>
                                        <p:cTn id="49" dur="1" fill="hold">
                                          <p:stCondLst>
                                            <p:cond delay="0"/>
                                          </p:stCondLst>
                                        </p:cTn>
                                        <p:tgtEl>
                                          <p:spTgt spid="56"/>
                                        </p:tgtEl>
                                        <p:attrNameLst>
                                          <p:attrName>style.visibility</p:attrName>
                                        </p:attrNameLst>
                                      </p:cBhvr>
                                      <p:to>
                                        <p:strVal val="visible"/>
                                      </p:to>
                                    </p:set>
                                  </p:childTnLst>
                                </p:cTn>
                              </p:par>
                              <p:par>
                                <p:cTn id="50" presetID="1" presetClass="entr" presetSubtype="0" fill="hold" grpId="0" nodeType="withEffect">
                                  <p:stCondLst>
                                    <p:cond delay="350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p:bldP spid="22" grpId="0"/>
      <p:bldP spid="22" grpId="1"/>
      <p:bldP spid="53" grpId="0"/>
      <p:bldP spid="53" grpId="1"/>
      <p:bldP spid="54" grpId="0"/>
      <p:bldP spid="54" grpId="1"/>
      <p:bldP spid="55" grpId="0"/>
      <p:bldP spid="5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bwMode="auto">
          <a:xfrm>
            <a:off x="395536" y="162496"/>
            <a:ext cx="8352928" cy="962248"/>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l"/>
            <a:r>
              <a:rPr lang="en-GB" sz="3200" dirty="0">
                <a:latin typeface="Arial" pitchFamily="34" charset="0"/>
                <a:cs typeface="Arial" pitchFamily="34" charset="0"/>
              </a:rPr>
              <a:t>2.0 optimisation of the grinding equipment</a:t>
            </a:r>
            <a:br>
              <a:rPr lang="en-GB" sz="3200" dirty="0">
                <a:latin typeface="Arial" pitchFamily="34" charset="0"/>
                <a:cs typeface="Arial" pitchFamily="34" charset="0"/>
              </a:rPr>
            </a:br>
            <a:r>
              <a:rPr lang="en-GB" sz="3200" dirty="0">
                <a:latin typeface="Arial" pitchFamily="34" charset="0"/>
                <a:cs typeface="Arial" pitchFamily="34" charset="0"/>
              </a:rPr>
              <a:t>       </a:t>
            </a:r>
            <a:r>
              <a:rPr lang="en-GB" sz="1800" dirty="0">
                <a:latin typeface="Arial" pitchFamily="34" charset="0"/>
                <a:cs typeface="Arial" pitchFamily="34" charset="0"/>
              </a:rPr>
              <a:t> </a:t>
            </a:r>
            <a:r>
              <a:rPr lang="en-GB" sz="3200" dirty="0">
                <a:latin typeface="Arial" pitchFamily="34" charset="0"/>
                <a:cs typeface="Arial" pitchFamily="34" charset="0"/>
              </a:rPr>
              <a:t>configuration</a:t>
            </a:r>
            <a:endParaRPr lang="en-GB" sz="1600" dirty="0">
              <a:latin typeface="Arial" pitchFamily="34" charset="0"/>
              <a:cs typeface="Arial" pitchFamily="34" charset="0"/>
            </a:endParaRPr>
          </a:p>
        </p:txBody>
      </p:sp>
      <p:sp>
        <p:nvSpPr>
          <p:cNvPr id="15" name="Textfeld 14"/>
          <p:cNvSpPr txBox="1">
            <a:spLocks noChangeArrowheads="1"/>
          </p:cNvSpPr>
          <p:nvPr/>
        </p:nvSpPr>
        <p:spPr bwMode="auto">
          <a:xfrm>
            <a:off x="395536" y="1528916"/>
            <a:ext cx="8064896" cy="1107996"/>
          </a:xfrm>
          <a:prstGeom prst="rect">
            <a:avLst/>
          </a:prstGeom>
          <a:noFill/>
          <a:ln w="9525">
            <a:noFill/>
            <a:miter lim="800000"/>
            <a:headEnd/>
            <a:tailEnd/>
          </a:ln>
        </p:spPr>
        <p:txBody>
          <a:bodyPr wrap="square">
            <a:spAutoFit/>
          </a:bodyPr>
          <a:lstStyle/>
          <a:p>
            <a:r>
              <a:rPr lang="en-US" sz="2200" dirty="0">
                <a:latin typeface="Arial" charset="0"/>
                <a:cs typeface="Arial" charset="0"/>
              </a:rPr>
              <a:t>What you can expect from a good supplier is that the mill proper will be a good piece of equipment, with its design having undergone improvement over tens of years.   </a:t>
            </a:r>
          </a:p>
        </p:txBody>
      </p:sp>
      <p:sp>
        <p:nvSpPr>
          <p:cNvPr id="9" name="Textfeld 8"/>
          <p:cNvSpPr txBox="1">
            <a:spLocks noChangeArrowheads="1"/>
          </p:cNvSpPr>
          <p:nvPr/>
        </p:nvSpPr>
        <p:spPr bwMode="auto">
          <a:xfrm>
            <a:off x="395536" y="2609036"/>
            <a:ext cx="8165123" cy="1446550"/>
          </a:xfrm>
          <a:prstGeom prst="rect">
            <a:avLst/>
          </a:prstGeom>
          <a:noFill/>
          <a:ln w="9525">
            <a:noFill/>
            <a:miter lim="800000"/>
            <a:headEnd/>
            <a:tailEnd/>
          </a:ln>
        </p:spPr>
        <p:txBody>
          <a:bodyPr wrap="square">
            <a:spAutoFit/>
          </a:bodyPr>
          <a:lstStyle/>
          <a:p>
            <a:r>
              <a:rPr lang="en-GB" sz="2200" dirty="0">
                <a:latin typeface="Arial" charset="0"/>
                <a:cs typeface="Arial" charset="0"/>
              </a:rPr>
              <a:t>What you also can expect is that the process, in terms of fuel and air flow rates through the system and temperature control, will be all right. Normally also on the basis of tens of years of experience.  </a:t>
            </a:r>
          </a:p>
        </p:txBody>
      </p:sp>
      <p:sp>
        <p:nvSpPr>
          <p:cNvPr id="10" name="Textfeld 9"/>
          <p:cNvSpPr txBox="1">
            <a:spLocks noChangeArrowheads="1"/>
          </p:cNvSpPr>
          <p:nvPr/>
        </p:nvSpPr>
        <p:spPr bwMode="auto">
          <a:xfrm>
            <a:off x="395536" y="4221088"/>
            <a:ext cx="8163658" cy="1107996"/>
          </a:xfrm>
          <a:prstGeom prst="rect">
            <a:avLst/>
          </a:prstGeom>
          <a:noFill/>
          <a:ln w="9525">
            <a:noFill/>
            <a:miter lim="800000"/>
            <a:headEnd/>
            <a:tailEnd/>
          </a:ln>
        </p:spPr>
        <p:txBody>
          <a:bodyPr>
            <a:spAutoFit/>
          </a:bodyPr>
          <a:lstStyle/>
          <a:p>
            <a:r>
              <a:rPr lang="en-GB" sz="2200" dirty="0">
                <a:latin typeface="Arial" charset="0"/>
                <a:cs typeface="Arial" charset="0"/>
              </a:rPr>
              <a:t>Standard equipment for the handling and intermediate storage  of raw and processed fuels, conveying, air-dust separation, etc. is available on the market, in good quality.  </a:t>
            </a:r>
          </a:p>
        </p:txBody>
      </p:sp>
      <p:sp>
        <p:nvSpPr>
          <p:cNvPr id="11" name="Textfeld 10"/>
          <p:cNvSpPr txBox="1">
            <a:spLocks noChangeArrowheads="1"/>
          </p:cNvSpPr>
          <p:nvPr/>
        </p:nvSpPr>
        <p:spPr bwMode="auto">
          <a:xfrm>
            <a:off x="368782" y="5426060"/>
            <a:ext cx="8163658" cy="523220"/>
          </a:xfrm>
          <a:prstGeom prst="rect">
            <a:avLst/>
          </a:prstGeom>
          <a:noFill/>
          <a:ln w="9525">
            <a:noFill/>
            <a:miter lim="800000"/>
            <a:headEnd/>
            <a:tailEnd/>
          </a:ln>
        </p:spPr>
        <p:txBody>
          <a:bodyPr>
            <a:spAutoFit/>
          </a:bodyPr>
          <a:lstStyle/>
          <a:p>
            <a:r>
              <a:rPr lang="en-GB" sz="2800" dirty="0">
                <a:latin typeface="Arial" charset="0"/>
                <a:cs typeface="Arial" charset="0"/>
              </a:rPr>
              <a:t>So where is there room (or need) for optimisation? </a:t>
            </a:r>
          </a:p>
        </p:txBody>
      </p:sp>
      <p:sp>
        <p:nvSpPr>
          <p:cNvPr id="20" name="Foliennummernplatzhalter 3"/>
          <p:cNvSpPr>
            <a:spLocks noGrp="1"/>
          </p:cNvSpPr>
          <p:nvPr>
            <p:ph type="sldNum" sz="quarter" idx="10"/>
          </p:nvPr>
        </p:nvSpPr>
        <p:spPr>
          <a:xfrm>
            <a:off x="-36512" y="6520259"/>
            <a:ext cx="792088"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13</a:t>
            </a:r>
          </a:p>
        </p:txBody>
      </p:sp>
      <p:sp>
        <p:nvSpPr>
          <p:cNvPr id="19"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sp>
        <p:nvSpPr>
          <p:cNvPr id="23" name="Ellipse 22"/>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feld 12"/>
          <p:cNvSpPr txBox="1"/>
          <p:nvPr/>
        </p:nvSpPr>
        <p:spPr>
          <a:xfrm>
            <a:off x="395536" y="1018183"/>
            <a:ext cx="8568952" cy="538609"/>
          </a:xfrm>
          <a:prstGeom prst="rect">
            <a:avLst/>
          </a:prstGeom>
          <a:noFill/>
        </p:spPr>
        <p:txBody>
          <a:bodyPr wrap="square" rtlCol="0">
            <a:spAutoFit/>
          </a:bodyPr>
          <a:lstStyle/>
          <a:p>
            <a:r>
              <a:rPr lang="en-GB" sz="2900" dirty="0">
                <a:latin typeface="Arial" pitchFamily="34" charset="0"/>
                <a:cs typeface="Arial" pitchFamily="34" charset="0"/>
              </a:rPr>
              <a:t>Are coal mill systems in need of optimisation?</a:t>
            </a:r>
            <a:endParaRPr lang="en-GB" sz="29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1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75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0500"/>
                            </p:stCondLst>
                            <p:childTnLst>
                              <p:par>
                                <p:cTn id="14" presetID="1" presetClass="entr" presetSubtype="0" fill="hold" grpId="0" nodeType="afterEffect">
                                  <p:stCondLst>
                                    <p:cond delay="65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17000"/>
                            </p:stCondLst>
                            <p:childTnLst>
                              <p:par>
                                <p:cTn id="17" presetID="1" presetClass="entr" presetSubtype="0" fill="hold" grpId="0" nodeType="afterEffect">
                                  <p:stCondLst>
                                    <p:cond delay="700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750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P spid="10" grpId="0"/>
      <p:bldP spid="11" grpId="0"/>
      <p:bldP spid="23"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91" name="Text Box 19"/>
          <p:cNvSpPr txBox="1">
            <a:spLocks noChangeArrowheads="1"/>
          </p:cNvSpPr>
          <p:nvPr/>
        </p:nvSpPr>
        <p:spPr bwMode="auto">
          <a:xfrm>
            <a:off x="826477" y="4724400"/>
            <a:ext cx="1153258" cy="369332"/>
          </a:xfrm>
          <a:prstGeom prst="rect">
            <a:avLst/>
          </a:prstGeom>
          <a:noFill/>
          <a:ln w="9525">
            <a:noFill/>
            <a:miter lim="800000"/>
            <a:headEnd/>
            <a:tailEnd/>
          </a:ln>
          <a:effectLst/>
        </p:spPr>
        <p:txBody>
          <a:bodyPr>
            <a:spAutoFit/>
          </a:bodyPr>
          <a:lstStyle/>
          <a:p>
            <a:pPr>
              <a:spcBef>
                <a:spcPct val="50000"/>
              </a:spcBef>
              <a:defRPr/>
            </a:pPr>
            <a:endParaRPr lang="en-US">
              <a:effectLst>
                <a:outerShdw blurRad="38100" dist="38100" dir="2700000" algn="tl">
                  <a:srgbClr val="C0C0C0"/>
                </a:outerShdw>
              </a:effectLst>
            </a:endParaRPr>
          </a:p>
        </p:txBody>
      </p:sp>
      <p:sp>
        <p:nvSpPr>
          <p:cNvPr id="78" name="Titel 77"/>
          <p:cNvSpPr>
            <a:spLocks noGrp="1"/>
          </p:cNvSpPr>
          <p:nvPr>
            <p:ph type="title"/>
          </p:nvPr>
        </p:nvSpPr>
        <p:spPr bwMode="auto">
          <a:xfrm>
            <a:off x="206293" y="98424"/>
            <a:ext cx="8902211" cy="954311"/>
          </a:xfrm>
          <a:noFill/>
          <a:ln>
            <a:miter lim="800000"/>
            <a:headEnd/>
            <a:tailEnd/>
          </a:ln>
        </p:spPr>
        <p:txBody>
          <a:bodyPr vert="horz" wrap="square" lIns="91440" tIns="45720" rIns="91440" bIns="45720" numCol="1" anchor="t" anchorCtr="0" compatLnSpc="1">
            <a:prstTxWarp prst="textNoShape">
              <a:avLst/>
            </a:prstTxWarp>
            <a:noAutofit/>
          </a:bodyPr>
          <a:lstStyle/>
          <a:p>
            <a:pPr algn="l">
              <a:lnSpc>
                <a:spcPts val="3300"/>
              </a:lnSpc>
            </a:pPr>
            <a:r>
              <a:rPr lang="en-GB" sz="2900" dirty="0">
                <a:latin typeface="Arial" pitchFamily="34" charset="0"/>
                <a:cs typeface="Arial" pitchFamily="34" charset="0"/>
              </a:rPr>
              <a:t>2.1 optimisation of the grinding equipment</a:t>
            </a:r>
            <a:br>
              <a:rPr lang="en-GB" sz="2900" dirty="0">
                <a:latin typeface="Arial" pitchFamily="34" charset="0"/>
                <a:cs typeface="Arial" pitchFamily="34" charset="0"/>
              </a:rPr>
            </a:br>
            <a:r>
              <a:rPr lang="en-GB" sz="2900" dirty="0">
                <a:latin typeface="Arial" pitchFamily="34" charset="0"/>
                <a:cs typeface="Arial" pitchFamily="34" charset="0"/>
              </a:rPr>
              <a:t>       </a:t>
            </a:r>
            <a:r>
              <a:rPr lang="en-GB" sz="1600" dirty="0">
                <a:latin typeface="Arial" pitchFamily="34" charset="0"/>
                <a:cs typeface="Arial" pitchFamily="34" charset="0"/>
              </a:rPr>
              <a:t> </a:t>
            </a:r>
            <a:r>
              <a:rPr lang="en-GB" sz="2900" dirty="0">
                <a:latin typeface="Arial" pitchFamily="34" charset="0"/>
                <a:cs typeface="Arial" pitchFamily="34" charset="0"/>
              </a:rPr>
              <a:t>configuration</a:t>
            </a:r>
            <a:endParaRPr lang="en-GB" sz="2900" dirty="0">
              <a:solidFill>
                <a:schemeClr val="bg1"/>
              </a:solidFill>
            </a:endParaRPr>
          </a:p>
        </p:txBody>
      </p:sp>
      <p:sp>
        <p:nvSpPr>
          <p:cNvPr id="61" name="Rechteck 60"/>
          <p:cNvSpPr>
            <a:spLocks noChangeArrowheads="1"/>
          </p:cNvSpPr>
          <p:nvPr/>
        </p:nvSpPr>
        <p:spPr bwMode="auto">
          <a:xfrm>
            <a:off x="5539154" y="2838450"/>
            <a:ext cx="263769" cy="457200"/>
          </a:xfrm>
          <a:prstGeom prst="rect">
            <a:avLst/>
          </a:prstGeom>
          <a:solidFill>
            <a:schemeClr val="bg1"/>
          </a:solidFill>
          <a:ln w="9525" algn="ctr">
            <a:noFill/>
            <a:round/>
            <a:headEnd/>
            <a:tailEnd/>
          </a:ln>
        </p:spPr>
        <p:txBody>
          <a:bodyPr/>
          <a:lstStyle/>
          <a:p>
            <a:endParaRPr lang="en-GB" dirty="0"/>
          </a:p>
        </p:txBody>
      </p:sp>
      <p:sp>
        <p:nvSpPr>
          <p:cNvPr id="66" name="Textfeld 65"/>
          <p:cNvSpPr txBox="1">
            <a:spLocks noChangeArrowheads="1"/>
          </p:cNvSpPr>
          <p:nvPr/>
        </p:nvSpPr>
        <p:spPr bwMode="auto">
          <a:xfrm>
            <a:off x="251520" y="908720"/>
            <a:ext cx="8892480" cy="430887"/>
          </a:xfrm>
          <a:prstGeom prst="rect">
            <a:avLst/>
          </a:prstGeom>
          <a:noFill/>
          <a:ln w="9525">
            <a:noFill/>
            <a:miter lim="800000"/>
            <a:headEnd/>
            <a:tailEnd/>
          </a:ln>
        </p:spPr>
        <p:txBody>
          <a:bodyPr wrap="square">
            <a:spAutoFit/>
          </a:bodyPr>
          <a:lstStyle/>
          <a:p>
            <a:r>
              <a:rPr lang="en-US" sz="2200" dirty="0">
                <a:latin typeface="Arial" charset="0"/>
                <a:cs typeface="Arial" charset="0"/>
              </a:rPr>
              <a:t>Where </a:t>
            </a:r>
            <a:r>
              <a:rPr lang="en-GB" sz="2200" dirty="0">
                <a:latin typeface="Arial" charset="0"/>
                <a:cs typeface="Arial" charset="0"/>
              </a:rPr>
              <a:t>does</a:t>
            </a:r>
            <a:r>
              <a:rPr lang="en-US" sz="2200" dirty="0">
                <a:latin typeface="Arial" charset="0"/>
                <a:cs typeface="Arial" charset="0"/>
              </a:rPr>
              <a:t> the need for </a:t>
            </a:r>
            <a:r>
              <a:rPr lang="en-GB" sz="2200" dirty="0">
                <a:latin typeface="Arial" charset="0"/>
                <a:cs typeface="Arial" charset="0"/>
              </a:rPr>
              <a:t>optimisation</a:t>
            </a:r>
            <a:r>
              <a:rPr lang="en-US" sz="2200" dirty="0">
                <a:latin typeface="Arial" charset="0"/>
                <a:cs typeface="Arial" charset="0"/>
              </a:rPr>
              <a:t> come from? </a:t>
            </a:r>
          </a:p>
        </p:txBody>
      </p:sp>
      <p:sp>
        <p:nvSpPr>
          <p:cNvPr id="67" name="Textfeld 66"/>
          <p:cNvSpPr txBox="1">
            <a:spLocks noChangeArrowheads="1"/>
          </p:cNvSpPr>
          <p:nvPr/>
        </p:nvSpPr>
        <p:spPr bwMode="auto">
          <a:xfrm>
            <a:off x="251520" y="1556792"/>
            <a:ext cx="8679795" cy="769441"/>
          </a:xfrm>
          <a:prstGeom prst="rect">
            <a:avLst/>
          </a:prstGeom>
          <a:noFill/>
          <a:ln w="9525">
            <a:noFill/>
            <a:miter lim="800000"/>
            <a:headEnd/>
            <a:tailEnd/>
          </a:ln>
        </p:spPr>
        <p:txBody>
          <a:bodyPr wrap="square">
            <a:spAutoFit/>
          </a:bodyPr>
          <a:lstStyle/>
          <a:p>
            <a:r>
              <a:rPr lang="en-US" sz="2200" dirty="0">
                <a:latin typeface="Arial" charset="0"/>
                <a:cs typeface="Arial" charset="0"/>
              </a:rPr>
              <a:t>To understand this, let’s have a look into how, after a supplier has been selected, the purchase contract normally comes into being.  </a:t>
            </a:r>
          </a:p>
        </p:txBody>
      </p:sp>
      <p:sp>
        <p:nvSpPr>
          <p:cNvPr id="28" name="Textfeld 27"/>
          <p:cNvSpPr txBox="1">
            <a:spLocks noChangeArrowheads="1"/>
          </p:cNvSpPr>
          <p:nvPr/>
        </p:nvSpPr>
        <p:spPr bwMode="auto">
          <a:xfrm>
            <a:off x="251521" y="2291968"/>
            <a:ext cx="8712967" cy="1785104"/>
          </a:xfrm>
          <a:prstGeom prst="rect">
            <a:avLst/>
          </a:prstGeom>
          <a:noFill/>
          <a:ln w="9525">
            <a:noFill/>
            <a:miter lim="800000"/>
            <a:headEnd/>
            <a:tailEnd/>
          </a:ln>
        </p:spPr>
        <p:txBody>
          <a:bodyPr wrap="square">
            <a:spAutoFit/>
          </a:bodyPr>
          <a:lstStyle/>
          <a:p>
            <a:r>
              <a:rPr lang="en-US" sz="2200" dirty="0">
                <a:latin typeface="Arial" charset="0"/>
                <a:cs typeface="Arial" charset="0"/>
              </a:rPr>
              <a:t>1</a:t>
            </a:r>
            <a:r>
              <a:rPr lang="en-US" sz="2200" baseline="30000" dirty="0">
                <a:latin typeface="Arial" charset="0"/>
                <a:cs typeface="Arial" charset="0"/>
              </a:rPr>
              <a:t>st</a:t>
            </a:r>
            <a:endParaRPr lang="en-US" sz="2200" dirty="0">
              <a:latin typeface="Arial" charset="0"/>
              <a:cs typeface="Arial" charset="0"/>
            </a:endParaRPr>
          </a:p>
          <a:p>
            <a:r>
              <a:rPr lang="en-US" sz="2200" dirty="0">
                <a:latin typeface="Arial" charset="0"/>
                <a:cs typeface="Arial" charset="0"/>
              </a:rPr>
              <a:t>A basic concept will be decided on. This concept will be based on the positions of burners and the raw fuel yard relative to each other, and the resulting conveying distances.</a:t>
            </a:r>
          </a:p>
          <a:p>
            <a:r>
              <a:rPr lang="en-US" sz="2200" dirty="0">
                <a:latin typeface="Arial" charset="0"/>
                <a:cs typeface="Arial" charset="0"/>
              </a:rPr>
              <a:t>And, on the type of mill deemed best.</a:t>
            </a:r>
          </a:p>
        </p:txBody>
      </p:sp>
      <p:sp>
        <p:nvSpPr>
          <p:cNvPr id="29" name="Foliennummernplatzhalter 3"/>
          <p:cNvSpPr>
            <a:spLocks noGrp="1"/>
          </p:cNvSpPr>
          <p:nvPr>
            <p:ph type="sldNum" sz="quarter" idx="10"/>
          </p:nvPr>
        </p:nvSpPr>
        <p:spPr>
          <a:xfrm>
            <a:off x="0" y="6492875"/>
            <a:ext cx="755576"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14</a:t>
            </a:r>
          </a:p>
        </p:txBody>
      </p:sp>
      <p:sp>
        <p:nvSpPr>
          <p:cNvPr id="40"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sp>
        <p:nvSpPr>
          <p:cNvPr id="42" name="Textfeld 41"/>
          <p:cNvSpPr txBox="1">
            <a:spLocks noChangeArrowheads="1"/>
          </p:cNvSpPr>
          <p:nvPr/>
        </p:nvSpPr>
        <p:spPr bwMode="auto">
          <a:xfrm>
            <a:off x="251521" y="4070682"/>
            <a:ext cx="8712967" cy="1446550"/>
          </a:xfrm>
          <a:prstGeom prst="rect">
            <a:avLst/>
          </a:prstGeom>
          <a:noFill/>
          <a:ln w="9525">
            <a:noFill/>
            <a:miter lim="800000"/>
            <a:headEnd/>
            <a:tailEnd/>
          </a:ln>
        </p:spPr>
        <p:txBody>
          <a:bodyPr wrap="square">
            <a:spAutoFit/>
          </a:bodyPr>
          <a:lstStyle/>
          <a:p>
            <a:r>
              <a:rPr lang="en-US" sz="2200" dirty="0">
                <a:latin typeface="Arial" charset="0"/>
                <a:cs typeface="Arial" charset="0"/>
              </a:rPr>
              <a:t>2</a:t>
            </a:r>
            <a:r>
              <a:rPr lang="en-US" sz="2200" baseline="30000" dirty="0">
                <a:latin typeface="Arial" charset="0"/>
                <a:cs typeface="Arial" charset="0"/>
              </a:rPr>
              <a:t>nd</a:t>
            </a:r>
            <a:endParaRPr lang="en-US" sz="2200" dirty="0">
              <a:latin typeface="Arial" charset="0"/>
              <a:cs typeface="Arial" charset="0"/>
            </a:endParaRPr>
          </a:p>
          <a:p>
            <a:r>
              <a:rPr lang="en-US" sz="2200" dirty="0">
                <a:latin typeface="Arial" charset="0"/>
                <a:cs typeface="Arial" charset="0"/>
              </a:rPr>
              <a:t>Now the supplier will typically look for a system design of which the drawings are already available, with a minimal need for design changes. Such a design will be found and then mutually accepted. </a:t>
            </a:r>
          </a:p>
        </p:txBody>
      </p:sp>
      <p:sp>
        <p:nvSpPr>
          <p:cNvPr id="43" name="Textfeld 42"/>
          <p:cNvSpPr txBox="1">
            <a:spLocks noChangeArrowheads="1"/>
          </p:cNvSpPr>
          <p:nvPr/>
        </p:nvSpPr>
        <p:spPr bwMode="auto">
          <a:xfrm>
            <a:off x="251521" y="5561364"/>
            <a:ext cx="8712967" cy="1107996"/>
          </a:xfrm>
          <a:prstGeom prst="rect">
            <a:avLst/>
          </a:prstGeom>
          <a:noFill/>
          <a:ln w="9525">
            <a:noFill/>
            <a:miter lim="800000"/>
            <a:headEnd/>
            <a:tailEnd/>
          </a:ln>
        </p:spPr>
        <p:txBody>
          <a:bodyPr wrap="square">
            <a:spAutoFit/>
          </a:bodyPr>
          <a:lstStyle/>
          <a:p>
            <a:r>
              <a:rPr lang="en-US" sz="2200" dirty="0">
                <a:latin typeface="Arial" charset="0"/>
                <a:cs typeface="Arial" charset="0"/>
              </a:rPr>
              <a:t>3</a:t>
            </a:r>
            <a:r>
              <a:rPr lang="en-US" sz="2200" baseline="30000" dirty="0">
                <a:latin typeface="Arial" charset="0"/>
                <a:cs typeface="Arial" charset="0"/>
              </a:rPr>
              <a:t>rd</a:t>
            </a:r>
            <a:endParaRPr lang="en-US" sz="2200" dirty="0">
              <a:latin typeface="Arial" charset="0"/>
              <a:cs typeface="Arial" charset="0"/>
            </a:endParaRPr>
          </a:p>
          <a:p>
            <a:r>
              <a:rPr lang="en-US" sz="2200" dirty="0">
                <a:latin typeface="Arial" charset="0"/>
                <a:cs typeface="Arial" charset="0"/>
              </a:rPr>
              <a:t>The purchasing party and the supplier agree on technical details, on the basis of each party’s knowledge and experience.</a:t>
            </a:r>
          </a:p>
        </p:txBody>
      </p:sp>
      <p:sp>
        <p:nvSpPr>
          <p:cNvPr id="44" name="Ellipse 43"/>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feld 12"/>
          <p:cNvSpPr txBox="1"/>
          <p:nvPr/>
        </p:nvSpPr>
        <p:spPr>
          <a:xfrm>
            <a:off x="251520" y="1196752"/>
            <a:ext cx="8172400" cy="430887"/>
          </a:xfrm>
          <a:prstGeom prst="rect">
            <a:avLst/>
          </a:prstGeom>
          <a:noFill/>
        </p:spPr>
        <p:txBody>
          <a:bodyPr wrap="square" rtlCol="0">
            <a:spAutoFit/>
          </a:bodyPr>
          <a:lstStyle/>
          <a:p>
            <a:r>
              <a:rPr lang="en-GB" sz="2200" dirty="0">
                <a:latin typeface="Arial" pitchFamily="34" charset="0"/>
                <a:cs typeface="Arial" pitchFamily="34" charset="0"/>
              </a:rPr>
              <a:t>Let’s speak of </a:t>
            </a:r>
            <a:r>
              <a:rPr lang="en-GB" sz="2200" b="1" dirty="0">
                <a:latin typeface="Arial" pitchFamily="34" charset="0"/>
                <a:cs typeface="Arial" pitchFamily="34" charset="0"/>
              </a:rPr>
              <a:t>new</a:t>
            </a:r>
            <a:r>
              <a:rPr lang="en-GB" sz="2200" dirty="0">
                <a:latin typeface="Arial" pitchFamily="34" charset="0"/>
                <a:cs typeface="Arial" pitchFamily="34" charset="0"/>
              </a:rPr>
              <a:t> fuel grinding systems here.</a:t>
            </a:r>
            <a:endParaRPr lang="en-GB" sz="2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66"/>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3000"/>
                                  </p:stCondLst>
                                  <p:childTnLst>
                                    <p:set>
                                      <p:cBhvr>
                                        <p:cTn id="12" dur="1" fill="hold">
                                          <p:stCondLst>
                                            <p:cond delay="0"/>
                                          </p:stCondLst>
                                        </p:cTn>
                                        <p:tgtEl>
                                          <p:spTgt spid="67"/>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grpId="0" nodeType="afterEffect">
                                  <p:stCondLst>
                                    <p:cond delay="4000"/>
                                  </p:stCondLst>
                                  <p:childTnLst>
                                    <p:set>
                                      <p:cBhvr>
                                        <p:cTn id="15" dur="1" fill="hold">
                                          <p:stCondLst>
                                            <p:cond delay="0"/>
                                          </p:stCondLst>
                                        </p:cTn>
                                        <p:tgtEl>
                                          <p:spTgt spid="28"/>
                                        </p:tgtEl>
                                        <p:attrNameLst>
                                          <p:attrName>style.visibility</p:attrName>
                                        </p:attrNameLst>
                                      </p:cBhvr>
                                      <p:to>
                                        <p:strVal val="visible"/>
                                      </p:to>
                                    </p:set>
                                  </p:childTnLst>
                                </p:cTn>
                              </p:par>
                            </p:childTnLst>
                          </p:cTn>
                        </p:par>
                        <p:par>
                          <p:cTn id="16" fill="hold">
                            <p:stCondLst>
                              <p:cond delay="10000"/>
                            </p:stCondLst>
                            <p:childTnLst>
                              <p:par>
                                <p:cTn id="17" presetID="1" presetClass="entr" presetSubtype="0" fill="hold" grpId="0" nodeType="afterEffect">
                                  <p:stCondLst>
                                    <p:cond delay="10000"/>
                                  </p:stCondLst>
                                  <p:childTnLst>
                                    <p:set>
                                      <p:cBhvr>
                                        <p:cTn id="18" dur="1" fill="hold">
                                          <p:stCondLst>
                                            <p:cond delay="0"/>
                                          </p:stCondLst>
                                        </p:cTn>
                                        <p:tgtEl>
                                          <p:spTgt spid="42"/>
                                        </p:tgtEl>
                                        <p:attrNameLst>
                                          <p:attrName>style.visibility</p:attrName>
                                        </p:attrNameLst>
                                      </p:cBhvr>
                                      <p:to>
                                        <p:strVal val="visible"/>
                                      </p:to>
                                    </p:set>
                                  </p:childTnLst>
                                </p:cTn>
                              </p:par>
                            </p:childTnLst>
                          </p:cTn>
                        </p:par>
                        <p:par>
                          <p:cTn id="19" fill="hold">
                            <p:stCondLst>
                              <p:cond delay="20000"/>
                            </p:stCondLst>
                            <p:childTnLst>
                              <p:par>
                                <p:cTn id="20" presetID="1" presetClass="entr" presetSubtype="0" fill="hold" grpId="0" nodeType="afterEffect">
                                  <p:stCondLst>
                                    <p:cond delay="11500"/>
                                  </p:stCondLst>
                                  <p:childTnLst>
                                    <p:set>
                                      <p:cBhvr>
                                        <p:cTn id="21" dur="1" fill="hold">
                                          <p:stCondLst>
                                            <p:cond delay="0"/>
                                          </p:stCondLst>
                                        </p:cTn>
                                        <p:tgtEl>
                                          <p:spTgt spid="43"/>
                                        </p:tgtEl>
                                        <p:attrNameLst>
                                          <p:attrName>style.visibility</p:attrName>
                                        </p:attrNameLst>
                                      </p:cBhvr>
                                      <p:to>
                                        <p:strVal val="visible"/>
                                      </p:to>
                                    </p:set>
                                  </p:childTnLst>
                                </p:cTn>
                              </p:par>
                              <p:par>
                                <p:cTn id="22" presetID="1" presetClass="entr" presetSubtype="0" fill="hold" grpId="0" nodeType="withEffect">
                                  <p:stCondLst>
                                    <p:cond delay="12000"/>
                                  </p:stCondLst>
                                  <p:childTnLst>
                                    <p:set>
                                      <p:cBhvr>
                                        <p:cTn id="23"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28" grpId="0"/>
      <p:bldP spid="42" grpId="0"/>
      <p:bldP spid="43" grpId="0"/>
      <p:bldP spid="44"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itel 77"/>
          <p:cNvSpPr>
            <a:spLocks noGrp="1"/>
          </p:cNvSpPr>
          <p:nvPr>
            <p:ph type="title"/>
          </p:nvPr>
        </p:nvSpPr>
        <p:spPr bwMode="auto">
          <a:xfrm>
            <a:off x="251520" y="98424"/>
            <a:ext cx="8902211" cy="954311"/>
          </a:xfrm>
          <a:noFill/>
          <a:ln>
            <a:miter lim="800000"/>
            <a:headEnd/>
            <a:tailEnd/>
          </a:ln>
        </p:spPr>
        <p:txBody>
          <a:bodyPr vert="horz" wrap="square" lIns="91440" tIns="45720" rIns="91440" bIns="45720" numCol="1" anchor="t" anchorCtr="0" compatLnSpc="1">
            <a:prstTxWarp prst="textNoShape">
              <a:avLst/>
            </a:prstTxWarp>
            <a:noAutofit/>
          </a:bodyPr>
          <a:lstStyle/>
          <a:p>
            <a:pPr algn="l"/>
            <a:r>
              <a:rPr lang="en-GB" sz="2900" dirty="0">
                <a:latin typeface="Arial" pitchFamily="34" charset="0"/>
                <a:cs typeface="Arial" pitchFamily="34" charset="0"/>
              </a:rPr>
              <a:t>2.2 optimisation of the grinding equipment</a:t>
            </a:r>
            <a:br>
              <a:rPr lang="en-GB" sz="2900" dirty="0">
                <a:latin typeface="Arial" pitchFamily="34" charset="0"/>
                <a:cs typeface="Arial" pitchFamily="34" charset="0"/>
              </a:rPr>
            </a:br>
            <a:r>
              <a:rPr lang="en-GB" sz="2900" dirty="0">
                <a:latin typeface="Arial" pitchFamily="34" charset="0"/>
                <a:cs typeface="Arial" pitchFamily="34" charset="0"/>
              </a:rPr>
              <a:t>        configuration</a:t>
            </a:r>
            <a:endParaRPr lang="en-GB" sz="2900" dirty="0"/>
          </a:p>
        </p:txBody>
      </p:sp>
      <p:sp>
        <p:nvSpPr>
          <p:cNvPr id="10" name="Textfeld 9"/>
          <p:cNvSpPr txBox="1">
            <a:spLocks noChangeArrowheads="1"/>
          </p:cNvSpPr>
          <p:nvPr/>
        </p:nvSpPr>
        <p:spPr bwMode="auto">
          <a:xfrm>
            <a:off x="251520" y="4070682"/>
            <a:ext cx="4104456" cy="1446550"/>
          </a:xfrm>
          <a:prstGeom prst="rect">
            <a:avLst/>
          </a:prstGeom>
          <a:noFill/>
          <a:ln w="9525">
            <a:noFill/>
            <a:miter lim="800000"/>
            <a:headEnd/>
            <a:tailEnd/>
          </a:ln>
        </p:spPr>
        <p:txBody>
          <a:bodyPr wrap="square">
            <a:spAutoFit/>
          </a:bodyPr>
          <a:lstStyle/>
          <a:p>
            <a:r>
              <a:rPr lang="en-US" sz="2200" dirty="0">
                <a:latin typeface="Arial" charset="0"/>
                <a:cs typeface="Arial" charset="0"/>
              </a:rPr>
              <a:t>Classical means that these, or similar designs, are repeated over and over again.</a:t>
            </a:r>
          </a:p>
          <a:p>
            <a:r>
              <a:rPr lang="en-US" sz="2200" dirty="0">
                <a:latin typeface="Arial" charset="0"/>
                <a:cs typeface="Arial" charset="0"/>
              </a:rPr>
              <a:t>For now roughly 40 years!</a:t>
            </a:r>
          </a:p>
        </p:txBody>
      </p:sp>
      <p:sp>
        <p:nvSpPr>
          <p:cNvPr id="49" name="Foliennummernplatzhalter 3"/>
          <p:cNvSpPr>
            <a:spLocks noGrp="1"/>
          </p:cNvSpPr>
          <p:nvPr>
            <p:ph type="sldNum" sz="quarter" idx="10"/>
          </p:nvPr>
        </p:nvSpPr>
        <p:spPr>
          <a:xfrm>
            <a:off x="-36512" y="6520259"/>
            <a:ext cx="792088"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15</a:t>
            </a:r>
          </a:p>
        </p:txBody>
      </p:sp>
      <p:sp>
        <p:nvSpPr>
          <p:cNvPr id="50" name="Textfeld 49"/>
          <p:cNvSpPr txBox="1"/>
          <p:nvPr/>
        </p:nvSpPr>
        <p:spPr>
          <a:xfrm>
            <a:off x="251520" y="1009759"/>
            <a:ext cx="4104456" cy="3139321"/>
          </a:xfrm>
          <a:prstGeom prst="rect">
            <a:avLst/>
          </a:prstGeom>
          <a:noFill/>
        </p:spPr>
        <p:txBody>
          <a:bodyPr wrap="square" rtlCol="0">
            <a:spAutoFit/>
          </a:bodyPr>
          <a:lstStyle/>
          <a:p>
            <a:r>
              <a:rPr lang="en-GB" sz="2200" dirty="0">
                <a:latin typeface="Arial" pitchFamily="34" charset="0"/>
                <a:cs typeface="Arial" pitchFamily="34" charset="0"/>
              </a:rPr>
              <a:t>This design can be called classical, and is typical for situations in which the PF is conveyed mechanically (or dropped) from the bag house funnel hopper into the PF silo, (or silos) underneath, which serve pre-</a:t>
            </a:r>
            <a:r>
              <a:rPr lang="en-GB" sz="2200" dirty="0" err="1">
                <a:latin typeface="Arial" pitchFamily="34" charset="0"/>
                <a:cs typeface="Arial" pitchFamily="34" charset="0"/>
              </a:rPr>
              <a:t>calciner</a:t>
            </a:r>
            <a:r>
              <a:rPr lang="en-GB" sz="2200" dirty="0">
                <a:latin typeface="Arial" pitchFamily="34" charset="0"/>
                <a:cs typeface="Arial" pitchFamily="34" charset="0"/>
              </a:rPr>
              <a:t> burner(s) and kiln burner.</a:t>
            </a:r>
          </a:p>
        </p:txBody>
      </p:sp>
      <p:pic>
        <p:nvPicPr>
          <p:cNvPr id="1026" name="Picture 2"/>
          <p:cNvPicPr>
            <a:picLocks noChangeAspect="1" noChangeArrowheads="1"/>
          </p:cNvPicPr>
          <p:nvPr/>
        </p:nvPicPr>
        <p:blipFill>
          <a:blip r:embed="rId2" cstate="print"/>
          <a:srcRect/>
          <a:stretch>
            <a:fillRect/>
          </a:stretch>
        </p:blipFill>
        <p:spPr bwMode="auto">
          <a:xfrm>
            <a:off x="4446941" y="573956"/>
            <a:ext cx="4733571" cy="6311428"/>
          </a:xfrm>
          <a:prstGeom prst="rect">
            <a:avLst/>
          </a:prstGeom>
          <a:noFill/>
          <a:ln w="9525">
            <a:noFill/>
            <a:miter lim="800000"/>
            <a:headEnd/>
            <a:tailEnd/>
          </a:ln>
          <a:effectLst/>
        </p:spPr>
      </p:pic>
      <p:sp>
        <p:nvSpPr>
          <p:cNvPr id="63" name="Foliennummernplatzhalter 3"/>
          <p:cNvSpPr>
            <a:spLocks noGrp="1"/>
          </p:cNvSpPr>
          <p:nvPr>
            <p:ph type="sldNum" sz="quarter" idx="10"/>
          </p:nvPr>
        </p:nvSpPr>
        <p:spPr>
          <a:xfrm>
            <a:off x="7308304" y="6453336"/>
            <a:ext cx="1800200" cy="365125"/>
          </a:xfrm>
        </p:spPr>
        <p:txBody>
          <a:bodyPr/>
          <a:lstStyle/>
          <a:p>
            <a:pPr>
              <a:defRPr/>
            </a:pPr>
            <a:r>
              <a:rPr lang="de-DE" dirty="0">
                <a:solidFill>
                  <a:schemeClr val="tx1">
                    <a:lumMod val="50000"/>
                    <a:lumOff val="50000"/>
                  </a:schemeClr>
                </a:solidFill>
                <a:latin typeface="Arial" pitchFamily="34" charset="0"/>
                <a:cs typeface="Arial" pitchFamily="34" charset="0"/>
              </a:rPr>
              <a:t>Coal Mill Safety Pte Ltd</a:t>
            </a:r>
          </a:p>
        </p:txBody>
      </p:sp>
      <p:sp>
        <p:nvSpPr>
          <p:cNvPr id="64" name="Rechteck 63"/>
          <p:cNvSpPr/>
          <p:nvPr/>
        </p:nvSpPr>
        <p:spPr>
          <a:xfrm>
            <a:off x="5364088" y="1412776"/>
            <a:ext cx="1872208" cy="388843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feld 64"/>
          <p:cNvSpPr txBox="1">
            <a:spLocks noChangeArrowheads="1"/>
          </p:cNvSpPr>
          <p:nvPr/>
        </p:nvSpPr>
        <p:spPr bwMode="auto">
          <a:xfrm>
            <a:off x="251520" y="5489356"/>
            <a:ext cx="8892480" cy="1107996"/>
          </a:xfrm>
          <a:prstGeom prst="rect">
            <a:avLst/>
          </a:prstGeom>
          <a:noFill/>
          <a:ln w="9525">
            <a:noFill/>
            <a:miter lim="800000"/>
            <a:headEnd/>
            <a:tailEnd/>
          </a:ln>
        </p:spPr>
        <p:txBody>
          <a:bodyPr wrap="square">
            <a:spAutoFit/>
          </a:bodyPr>
          <a:lstStyle/>
          <a:p>
            <a:r>
              <a:rPr lang="en-GB" sz="2200" dirty="0">
                <a:latin typeface="Arial" charset="0"/>
                <a:cs typeface="Arial" charset="0"/>
              </a:rPr>
              <a:t>As good as this may be for the suppliers’ costs, as bad is this for:</a:t>
            </a:r>
          </a:p>
          <a:p>
            <a:pPr marL="457200" indent="-457200">
              <a:buAutoNum type="alphaLcParenR"/>
            </a:pPr>
            <a:r>
              <a:rPr lang="en-GB" sz="2200" dirty="0">
                <a:latin typeface="Arial" charset="0"/>
                <a:cs typeface="Arial" charset="0"/>
              </a:rPr>
              <a:t>the industry’s design progress</a:t>
            </a:r>
          </a:p>
          <a:p>
            <a:pPr marL="457200" indent="-457200">
              <a:buAutoNum type="alphaLcParenR"/>
            </a:pPr>
            <a:r>
              <a:rPr lang="en-GB" sz="2200" dirty="0">
                <a:latin typeface="Arial" charset="0"/>
                <a:cs typeface="Arial" charset="0"/>
              </a:rPr>
              <a:t>the costs of realisation to be borne by the purchasing side</a:t>
            </a:r>
            <a:endParaRPr lang="en-GB" sz="2200" baseline="30000" dirty="0">
              <a:latin typeface="Arial" charset="0"/>
              <a:cs typeface="Arial" charset="0"/>
            </a:endParaRPr>
          </a:p>
        </p:txBody>
      </p:sp>
      <p:sp>
        <p:nvSpPr>
          <p:cNvPr id="66" name="Textfeld 65"/>
          <p:cNvSpPr txBox="1">
            <a:spLocks noChangeArrowheads="1"/>
          </p:cNvSpPr>
          <p:nvPr/>
        </p:nvSpPr>
        <p:spPr bwMode="auto">
          <a:xfrm>
            <a:off x="251520" y="1340768"/>
            <a:ext cx="4104456" cy="3139321"/>
          </a:xfrm>
          <a:prstGeom prst="rect">
            <a:avLst/>
          </a:prstGeom>
          <a:noFill/>
          <a:ln w="9525">
            <a:noFill/>
            <a:miter lim="800000"/>
            <a:headEnd/>
            <a:tailEnd/>
          </a:ln>
        </p:spPr>
        <p:txBody>
          <a:bodyPr wrap="square">
            <a:spAutoFit/>
          </a:bodyPr>
          <a:lstStyle/>
          <a:p>
            <a:r>
              <a:rPr lang="en-US" sz="2200" dirty="0">
                <a:latin typeface="Arial" charset="0"/>
                <a:cs typeface="Arial" charset="0"/>
              </a:rPr>
              <a:t>The drawback of such designs  is that they come with a lot of structure (steel and concrete), for which the costs normally are not included in the package supplied by the supplier, who will cover this part of the package mainly by supplying drawings.</a:t>
            </a:r>
          </a:p>
        </p:txBody>
      </p:sp>
      <p:sp>
        <p:nvSpPr>
          <p:cNvPr id="68" name="Ellipse 67"/>
          <p:cNvSpPr/>
          <p:nvPr/>
        </p:nvSpPr>
        <p:spPr>
          <a:xfrm>
            <a:off x="8604448" y="6284044"/>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feld 12"/>
          <p:cNvSpPr txBox="1">
            <a:spLocks noChangeArrowheads="1"/>
          </p:cNvSpPr>
          <p:nvPr/>
        </p:nvSpPr>
        <p:spPr bwMode="auto">
          <a:xfrm>
            <a:off x="251520" y="4509120"/>
            <a:ext cx="4104456" cy="2123658"/>
          </a:xfrm>
          <a:prstGeom prst="rect">
            <a:avLst/>
          </a:prstGeom>
          <a:noFill/>
          <a:ln w="9525">
            <a:noFill/>
            <a:miter lim="800000"/>
            <a:headEnd/>
            <a:tailEnd/>
          </a:ln>
        </p:spPr>
        <p:txBody>
          <a:bodyPr wrap="square">
            <a:spAutoFit/>
          </a:bodyPr>
          <a:lstStyle/>
          <a:p>
            <a:r>
              <a:rPr lang="en-US" sz="2200" dirty="0">
                <a:latin typeface="Arial" charset="0"/>
                <a:cs typeface="Arial" charset="0"/>
              </a:rPr>
              <a:t>And, the raw fuel silo and the PF silo(s) often are located inside the structure, which is not a good idea from the fire and explosion protection point of view. </a:t>
            </a:r>
          </a:p>
        </p:txBody>
      </p:sp>
      <p:sp>
        <p:nvSpPr>
          <p:cNvPr id="16" name="Textfeld 15"/>
          <p:cNvSpPr txBox="1"/>
          <p:nvPr/>
        </p:nvSpPr>
        <p:spPr>
          <a:xfrm>
            <a:off x="251520" y="969258"/>
            <a:ext cx="8064896" cy="515526"/>
          </a:xfrm>
          <a:prstGeom prst="rect">
            <a:avLst/>
          </a:prstGeom>
          <a:solidFill>
            <a:schemeClr val="bg1">
              <a:alpha val="50196"/>
            </a:schemeClr>
          </a:solidFill>
        </p:spPr>
        <p:txBody>
          <a:bodyPr wrap="square" rtlCol="0">
            <a:spAutoFit/>
          </a:bodyPr>
          <a:lstStyle/>
          <a:p>
            <a:pPr lvl="0">
              <a:lnSpc>
                <a:spcPts val="3300"/>
              </a:lnSpc>
              <a:spcBef>
                <a:spcPct val="0"/>
              </a:spcBef>
              <a:defRPr/>
            </a:pPr>
            <a:r>
              <a:rPr lang="en-GB" sz="2900" dirty="0">
                <a:latin typeface="Arial" pitchFamily="34" charset="0"/>
                <a:cs typeface="Arial" pitchFamily="34" charset="0"/>
              </a:rPr>
              <a:t>The resulting system would likely look like this:</a:t>
            </a:r>
            <a:endParaRPr lang="en-GB" sz="2900"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4000"/>
                                  </p:stCondLst>
                                  <p:childTnLst>
                                    <p:set>
                                      <p:cBhvr>
                                        <p:cTn id="9" dur="1" fill="hold">
                                          <p:stCondLst>
                                            <p:cond delay="0"/>
                                          </p:stCondLst>
                                        </p:cTn>
                                        <p:tgtEl>
                                          <p:spTgt spid="50"/>
                                        </p:tgtEl>
                                        <p:attrNameLst>
                                          <p:attrName>style.visibility</p:attrName>
                                        </p:attrNameLst>
                                      </p:cBhvr>
                                      <p:to>
                                        <p:strVal val="visible"/>
                                      </p:to>
                                    </p:set>
                                  </p:childTnLst>
                                </p:cTn>
                              </p:par>
                              <p:par>
                                <p:cTn id="10" presetID="9" presetClass="exit" presetSubtype="0" fill="hold" grpId="1" nodeType="withEffect">
                                  <p:stCondLst>
                                    <p:cond delay="4000"/>
                                  </p:stCondLst>
                                  <p:childTnLst>
                                    <p:animEffect transition="out" filter="dissolve">
                                      <p:cBhvr>
                                        <p:cTn id="11" dur="100"/>
                                        <p:tgtEl>
                                          <p:spTgt spid="16"/>
                                        </p:tgtEl>
                                      </p:cBhvr>
                                    </p:animEffect>
                                    <p:set>
                                      <p:cBhvr>
                                        <p:cTn id="12" dur="1" fill="hold">
                                          <p:stCondLst>
                                            <p:cond delay="99"/>
                                          </p:stCondLst>
                                        </p:cTn>
                                        <p:tgtEl>
                                          <p:spTgt spid="16"/>
                                        </p:tgtEl>
                                        <p:attrNameLst>
                                          <p:attrName>style.visibility</p:attrName>
                                        </p:attrNameLst>
                                      </p:cBhvr>
                                      <p:to>
                                        <p:strVal val="hidden"/>
                                      </p:to>
                                    </p:set>
                                  </p:childTnLst>
                                </p:cTn>
                              </p:par>
                            </p:childTnLst>
                          </p:cTn>
                        </p:par>
                        <p:par>
                          <p:cTn id="13" fill="hold">
                            <p:stCondLst>
                              <p:cond delay="5600"/>
                            </p:stCondLst>
                            <p:childTnLst>
                              <p:par>
                                <p:cTn id="14" presetID="1" presetClass="entr" presetSubtype="0" fill="hold" grpId="0" nodeType="afterEffect">
                                  <p:stCondLst>
                                    <p:cond delay="85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14100"/>
                            </p:stCondLst>
                            <p:childTnLst>
                              <p:par>
                                <p:cTn id="17" presetID="1" presetClass="entr" presetSubtype="0" fill="hold" grpId="1" nodeType="afterEffect">
                                  <p:stCondLst>
                                    <p:cond delay="650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grpId="0" nodeType="withEffect">
                                  <p:stCondLst>
                                    <p:cond delay="6900"/>
                                  </p:stCondLst>
                                  <p:childTnLst>
                                    <p:set>
                                      <p:cBhvr>
                                        <p:cTn id="20" dur="1" fill="hold">
                                          <p:stCondLst>
                                            <p:cond delay="0"/>
                                          </p:stCondLst>
                                        </p:cTn>
                                        <p:tgtEl>
                                          <p:spTgt spid="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childTnLst>
                          </p:cTn>
                        </p:par>
                        <p:par>
                          <p:cTn id="25" fill="hold">
                            <p:stCondLst>
                              <p:cond delay="0"/>
                            </p:stCondLst>
                            <p:childTnLst>
                              <p:par>
                                <p:cTn id="26" presetID="1" presetClass="exit" presetSubtype="0" fill="hold" grpId="1" nodeType="afterEffect">
                                  <p:stCondLst>
                                    <p:cond delay="1000"/>
                                  </p:stCondLst>
                                  <p:childTnLst>
                                    <p:set>
                                      <p:cBhvr>
                                        <p:cTn id="27" dur="1" fill="hold">
                                          <p:stCondLst>
                                            <p:cond delay="0"/>
                                          </p:stCondLst>
                                        </p:cTn>
                                        <p:tgtEl>
                                          <p:spTgt spid="68"/>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100"/>
                                        <p:tgtEl>
                                          <p:spTgt spid="50"/>
                                        </p:tgtEl>
                                      </p:cBhvr>
                                    </p:animEffect>
                                    <p:set>
                                      <p:cBhvr>
                                        <p:cTn id="30" dur="1" fill="hold">
                                          <p:stCondLst>
                                            <p:cond delay="99"/>
                                          </p:stCondLst>
                                        </p:cTn>
                                        <p:tgtEl>
                                          <p:spTgt spid="50"/>
                                        </p:tgtEl>
                                        <p:attrNameLst>
                                          <p:attrName>style.visibility</p:attrName>
                                        </p:attrNameLst>
                                      </p:cBhvr>
                                      <p:to>
                                        <p:strVal val="hidden"/>
                                      </p:to>
                                    </p:set>
                                  </p:childTnLst>
                                </p:cTn>
                              </p:par>
                              <p:par>
                                <p:cTn id="31" presetID="9" presetClass="exit" presetSubtype="0" fill="hold" grpId="1" nodeType="withEffect">
                                  <p:stCondLst>
                                    <p:cond delay="0"/>
                                  </p:stCondLst>
                                  <p:childTnLst>
                                    <p:animEffect transition="out" filter="dissolve">
                                      <p:cBhvr>
                                        <p:cTn id="32" dur="100"/>
                                        <p:tgtEl>
                                          <p:spTgt spid="10"/>
                                        </p:tgtEl>
                                      </p:cBhvr>
                                    </p:animEffect>
                                    <p:set>
                                      <p:cBhvr>
                                        <p:cTn id="33" dur="1" fill="hold">
                                          <p:stCondLst>
                                            <p:cond delay="99"/>
                                          </p:stCondLst>
                                        </p:cTn>
                                        <p:tgtEl>
                                          <p:spTgt spid="10"/>
                                        </p:tgtEl>
                                        <p:attrNameLst>
                                          <p:attrName>style.visibility</p:attrName>
                                        </p:attrNameLst>
                                      </p:cBhvr>
                                      <p:to>
                                        <p:strVal val="hidden"/>
                                      </p:to>
                                    </p:set>
                                  </p:childTnLst>
                                </p:cTn>
                              </p:par>
                              <p:par>
                                <p:cTn id="34" presetID="9" presetClass="exit" presetSubtype="0" fill="hold" grpId="2" nodeType="withEffect">
                                  <p:stCondLst>
                                    <p:cond delay="0"/>
                                  </p:stCondLst>
                                  <p:childTnLst>
                                    <p:animEffect transition="out" filter="dissolve">
                                      <p:cBhvr>
                                        <p:cTn id="35" dur="100"/>
                                        <p:tgtEl>
                                          <p:spTgt spid="65"/>
                                        </p:tgtEl>
                                      </p:cBhvr>
                                    </p:animEffect>
                                    <p:set>
                                      <p:cBhvr>
                                        <p:cTn id="36" dur="1" fill="hold">
                                          <p:stCondLst>
                                            <p:cond delay="99"/>
                                          </p:stCondLst>
                                        </p:cTn>
                                        <p:tgtEl>
                                          <p:spTgt spid="65"/>
                                        </p:tgtEl>
                                        <p:attrNameLst>
                                          <p:attrName>style.visibility</p:attrName>
                                        </p:attrNameLst>
                                      </p:cBhvr>
                                      <p:to>
                                        <p:strVal val="hidden"/>
                                      </p:to>
                                    </p:set>
                                  </p:childTnLst>
                                </p:cTn>
                              </p:par>
                            </p:childTnLst>
                          </p:cTn>
                        </p:par>
                        <p:par>
                          <p:cTn id="37" fill="hold">
                            <p:stCondLst>
                              <p:cond delay="1000"/>
                            </p:stCondLst>
                            <p:childTnLst>
                              <p:par>
                                <p:cTn id="38" presetID="1" presetClass="entr" presetSubtype="0" fill="hold" grpId="0" nodeType="afterEffect">
                                  <p:stCondLst>
                                    <p:cond delay="4400"/>
                                  </p:stCondLst>
                                  <p:childTnLst>
                                    <p:set>
                                      <p:cBhvr>
                                        <p:cTn id="39" dur="1" fill="hold">
                                          <p:stCondLst>
                                            <p:cond delay="0"/>
                                          </p:stCondLst>
                                        </p:cTn>
                                        <p:tgtEl>
                                          <p:spTgt spid="13"/>
                                        </p:tgtEl>
                                        <p:attrNameLst>
                                          <p:attrName>style.visibility</p:attrName>
                                        </p:attrNameLst>
                                      </p:cBhvr>
                                      <p:to>
                                        <p:strVal val="visible"/>
                                      </p:to>
                                    </p:set>
                                  </p:childTnLst>
                                </p:cTn>
                              </p:par>
                            </p:childTnLst>
                          </p:cTn>
                        </p:par>
                        <p:par>
                          <p:cTn id="40" fill="hold">
                            <p:stCondLst>
                              <p:cond delay="5400"/>
                            </p:stCondLst>
                            <p:childTnLst>
                              <p:par>
                                <p:cTn id="41" presetID="1" presetClass="entr" presetSubtype="0" fill="hold" grpId="2" nodeType="afterEffect">
                                  <p:stCondLst>
                                    <p:cond delay="50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50" grpId="0"/>
      <p:bldP spid="50" grpId="1"/>
      <p:bldP spid="65" grpId="1"/>
      <p:bldP spid="65" grpId="2"/>
      <p:bldP spid="66" grpId="1"/>
      <p:bldP spid="68" grpId="0" animBg="1"/>
      <p:bldP spid="68" grpId="1" animBg="1"/>
      <p:bldP spid="68" grpId="2" animBg="1"/>
      <p:bldP spid="13" grpId="0"/>
      <p:bldP spid="16" grpId="0" animBg="1"/>
      <p:bldP spid="1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bwMode="auto">
          <a:xfrm>
            <a:off x="179512" y="90488"/>
            <a:ext cx="8964488" cy="962248"/>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l"/>
            <a:r>
              <a:rPr lang="en-GB" sz="3200" dirty="0">
                <a:latin typeface="Arial" pitchFamily="34" charset="0"/>
                <a:cs typeface="Arial" pitchFamily="34" charset="0"/>
              </a:rPr>
              <a:t>2.3 optimisation of the grinding equipment</a:t>
            </a:r>
            <a:br>
              <a:rPr lang="en-GB" sz="3200" dirty="0">
                <a:latin typeface="Arial" pitchFamily="34" charset="0"/>
                <a:cs typeface="Arial" pitchFamily="34" charset="0"/>
              </a:rPr>
            </a:br>
            <a:r>
              <a:rPr lang="en-GB" sz="3200" dirty="0">
                <a:latin typeface="Arial" pitchFamily="34" charset="0"/>
                <a:cs typeface="Arial" pitchFamily="34" charset="0"/>
              </a:rPr>
              <a:t>        configuration</a:t>
            </a:r>
            <a:endParaRPr lang="en-GB" sz="1600" dirty="0">
              <a:latin typeface="Arial" pitchFamily="34" charset="0"/>
              <a:cs typeface="Arial" pitchFamily="34" charset="0"/>
            </a:endParaRPr>
          </a:p>
        </p:txBody>
      </p:sp>
      <p:sp>
        <p:nvSpPr>
          <p:cNvPr id="42" name="Foliennummernplatzhalter 3"/>
          <p:cNvSpPr>
            <a:spLocks noGrp="1"/>
          </p:cNvSpPr>
          <p:nvPr>
            <p:ph type="sldNum" sz="quarter" idx="10"/>
          </p:nvPr>
        </p:nvSpPr>
        <p:spPr>
          <a:xfrm>
            <a:off x="-36512" y="6520259"/>
            <a:ext cx="864096"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16</a:t>
            </a:r>
          </a:p>
        </p:txBody>
      </p:sp>
      <p:sp>
        <p:nvSpPr>
          <p:cNvPr id="46" name="Ellipse 45"/>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sp>
        <p:nvSpPr>
          <p:cNvPr id="14" name="Rechteck 13"/>
          <p:cNvSpPr/>
          <p:nvPr/>
        </p:nvSpPr>
        <p:spPr>
          <a:xfrm>
            <a:off x="899592" y="5877272"/>
            <a:ext cx="792088"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Gerade Verbindung 16"/>
          <p:cNvCxnSpPr/>
          <p:nvPr/>
        </p:nvCxnSpPr>
        <p:spPr>
          <a:xfrm>
            <a:off x="4572000" y="1917344"/>
            <a:ext cx="0" cy="4608000"/>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rot="16200000">
            <a:off x="342000" y="4905164"/>
            <a:ext cx="792088"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hteck 20"/>
          <p:cNvSpPr/>
          <p:nvPr/>
        </p:nvSpPr>
        <p:spPr>
          <a:xfrm rot="16200000">
            <a:off x="1763688" y="5157192"/>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hteck 21"/>
          <p:cNvSpPr/>
          <p:nvPr/>
        </p:nvSpPr>
        <p:spPr>
          <a:xfrm rot="16200000">
            <a:off x="2015717" y="5481228"/>
            <a:ext cx="792088"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hteck 22"/>
          <p:cNvSpPr/>
          <p:nvPr/>
        </p:nvSpPr>
        <p:spPr>
          <a:xfrm>
            <a:off x="2016000" y="4437112"/>
            <a:ext cx="792088"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en-GB" dirty="0"/>
          </a:p>
        </p:txBody>
      </p:sp>
      <p:cxnSp>
        <p:nvCxnSpPr>
          <p:cNvPr id="25" name="Gerade Verbindung 24"/>
          <p:cNvCxnSpPr/>
          <p:nvPr/>
        </p:nvCxnSpPr>
        <p:spPr>
          <a:xfrm>
            <a:off x="738000" y="5445224"/>
            <a:ext cx="0" cy="54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rot="10800000" flipH="1">
            <a:off x="367916" y="6021288"/>
            <a:ext cx="531676"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flipH="1">
            <a:off x="1187624" y="5589240"/>
            <a:ext cx="504000" cy="8384"/>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Gewinkelte Verbindung 29"/>
          <p:cNvCxnSpPr/>
          <p:nvPr/>
        </p:nvCxnSpPr>
        <p:spPr>
          <a:xfrm flipV="1">
            <a:off x="702000" y="5589240"/>
            <a:ext cx="504056" cy="432048"/>
          </a:xfrm>
          <a:prstGeom prst="bentConnector3">
            <a:avLst>
              <a:gd name="adj1" fmla="val 7215"/>
            </a:avLst>
          </a:prstGeom>
          <a:ln w="19050"/>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flipH="1">
            <a:off x="1691680" y="5445224"/>
            <a:ext cx="72008" cy="14401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Form 34"/>
          <p:cNvCxnSpPr>
            <a:stCxn id="14" idx="3"/>
            <a:endCxn id="21" idx="1"/>
          </p:cNvCxnSpPr>
          <p:nvPr/>
        </p:nvCxnSpPr>
        <p:spPr>
          <a:xfrm flipV="1">
            <a:off x="1691680" y="5445224"/>
            <a:ext cx="216024" cy="576064"/>
          </a:xfrm>
          <a:prstGeom prst="bentConnector2">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3" name="Gerade Verbindung mit Pfeil 42"/>
          <p:cNvCxnSpPr/>
          <p:nvPr/>
        </p:nvCxnSpPr>
        <p:spPr>
          <a:xfrm>
            <a:off x="2411760" y="4725144"/>
            <a:ext cx="0" cy="5040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5" name="Rechteck 44"/>
          <p:cNvSpPr/>
          <p:nvPr/>
        </p:nvSpPr>
        <p:spPr>
          <a:xfrm>
            <a:off x="2347200" y="6021288"/>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feld 46"/>
          <p:cNvSpPr txBox="1"/>
          <p:nvPr/>
        </p:nvSpPr>
        <p:spPr>
          <a:xfrm>
            <a:off x="576000" y="4869160"/>
            <a:ext cx="360040" cy="369332"/>
          </a:xfrm>
          <a:prstGeom prst="rect">
            <a:avLst/>
          </a:prstGeom>
          <a:noFill/>
        </p:spPr>
        <p:txBody>
          <a:bodyPr wrap="square" rtlCol="0">
            <a:spAutoFit/>
          </a:bodyPr>
          <a:lstStyle/>
          <a:p>
            <a:pPr algn="ctr"/>
            <a:r>
              <a:rPr lang="de-DE" dirty="0">
                <a:latin typeface="Arial" pitchFamily="34" charset="0"/>
                <a:cs typeface="Arial" pitchFamily="34" charset="0"/>
              </a:rPr>
              <a:t>1</a:t>
            </a:r>
            <a:endParaRPr lang="en-GB" dirty="0">
              <a:latin typeface="Arial" pitchFamily="34" charset="0"/>
              <a:cs typeface="Arial" pitchFamily="34" charset="0"/>
            </a:endParaRPr>
          </a:p>
        </p:txBody>
      </p:sp>
      <p:sp>
        <p:nvSpPr>
          <p:cNvPr id="48" name="Textfeld 47"/>
          <p:cNvSpPr txBox="1"/>
          <p:nvPr/>
        </p:nvSpPr>
        <p:spPr>
          <a:xfrm>
            <a:off x="1116000" y="5832000"/>
            <a:ext cx="360040" cy="369332"/>
          </a:xfrm>
          <a:prstGeom prst="rect">
            <a:avLst/>
          </a:prstGeom>
          <a:noFill/>
        </p:spPr>
        <p:txBody>
          <a:bodyPr wrap="square" rtlCol="0">
            <a:spAutoFit/>
          </a:bodyPr>
          <a:lstStyle/>
          <a:p>
            <a:pPr algn="ctr"/>
            <a:r>
              <a:rPr lang="de-DE" dirty="0">
                <a:latin typeface="Arial" pitchFamily="34" charset="0"/>
                <a:cs typeface="Arial" pitchFamily="34" charset="0"/>
              </a:rPr>
              <a:t>2</a:t>
            </a:r>
            <a:endParaRPr lang="en-GB" dirty="0">
              <a:latin typeface="Arial" pitchFamily="34" charset="0"/>
              <a:cs typeface="Arial" pitchFamily="34" charset="0"/>
            </a:endParaRPr>
          </a:p>
        </p:txBody>
      </p:sp>
      <p:sp>
        <p:nvSpPr>
          <p:cNvPr id="51" name="Textfeld 50"/>
          <p:cNvSpPr txBox="1"/>
          <p:nvPr/>
        </p:nvSpPr>
        <p:spPr>
          <a:xfrm>
            <a:off x="1728000" y="5112000"/>
            <a:ext cx="360040" cy="369332"/>
          </a:xfrm>
          <a:prstGeom prst="rect">
            <a:avLst/>
          </a:prstGeom>
          <a:noFill/>
        </p:spPr>
        <p:txBody>
          <a:bodyPr wrap="square" rtlCol="0">
            <a:spAutoFit/>
          </a:bodyPr>
          <a:lstStyle/>
          <a:p>
            <a:pPr algn="ctr"/>
            <a:r>
              <a:rPr lang="de-DE" dirty="0">
                <a:latin typeface="Arial" pitchFamily="34" charset="0"/>
                <a:cs typeface="Arial" pitchFamily="34" charset="0"/>
              </a:rPr>
              <a:t>3</a:t>
            </a:r>
            <a:endParaRPr lang="en-GB" dirty="0">
              <a:latin typeface="Arial" pitchFamily="34" charset="0"/>
              <a:cs typeface="Arial" pitchFamily="34" charset="0"/>
            </a:endParaRPr>
          </a:p>
        </p:txBody>
      </p:sp>
      <p:sp>
        <p:nvSpPr>
          <p:cNvPr id="52" name="Textfeld 51"/>
          <p:cNvSpPr txBox="1"/>
          <p:nvPr/>
        </p:nvSpPr>
        <p:spPr>
          <a:xfrm>
            <a:off x="2232000" y="4392000"/>
            <a:ext cx="360040" cy="369332"/>
          </a:xfrm>
          <a:prstGeom prst="rect">
            <a:avLst/>
          </a:prstGeom>
          <a:noFill/>
        </p:spPr>
        <p:txBody>
          <a:bodyPr wrap="square" rtlCol="0">
            <a:spAutoFit/>
          </a:bodyPr>
          <a:lstStyle/>
          <a:p>
            <a:pPr algn="ctr"/>
            <a:r>
              <a:rPr lang="de-DE" dirty="0">
                <a:latin typeface="Arial" pitchFamily="34" charset="0"/>
                <a:cs typeface="Arial" pitchFamily="34" charset="0"/>
              </a:rPr>
              <a:t>4</a:t>
            </a:r>
            <a:endParaRPr lang="en-GB" dirty="0">
              <a:latin typeface="Arial" pitchFamily="34" charset="0"/>
              <a:cs typeface="Arial" pitchFamily="34" charset="0"/>
            </a:endParaRPr>
          </a:p>
        </p:txBody>
      </p:sp>
      <p:sp>
        <p:nvSpPr>
          <p:cNvPr id="54" name="Textfeld 53"/>
          <p:cNvSpPr txBox="1"/>
          <p:nvPr/>
        </p:nvSpPr>
        <p:spPr>
          <a:xfrm>
            <a:off x="2232000" y="5435932"/>
            <a:ext cx="360040" cy="369332"/>
          </a:xfrm>
          <a:prstGeom prst="rect">
            <a:avLst/>
          </a:prstGeom>
          <a:noFill/>
        </p:spPr>
        <p:txBody>
          <a:bodyPr wrap="square" rtlCol="0">
            <a:spAutoFit/>
          </a:bodyPr>
          <a:lstStyle/>
          <a:p>
            <a:pPr algn="ctr"/>
            <a:r>
              <a:rPr lang="de-DE" dirty="0">
                <a:latin typeface="Arial" pitchFamily="34" charset="0"/>
                <a:cs typeface="Arial" pitchFamily="34" charset="0"/>
              </a:rPr>
              <a:t>5</a:t>
            </a:r>
            <a:endParaRPr lang="en-GB" dirty="0">
              <a:latin typeface="Arial" pitchFamily="34" charset="0"/>
              <a:cs typeface="Arial" pitchFamily="34" charset="0"/>
            </a:endParaRPr>
          </a:p>
        </p:txBody>
      </p:sp>
      <p:sp>
        <p:nvSpPr>
          <p:cNvPr id="55" name="Textfeld 54"/>
          <p:cNvSpPr txBox="1"/>
          <p:nvPr/>
        </p:nvSpPr>
        <p:spPr>
          <a:xfrm>
            <a:off x="2411760" y="5939988"/>
            <a:ext cx="360040" cy="369332"/>
          </a:xfrm>
          <a:prstGeom prst="rect">
            <a:avLst/>
          </a:prstGeom>
          <a:noFill/>
        </p:spPr>
        <p:txBody>
          <a:bodyPr wrap="square" rtlCol="0">
            <a:spAutoFit/>
          </a:bodyPr>
          <a:lstStyle/>
          <a:p>
            <a:pPr algn="ctr"/>
            <a:r>
              <a:rPr lang="de-DE" dirty="0">
                <a:latin typeface="Arial" pitchFamily="34" charset="0"/>
                <a:cs typeface="Arial" pitchFamily="34" charset="0"/>
              </a:rPr>
              <a:t>6</a:t>
            </a:r>
            <a:endParaRPr lang="en-GB" dirty="0">
              <a:latin typeface="Arial" pitchFamily="34" charset="0"/>
              <a:cs typeface="Arial" pitchFamily="34" charset="0"/>
            </a:endParaRPr>
          </a:p>
        </p:txBody>
      </p:sp>
      <p:sp>
        <p:nvSpPr>
          <p:cNvPr id="56" name="Textfeld 55"/>
          <p:cNvSpPr txBox="1"/>
          <p:nvPr/>
        </p:nvSpPr>
        <p:spPr>
          <a:xfrm>
            <a:off x="216000" y="1124744"/>
            <a:ext cx="8712968" cy="707886"/>
          </a:xfrm>
          <a:prstGeom prst="rect">
            <a:avLst/>
          </a:prstGeom>
          <a:noFill/>
        </p:spPr>
        <p:txBody>
          <a:bodyPr wrap="square" rtlCol="0">
            <a:spAutoFit/>
          </a:bodyPr>
          <a:lstStyle/>
          <a:p>
            <a:r>
              <a:rPr lang="en-GB" sz="2000" dirty="0">
                <a:latin typeface="Arial" pitchFamily="34" charset="0"/>
                <a:cs typeface="Arial" pitchFamily="34" charset="0"/>
              </a:rPr>
              <a:t>Here are the </a:t>
            </a:r>
            <a:r>
              <a:rPr lang="en-GB" sz="2000" b="1" dirty="0">
                <a:latin typeface="Arial" pitchFamily="34" charset="0"/>
                <a:cs typeface="Arial" pitchFamily="34" charset="0"/>
              </a:rPr>
              <a:t>interconnected confined volumes</a:t>
            </a:r>
            <a:r>
              <a:rPr lang="en-GB" sz="2000" dirty="0">
                <a:latin typeface="Arial" pitchFamily="34" charset="0"/>
                <a:cs typeface="Arial" pitchFamily="34" charset="0"/>
              </a:rPr>
              <a:t> between which explosion and fire effects may transit, e. g., in form of flame front propagation:  </a:t>
            </a:r>
          </a:p>
        </p:txBody>
      </p:sp>
      <p:sp>
        <p:nvSpPr>
          <p:cNvPr id="57" name="Textfeld 56"/>
          <p:cNvSpPr txBox="1"/>
          <p:nvPr/>
        </p:nvSpPr>
        <p:spPr>
          <a:xfrm>
            <a:off x="2699792" y="4799474"/>
            <a:ext cx="1944216" cy="1292662"/>
          </a:xfrm>
          <a:prstGeom prst="rect">
            <a:avLst/>
          </a:prstGeom>
          <a:noFill/>
        </p:spPr>
        <p:txBody>
          <a:bodyPr wrap="square" rtlCol="0">
            <a:spAutoFit/>
          </a:bodyPr>
          <a:lstStyle/>
          <a:p>
            <a:r>
              <a:rPr lang="en-GB" sz="1300" b="1" dirty="0">
                <a:latin typeface="Arial" pitchFamily="34" charset="0"/>
                <a:cs typeface="Arial" pitchFamily="34" charset="0"/>
              </a:rPr>
              <a:t>1   raw coal silo</a:t>
            </a:r>
          </a:p>
          <a:p>
            <a:r>
              <a:rPr lang="en-GB" sz="1300" b="1" dirty="0">
                <a:solidFill>
                  <a:schemeClr val="accent4">
                    <a:lumMod val="75000"/>
                  </a:schemeClr>
                </a:solidFill>
                <a:latin typeface="Arial" pitchFamily="34" charset="0"/>
                <a:cs typeface="Arial" pitchFamily="34" charset="0"/>
              </a:rPr>
              <a:t>2   horizontal ball mill</a:t>
            </a:r>
          </a:p>
          <a:p>
            <a:r>
              <a:rPr lang="en-GB" sz="1300" b="1" dirty="0">
                <a:latin typeface="Arial" pitchFamily="34" charset="0"/>
                <a:cs typeface="Arial" pitchFamily="34" charset="0"/>
              </a:rPr>
              <a:t>3   separator</a:t>
            </a:r>
          </a:p>
          <a:p>
            <a:pPr marL="228600" indent="-228600">
              <a:buAutoNum type="arabicPlain" startAt="4"/>
            </a:pPr>
            <a:r>
              <a:rPr lang="en-GB" sz="1300" b="1" dirty="0">
                <a:latin typeface="Arial" pitchFamily="34" charset="0"/>
                <a:cs typeface="Arial" pitchFamily="34" charset="0"/>
              </a:rPr>
              <a:t>main bag filter</a:t>
            </a:r>
          </a:p>
          <a:p>
            <a:pPr marL="228600" indent="-228600">
              <a:buAutoNum type="arabicPlain" startAt="4"/>
            </a:pPr>
            <a:r>
              <a:rPr lang="en-GB" sz="1300" b="1" dirty="0">
                <a:latin typeface="Arial" pitchFamily="34" charset="0"/>
                <a:cs typeface="Arial" pitchFamily="34" charset="0"/>
              </a:rPr>
              <a:t>PF silo</a:t>
            </a:r>
          </a:p>
          <a:p>
            <a:pPr marL="228600" indent="-228600">
              <a:buAutoNum type="arabicPlain" startAt="4"/>
            </a:pPr>
            <a:r>
              <a:rPr lang="en-GB" sz="1300" b="1" dirty="0">
                <a:latin typeface="Arial" pitchFamily="34" charset="0"/>
                <a:cs typeface="Arial" pitchFamily="34" charset="0"/>
              </a:rPr>
              <a:t>PF dosing </a:t>
            </a:r>
          </a:p>
        </p:txBody>
      </p:sp>
      <p:sp>
        <p:nvSpPr>
          <p:cNvPr id="59" name="Textfeld 58"/>
          <p:cNvSpPr txBox="1"/>
          <p:nvPr/>
        </p:nvSpPr>
        <p:spPr>
          <a:xfrm>
            <a:off x="216000" y="1772816"/>
            <a:ext cx="4356000" cy="1938992"/>
          </a:xfrm>
          <a:prstGeom prst="rect">
            <a:avLst/>
          </a:prstGeom>
          <a:noFill/>
        </p:spPr>
        <p:txBody>
          <a:bodyPr wrap="square" rtlCol="0">
            <a:spAutoFit/>
          </a:bodyPr>
          <a:lstStyle/>
          <a:p>
            <a:r>
              <a:rPr lang="en-GB" sz="2000" dirty="0">
                <a:latin typeface="Arial" pitchFamily="34" charset="0"/>
                <a:cs typeface="Arial" pitchFamily="34" charset="0"/>
              </a:rPr>
              <a:t>If we assume that an explosion in the raw coal silo will not affect  downstream equipment, and therefore shouldn’t be mentioned here, the interconnections in need of adequate explosion isolation are:</a:t>
            </a:r>
          </a:p>
        </p:txBody>
      </p:sp>
      <p:cxnSp>
        <p:nvCxnSpPr>
          <p:cNvPr id="60" name="Form 59"/>
          <p:cNvCxnSpPr/>
          <p:nvPr/>
        </p:nvCxnSpPr>
        <p:spPr>
          <a:xfrm flipV="1">
            <a:off x="1691680" y="5445224"/>
            <a:ext cx="216024" cy="576064"/>
          </a:xfrm>
          <a:prstGeom prst="bentConnector2">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p:nvCxnSpPr>
        <p:spPr>
          <a:xfrm flipH="1">
            <a:off x="1105200" y="5589240"/>
            <a:ext cx="594000" cy="8384"/>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9" name="Gewinkelte Verbindung 68"/>
          <p:cNvCxnSpPr/>
          <p:nvPr/>
        </p:nvCxnSpPr>
        <p:spPr>
          <a:xfrm flipV="1">
            <a:off x="683568" y="5589240"/>
            <a:ext cx="504056" cy="432048"/>
          </a:xfrm>
          <a:prstGeom prst="bentConnector3">
            <a:avLst>
              <a:gd name="adj1" fmla="val 8926"/>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Gerade Verbindung 69"/>
          <p:cNvCxnSpPr/>
          <p:nvPr/>
        </p:nvCxnSpPr>
        <p:spPr>
          <a:xfrm flipH="1">
            <a:off x="1691680" y="5445224"/>
            <a:ext cx="72008" cy="1440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Gerade Verbindung mit Pfeil 72"/>
          <p:cNvCxnSpPr/>
          <p:nvPr/>
        </p:nvCxnSpPr>
        <p:spPr>
          <a:xfrm>
            <a:off x="2411760" y="4725200"/>
            <a:ext cx="0" cy="504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4" name="Textfeld 73"/>
          <p:cNvSpPr txBox="1"/>
          <p:nvPr/>
        </p:nvSpPr>
        <p:spPr>
          <a:xfrm>
            <a:off x="216000" y="3657218"/>
            <a:ext cx="4356000" cy="707886"/>
          </a:xfrm>
          <a:prstGeom prst="rect">
            <a:avLst/>
          </a:prstGeom>
          <a:noFill/>
        </p:spPr>
        <p:txBody>
          <a:bodyPr wrap="square" rtlCol="0">
            <a:spAutoFit/>
          </a:bodyPr>
          <a:lstStyle/>
          <a:p>
            <a:pPr marL="457200" indent="-457200"/>
            <a:r>
              <a:rPr lang="en-GB" sz="2000" dirty="0">
                <a:latin typeface="Arial" pitchFamily="34" charset="0"/>
                <a:cs typeface="Arial" pitchFamily="34" charset="0"/>
              </a:rPr>
              <a:t>1) due to the risk that an explosion is ignited in the horizontal ball mill:</a:t>
            </a:r>
          </a:p>
        </p:txBody>
      </p:sp>
      <p:sp>
        <p:nvSpPr>
          <p:cNvPr id="75" name="Explosion 1 74"/>
          <p:cNvSpPr/>
          <p:nvPr/>
        </p:nvSpPr>
        <p:spPr>
          <a:xfrm>
            <a:off x="1547664" y="5877272"/>
            <a:ext cx="144016" cy="144016"/>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feld 77"/>
          <p:cNvSpPr txBox="1"/>
          <p:nvPr/>
        </p:nvSpPr>
        <p:spPr>
          <a:xfrm>
            <a:off x="216000" y="3657218"/>
            <a:ext cx="4356000" cy="707886"/>
          </a:xfrm>
          <a:prstGeom prst="rect">
            <a:avLst/>
          </a:prstGeom>
          <a:noFill/>
        </p:spPr>
        <p:txBody>
          <a:bodyPr wrap="square" rtlCol="0">
            <a:spAutoFit/>
          </a:bodyPr>
          <a:lstStyle/>
          <a:p>
            <a:pPr marL="457200" indent="-457200"/>
            <a:r>
              <a:rPr lang="en-GB" sz="2000" dirty="0">
                <a:latin typeface="Arial" pitchFamily="34" charset="0"/>
                <a:cs typeface="Arial" pitchFamily="34" charset="0"/>
              </a:rPr>
              <a:t>2) due to the risk that an explosion is ignited in the separator:</a:t>
            </a:r>
          </a:p>
        </p:txBody>
      </p:sp>
      <p:sp>
        <p:nvSpPr>
          <p:cNvPr id="79" name="Explosion 1 78"/>
          <p:cNvSpPr/>
          <p:nvPr/>
        </p:nvSpPr>
        <p:spPr>
          <a:xfrm>
            <a:off x="1835696" y="5229200"/>
            <a:ext cx="144016" cy="144016"/>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Gerade Verbindung 87"/>
          <p:cNvCxnSpPr/>
          <p:nvPr/>
        </p:nvCxnSpPr>
        <p:spPr>
          <a:xfrm>
            <a:off x="1907704" y="4581128"/>
            <a:ext cx="316" cy="576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9" name="Gerade Verbindung 88"/>
          <p:cNvCxnSpPr/>
          <p:nvPr/>
        </p:nvCxnSpPr>
        <p:spPr>
          <a:xfrm rot="10800000" flipH="1">
            <a:off x="1907704" y="4589512"/>
            <a:ext cx="144000"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0" name="Form 89"/>
          <p:cNvCxnSpPr/>
          <p:nvPr/>
        </p:nvCxnSpPr>
        <p:spPr>
          <a:xfrm rot="5400000" flipH="1" flipV="1">
            <a:off x="1743441" y="4745391"/>
            <a:ext cx="580526" cy="252000"/>
          </a:xfrm>
          <a:prstGeom prst="bentConnector2">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1" name="Gerade Verbindung 90"/>
          <p:cNvCxnSpPr/>
          <p:nvPr/>
        </p:nvCxnSpPr>
        <p:spPr>
          <a:xfrm rot="10800000">
            <a:off x="593624" y="6021288"/>
            <a:ext cx="305968" cy="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2" name="Rechteck 91"/>
          <p:cNvSpPr/>
          <p:nvPr/>
        </p:nvSpPr>
        <p:spPr>
          <a:xfrm>
            <a:off x="1763688" y="5157192"/>
            <a:ext cx="288032" cy="288032"/>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3" name="Gerade Verbindung 92"/>
          <p:cNvCxnSpPr/>
          <p:nvPr/>
        </p:nvCxnSpPr>
        <p:spPr>
          <a:xfrm rot="-5400000">
            <a:off x="450000" y="5733288"/>
            <a:ext cx="576000" cy="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Flussdiagramm: Verzögerung 48"/>
          <p:cNvSpPr/>
          <p:nvPr/>
        </p:nvSpPr>
        <p:spPr>
          <a:xfrm rot="16200000">
            <a:off x="630000" y="5193224"/>
            <a:ext cx="216000" cy="288000"/>
          </a:xfrm>
          <a:prstGeom prst="flowChartDelay">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hteck 49"/>
          <p:cNvSpPr/>
          <p:nvPr/>
        </p:nvSpPr>
        <p:spPr>
          <a:xfrm>
            <a:off x="611560" y="4653136"/>
            <a:ext cx="270000" cy="792088"/>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hteck 52"/>
          <p:cNvSpPr/>
          <p:nvPr/>
        </p:nvSpPr>
        <p:spPr>
          <a:xfrm>
            <a:off x="899680" y="5877272"/>
            <a:ext cx="792000" cy="296416"/>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hteck 57"/>
          <p:cNvSpPr/>
          <p:nvPr/>
        </p:nvSpPr>
        <p:spPr>
          <a:xfrm>
            <a:off x="1763688" y="5157192"/>
            <a:ext cx="288032" cy="2880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hteck 60"/>
          <p:cNvSpPr/>
          <p:nvPr/>
        </p:nvSpPr>
        <p:spPr>
          <a:xfrm>
            <a:off x="2051720" y="4437112"/>
            <a:ext cx="756000" cy="28803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hteck 61"/>
          <p:cNvSpPr/>
          <p:nvPr/>
        </p:nvSpPr>
        <p:spPr>
          <a:xfrm>
            <a:off x="2267744" y="5229200"/>
            <a:ext cx="288032" cy="792088"/>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hteck 62"/>
          <p:cNvSpPr/>
          <p:nvPr/>
        </p:nvSpPr>
        <p:spPr>
          <a:xfrm>
            <a:off x="2358000" y="6021288"/>
            <a:ext cx="136800" cy="144016"/>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Gerade Verbindung mit Pfeil 64"/>
          <p:cNvCxnSpPr/>
          <p:nvPr/>
        </p:nvCxnSpPr>
        <p:spPr>
          <a:xfrm flipH="1">
            <a:off x="899592" y="5085184"/>
            <a:ext cx="504056" cy="288032"/>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4" name="Rechteck 63"/>
          <p:cNvSpPr/>
          <p:nvPr/>
        </p:nvSpPr>
        <p:spPr>
          <a:xfrm>
            <a:off x="1979712" y="4437112"/>
            <a:ext cx="828008" cy="288032"/>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 name="Gerade Verbindung 66"/>
          <p:cNvCxnSpPr/>
          <p:nvPr/>
        </p:nvCxnSpPr>
        <p:spPr>
          <a:xfrm flipH="1">
            <a:off x="467544" y="6021288"/>
            <a:ext cx="42366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Gerade Verbindung 71"/>
          <p:cNvCxnSpPr/>
          <p:nvPr/>
        </p:nvCxnSpPr>
        <p:spPr>
          <a:xfrm rot="-5400000" flipH="1">
            <a:off x="1614896" y="5733256"/>
            <a:ext cx="594000" cy="8384"/>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0" name="Rechteck 79"/>
          <p:cNvSpPr/>
          <p:nvPr/>
        </p:nvSpPr>
        <p:spPr>
          <a:xfrm>
            <a:off x="899680" y="5877272"/>
            <a:ext cx="792000" cy="296416"/>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feld 80"/>
          <p:cNvSpPr txBox="1"/>
          <p:nvPr/>
        </p:nvSpPr>
        <p:spPr>
          <a:xfrm>
            <a:off x="216000" y="3645024"/>
            <a:ext cx="4356000" cy="707886"/>
          </a:xfrm>
          <a:prstGeom prst="rect">
            <a:avLst/>
          </a:prstGeom>
          <a:noFill/>
        </p:spPr>
        <p:txBody>
          <a:bodyPr wrap="square" rtlCol="0">
            <a:spAutoFit/>
          </a:bodyPr>
          <a:lstStyle/>
          <a:p>
            <a:pPr marL="457200" indent="-457200"/>
            <a:r>
              <a:rPr lang="en-GB" sz="2000" dirty="0">
                <a:latin typeface="Arial" pitchFamily="34" charset="0"/>
                <a:cs typeface="Arial" pitchFamily="34" charset="0"/>
              </a:rPr>
              <a:t>3) due to the risk that an explosion is ignited in the bag house</a:t>
            </a:r>
          </a:p>
        </p:txBody>
      </p:sp>
      <p:sp>
        <p:nvSpPr>
          <p:cNvPr id="82" name="Explosion 1 81"/>
          <p:cNvSpPr/>
          <p:nvPr/>
        </p:nvSpPr>
        <p:spPr>
          <a:xfrm>
            <a:off x="2267744" y="4581128"/>
            <a:ext cx="144016" cy="144016"/>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3" name="Form 82"/>
          <p:cNvCxnSpPr/>
          <p:nvPr/>
        </p:nvCxnSpPr>
        <p:spPr>
          <a:xfrm rot="5400000">
            <a:off x="1709704" y="4779128"/>
            <a:ext cx="576000" cy="180000"/>
          </a:xfrm>
          <a:prstGeom prst="bentConnector3">
            <a:avLst>
              <a:gd name="adj1" fmla="val -315"/>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 name="Textfeld 70"/>
          <p:cNvSpPr txBox="1"/>
          <p:nvPr/>
        </p:nvSpPr>
        <p:spPr>
          <a:xfrm>
            <a:off x="4644008" y="2276872"/>
            <a:ext cx="4499992" cy="1569660"/>
          </a:xfrm>
          <a:prstGeom prst="rect">
            <a:avLst/>
          </a:prstGeom>
          <a:noFill/>
        </p:spPr>
        <p:txBody>
          <a:bodyPr wrap="square" rtlCol="0">
            <a:spAutoFit/>
          </a:bodyPr>
          <a:lstStyle/>
          <a:p>
            <a:r>
              <a:rPr lang="en-GB" sz="2400" dirty="0">
                <a:latin typeface="Arial" pitchFamily="34" charset="0"/>
                <a:cs typeface="Arial" pitchFamily="34" charset="0"/>
              </a:rPr>
              <a:t>Mill, separator and bag house are connected via a riser duct with a relatively large cross section.</a:t>
            </a:r>
          </a:p>
        </p:txBody>
      </p:sp>
      <p:sp>
        <p:nvSpPr>
          <p:cNvPr id="77" name="Textfeld 76"/>
          <p:cNvSpPr txBox="1"/>
          <p:nvPr/>
        </p:nvSpPr>
        <p:spPr>
          <a:xfrm>
            <a:off x="4644008" y="3928988"/>
            <a:ext cx="4499992" cy="1938992"/>
          </a:xfrm>
          <a:prstGeom prst="rect">
            <a:avLst/>
          </a:prstGeom>
          <a:solidFill>
            <a:schemeClr val="bg1"/>
          </a:solidFill>
        </p:spPr>
        <p:txBody>
          <a:bodyPr wrap="square" rtlCol="0">
            <a:spAutoFit/>
          </a:bodyPr>
          <a:lstStyle/>
          <a:p>
            <a:r>
              <a:rPr lang="en-GB" sz="2400" dirty="0">
                <a:latin typeface="Arial" pitchFamily="34" charset="0"/>
                <a:cs typeface="Arial" pitchFamily="34" charset="0"/>
              </a:rPr>
              <a:t>Through this riser duct so called flame front propagation is possible in either direction, even against the direction of the airflow with 20 m/s. </a:t>
            </a:r>
          </a:p>
        </p:txBody>
      </p:sp>
      <p:cxnSp>
        <p:nvCxnSpPr>
          <p:cNvPr id="84" name="Gerade Verbindung 83"/>
          <p:cNvCxnSpPr/>
          <p:nvPr/>
        </p:nvCxnSpPr>
        <p:spPr>
          <a:xfrm rot="10800000" flipH="1">
            <a:off x="755576" y="5597624"/>
            <a:ext cx="648000" cy="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7" name="Gerade Verbindung 86"/>
          <p:cNvCxnSpPr/>
          <p:nvPr/>
        </p:nvCxnSpPr>
        <p:spPr>
          <a:xfrm>
            <a:off x="2825872" y="4499944"/>
            <a:ext cx="305968" cy="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4" name="Gerade Verbindung 93"/>
          <p:cNvCxnSpPr/>
          <p:nvPr/>
        </p:nvCxnSpPr>
        <p:spPr>
          <a:xfrm flipH="1">
            <a:off x="907200" y="5589240"/>
            <a:ext cx="7920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Gerade Verbindung 96"/>
          <p:cNvCxnSpPr/>
          <p:nvPr/>
        </p:nvCxnSpPr>
        <p:spPr>
          <a:xfrm flipH="1">
            <a:off x="1691680" y="6021288"/>
            <a:ext cx="25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56"/>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2" nodeType="afterEffect">
                                  <p:stCondLst>
                                    <p:cond delay="6000"/>
                                  </p:stCondLst>
                                  <p:childTnLst>
                                    <p:set>
                                      <p:cBhvr>
                                        <p:cTn id="9" dur="1" fill="hold">
                                          <p:stCondLst>
                                            <p:cond delay="0"/>
                                          </p:stCondLst>
                                        </p:cTn>
                                        <p:tgtEl>
                                          <p:spTgt spid="59"/>
                                        </p:tgtEl>
                                        <p:attrNameLst>
                                          <p:attrName>style.visibility</p:attrName>
                                        </p:attrNameLst>
                                      </p:cBhvr>
                                      <p:to>
                                        <p:strVal val="visible"/>
                                      </p:to>
                                    </p:set>
                                  </p:childTnLst>
                                </p:cTn>
                              </p:par>
                              <p:par>
                                <p:cTn id="10" presetID="1" presetClass="entr" presetSubtype="0" fill="hold" nodeType="withEffect">
                                  <p:stCondLst>
                                    <p:cond delay="6000"/>
                                  </p:stCondLst>
                                  <p:childTnLst>
                                    <p:set>
                                      <p:cBhvr>
                                        <p:cTn id="11" dur="1" fill="hold">
                                          <p:stCondLst>
                                            <p:cond delay="0"/>
                                          </p:stCondLst>
                                        </p:cTn>
                                        <p:tgtEl>
                                          <p:spTgt spid="65"/>
                                        </p:tgtEl>
                                        <p:attrNameLst>
                                          <p:attrName>style.visibility</p:attrName>
                                        </p:attrNameLst>
                                      </p:cBhvr>
                                      <p:to>
                                        <p:strVal val="visible"/>
                                      </p:to>
                                    </p:set>
                                  </p:childTnLst>
                                </p:cTn>
                              </p:par>
                            </p:childTnLst>
                          </p:cTn>
                        </p:par>
                        <p:par>
                          <p:cTn id="12" fill="hold">
                            <p:stCondLst>
                              <p:cond delay="7500"/>
                            </p:stCondLst>
                            <p:childTnLst>
                              <p:par>
                                <p:cTn id="13" presetID="11" presetClass="entr" presetSubtype="0" fill="hold" grpId="0" nodeType="afterEffect">
                                  <p:stCondLst>
                                    <p:cond delay="1000"/>
                                  </p:stCondLst>
                                  <p:childTnLst>
                                    <p:set>
                                      <p:cBhvr>
                                        <p:cTn id="14" dur="1000">
                                          <p:stCondLst>
                                            <p:cond delay="0"/>
                                          </p:stCondLst>
                                        </p:cTn>
                                        <p:tgtEl>
                                          <p:spTgt spid="50"/>
                                        </p:tgtEl>
                                        <p:attrNameLst>
                                          <p:attrName>style.visibility</p:attrName>
                                        </p:attrNameLst>
                                      </p:cBhvr>
                                      <p:to>
                                        <p:strVal val="visible"/>
                                      </p:to>
                                    </p:set>
                                  </p:childTnLst>
                                </p:cTn>
                              </p:par>
                              <p:par>
                                <p:cTn id="15" presetID="11" presetClass="entr" presetSubtype="0" fill="hold" grpId="0" nodeType="withEffect">
                                  <p:stCondLst>
                                    <p:cond delay="1000"/>
                                  </p:stCondLst>
                                  <p:childTnLst>
                                    <p:set>
                                      <p:cBhvr>
                                        <p:cTn id="16" dur="1000">
                                          <p:stCondLst>
                                            <p:cond delay="0"/>
                                          </p:stCondLst>
                                        </p:cTn>
                                        <p:tgtEl>
                                          <p:spTgt spid="53"/>
                                        </p:tgtEl>
                                        <p:attrNameLst>
                                          <p:attrName>style.visibility</p:attrName>
                                        </p:attrNameLst>
                                      </p:cBhvr>
                                      <p:to>
                                        <p:strVal val="visible"/>
                                      </p:to>
                                    </p:set>
                                  </p:childTnLst>
                                </p:cTn>
                              </p:par>
                              <p:par>
                                <p:cTn id="17" presetID="11" presetClass="entr" presetSubtype="0" fill="hold" grpId="0" nodeType="withEffect">
                                  <p:stCondLst>
                                    <p:cond delay="1000"/>
                                  </p:stCondLst>
                                  <p:childTnLst>
                                    <p:set>
                                      <p:cBhvr>
                                        <p:cTn id="18" dur="1000">
                                          <p:stCondLst>
                                            <p:cond delay="0"/>
                                          </p:stCondLst>
                                        </p:cTn>
                                        <p:tgtEl>
                                          <p:spTgt spid="58"/>
                                        </p:tgtEl>
                                        <p:attrNameLst>
                                          <p:attrName>style.visibility</p:attrName>
                                        </p:attrNameLst>
                                      </p:cBhvr>
                                      <p:to>
                                        <p:strVal val="visible"/>
                                      </p:to>
                                    </p:set>
                                  </p:childTnLst>
                                </p:cTn>
                              </p:par>
                              <p:par>
                                <p:cTn id="19" presetID="11" presetClass="entr" presetSubtype="0" fill="hold" grpId="0" nodeType="withEffect">
                                  <p:stCondLst>
                                    <p:cond delay="1000"/>
                                  </p:stCondLst>
                                  <p:childTnLst>
                                    <p:set>
                                      <p:cBhvr>
                                        <p:cTn id="20" dur="1000">
                                          <p:stCondLst>
                                            <p:cond delay="0"/>
                                          </p:stCondLst>
                                        </p:cTn>
                                        <p:tgtEl>
                                          <p:spTgt spid="62"/>
                                        </p:tgtEl>
                                        <p:attrNameLst>
                                          <p:attrName>style.visibility</p:attrName>
                                        </p:attrNameLst>
                                      </p:cBhvr>
                                      <p:to>
                                        <p:strVal val="visible"/>
                                      </p:to>
                                    </p:set>
                                  </p:childTnLst>
                                </p:cTn>
                              </p:par>
                              <p:par>
                                <p:cTn id="21" presetID="11" presetClass="entr" presetSubtype="0" fill="hold" grpId="0" nodeType="withEffect">
                                  <p:stCondLst>
                                    <p:cond delay="1000"/>
                                  </p:stCondLst>
                                  <p:childTnLst>
                                    <p:set>
                                      <p:cBhvr>
                                        <p:cTn id="22" dur="1000">
                                          <p:stCondLst>
                                            <p:cond delay="0"/>
                                          </p:stCondLst>
                                        </p:cTn>
                                        <p:tgtEl>
                                          <p:spTgt spid="63"/>
                                        </p:tgtEl>
                                        <p:attrNameLst>
                                          <p:attrName>style.visibility</p:attrName>
                                        </p:attrNameLst>
                                      </p:cBhvr>
                                      <p:to>
                                        <p:strVal val="visible"/>
                                      </p:to>
                                    </p:set>
                                  </p:childTnLst>
                                </p:cTn>
                              </p:par>
                              <p:par>
                                <p:cTn id="23" presetID="11" presetClass="entr" presetSubtype="0" fill="hold" grpId="0" nodeType="withEffect">
                                  <p:stCondLst>
                                    <p:cond delay="1000"/>
                                  </p:stCondLst>
                                  <p:childTnLst>
                                    <p:set>
                                      <p:cBhvr>
                                        <p:cTn id="24" dur="1000">
                                          <p:stCondLst>
                                            <p:cond delay="0"/>
                                          </p:stCondLst>
                                        </p:cTn>
                                        <p:tgtEl>
                                          <p:spTgt spid="61"/>
                                        </p:tgtEl>
                                        <p:attrNameLst>
                                          <p:attrName>style.visibility</p:attrName>
                                        </p:attrNameLst>
                                      </p:cBhvr>
                                      <p:to>
                                        <p:strVal val="visible"/>
                                      </p:to>
                                    </p:set>
                                  </p:childTnLst>
                                </p:cTn>
                              </p:par>
                            </p:childTnLst>
                          </p:cTn>
                        </p:par>
                        <p:par>
                          <p:cTn id="25" fill="hold">
                            <p:stCondLst>
                              <p:cond delay="9500"/>
                            </p:stCondLst>
                            <p:childTnLst>
                              <p:par>
                                <p:cTn id="26" presetID="11" presetClass="entr" presetSubtype="0" fill="hold" grpId="1" nodeType="afterEffect">
                                  <p:stCondLst>
                                    <p:cond delay="1000"/>
                                  </p:stCondLst>
                                  <p:childTnLst>
                                    <p:set>
                                      <p:cBhvr>
                                        <p:cTn id="27" dur="1000">
                                          <p:stCondLst>
                                            <p:cond delay="0"/>
                                          </p:stCondLst>
                                        </p:cTn>
                                        <p:tgtEl>
                                          <p:spTgt spid="50"/>
                                        </p:tgtEl>
                                        <p:attrNameLst>
                                          <p:attrName>style.visibility</p:attrName>
                                        </p:attrNameLst>
                                      </p:cBhvr>
                                      <p:to>
                                        <p:strVal val="visible"/>
                                      </p:to>
                                    </p:set>
                                  </p:childTnLst>
                                </p:cTn>
                              </p:par>
                              <p:par>
                                <p:cTn id="28" presetID="11" presetClass="entr" presetSubtype="0" fill="hold" grpId="1" nodeType="withEffect">
                                  <p:stCondLst>
                                    <p:cond delay="1000"/>
                                  </p:stCondLst>
                                  <p:childTnLst>
                                    <p:set>
                                      <p:cBhvr>
                                        <p:cTn id="29" dur="1000">
                                          <p:stCondLst>
                                            <p:cond delay="0"/>
                                          </p:stCondLst>
                                        </p:cTn>
                                        <p:tgtEl>
                                          <p:spTgt spid="53"/>
                                        </p:tgtEl>
                                        <p:attrNameLst>
                                          <p:attrName>style.visibility</p:attrName>
                                        </p:attrNameLst>
                                      </p:cBhvr>
                                      <p:to>
                                        <p:strVal val="visible"/>
                                      </p:to>
                                    </p:set>
                                  </p:childTnLst>
                                </p:cTn>
                              </p:par>
                              <p:par>
                                <p:cTn id="30" presetID="11" presetClass="entr" presetSubtype="0" fill="hold" grpId="1" nodeType="withEffect">
                                  <p:stCondLst>
                                    <p:cond delay="1000"/>
                                  </p:stCondLst>
                                  <p:childTnLst>
                                    <p:set>
                                      <p:cBhvr>
                                        <p:cTn id="31" dur="1000">
                                          <p:stCondLst>
                                            <p:cond delay="0"/>
                                          </p:stCondLst>
                                        </p:cTn>
                                        <p:tgtEl>
                                          <p:spTgt spid="58"/>
                                        </p:tgtEl>
                                        <p:attrNameLst>
                                          <p:attrName>style.visibility</p:attrName>
                                        </p:attrNameLst>
                                      </p:cBhvr>
                                      <p:to>
                                        <p:strVal val="visible"/>
                                      </p:to>
                                    </p:set>
                                  </p:childTnLst>
                                </p:cTn>
                              </p:par>
                              <p:par>
                                <p:cTn id="32" presetID="11" presetClass="entr" presetSubtype="0" fill="hold" grpId="1" nodeType="withEffect">
                                  <p:stCondLst>
                                    <p:cond delay="1000"/>
                                  </p:stCondLst>
                                  <p:childTnLst>
                                    <p:set>
                                      <p:cBhvr>
                                        <p:cTn id="33" dur="1000">
                                          <p:stCondLst>
                                            <p:cond delay="0"/>
                                          </p:stCondLst>
                                        </p:cTn>
                                        <p:tgtEl>
                                          <p:spTgt spid="62"/>
                                        </p:tgtEl>
                                        <p:attrNameLst>
                                          <p:attrName>style.visibility</p:attrName>
                                        </p:attrNameLst>
                                      </p:cBhvr>
                                      <p:to>
                                        <p:strVal val="visible"/>
                                      </p:to>
                                    </p:set>
                                  </p:childTnLst>
                                </p:cTn>
                              </p:par>
                              <p:par>
                                <p:cTn id="34" presetID="11" presetClass="entr" presetSubtype="0" fill="hold" grpId="1" nodeType="withEffect">
                                  <p:stCondLst>
                                    <p:cond delay="1000"/>
                                  </p:stCondLst>
                                  <p:childTnLst>
                                    <p:set>
                                      <p:cBhvr>
                                        <p:cTn id="35" dur="1000">
                                          <p:stCondLst>
                                            <p:cond delay="0"/>
                                          </p:stCondLst>
                                        </p:cTn>
                                        <p:tgtEl>
                                          <p:spTgt spid="63"/>
                                        </p:tgtEl>
                                        <p:attrNameLst>
                                          <p:attrName>style.visibility</p:attrName>
                                        </p:attrNameLst>
                                      </p:cBhvr>
                                      <p:to>
                                        <p:strVal val="visible"/>
                                      </p:to>
                                    </p:set>
                                  </p:childTnLst>
                                </p:cTn>
                              </p:par>
                              <p:par>
                                <p:cTn id="36" presetID="11" presetClass="entr" presetSubtype="0" fill="hold" grpId="1" nodeType="withEffect">
                                  <p:stCondLst>
                                    <p:cond delay="1000"/>
                                  </p:stCondLst>
                                  <p:childTnLst>
                                    <p:set>
                                      <p:cBhvr>
                                        <p:cTn id="37" dur="1000">
                                          <p:stCondLst>
                                            <p:cond delay="0"/>
                                          </p:stCondLst>
                                        </p:cTn>
                                        <p:tgtEl>
                                          <p:spTgt spid="61"/>
                                        </p:tgtEl>
                                        <p:attrNameLst>
                                          <p:attrName>style.visibility</p:attrName>
                                        </p:attrNameLst>
                                      </p:cBhvr>
                                      <p:to>
                                        <p:strVal val="visible"/>
                                      </p:to>
                                    </p:set>
                                  </p:childTnLst>
                                </p:cTn>
                              </p:par>
                            </p:childTnLst>
                          </p:cTn>
                        </p:par>
                        <p:par>
                          <p:cTn id="38" fill="hold">
                            <p:stCondLst>
                              <p:cond delay="11500"/>
                            </p:stCondLst>
                            <p:childTnLst>
                              <p:par>
                                <p:cTn id="39" presetID="11" presetClass="entr" presetSubtype="0" fill="hold" grpId="2" nodeType="afterEffect">
                                  <p:stCondLst>
                                    <p:cond delay="1000"/>
                                  </p:stCondLst>
                                  <p:childTnLst>
                                    <p:set>
                                      <p:cBhvr>
                                        <p:cTn id="40" dur="1000">
                                          <p:stCondLst>
                                            <p:cond delay="0"/>
                                          </p:stCondLst>
                                        </p:cTn>
                                        <p:tgtEl>
                                          <p:spTgt spid="50"/>
                                        </p:tgtEl>
                                        <p:attrNameLst>
                                          <p:attrName>style.visibility</p:attrName>
                                        </p:attrNameLst>
                                      </p:cBhvr>
                                      <p:to>
                                        <p:strVal val="visible"/>
                                      </p:to>
                                    </p:set>
                                  </p:childTnLst>
                                </p:cTn>
                              </p:par>
                              <p:par>
                                <p:cTn id="41" presetID="11" presetClass="entr" presetSubtype="0" fill="hold" grpId="2" nodeType="withEffect">
                                  <p:stCondLst>
                                    <p:cond delay="1000"/>
                                  </p:stCondLst>
                                  <p:childTnLst>
                                    <p:set>
                                      <p:cBhvr>
                                        <p:cTn id="42" dur="1000">
                                          <p:stCondLst>
                                            <p:cond delay="0"/>
                                          </p:stCondLst>
                                        </p:cTn>
                                        <p:tgtEl>
                                          <p:spTgt spid="53"/>
                                        </p:tgtEl>
                                        <p:attrNameLst>
                                          <p:attrName>style.visibility</p:attrName>
                                        </p:attrNameLst>
                                      </p:cBhvr>
                                      <p:to>
                                        <p:strVal val="visible"/>
                                      </p:to>
                                    </p:set>
                                  </p:childTnLst>
                                </p:cTn>
                              </p:par>
                              <p:par>
                                <p:cTn id="43" presetID="11" presetClass="entr" presetSubtype="0" fill="hold" grpId="11" nodeType="withEffect">
                                  <p:stCondLst>
                                    <p:cond delay="1000"/>
                                  </p:stCondLst>
                                  <p:childTnLst>
                                    <p:set>
                                      <p:cBhvr>
                                        <p:cTn id="44" dur="1000">
                                          <p:stCondLst>
                                            <p:cond delay="0"/>
                                          </p:stCondLst>
                                        </p:cTn>
                                        <p:tgtEl>
                                          <p:spTgt spid="58"/>
                                        </p:tgtEl>
                                        <p:attrNameLst>
                                          <p:attrName>style.visibility</p:attrName>
                                        </p:attrNameLst>
                                      </p:cBhvr>
                                      <p:to>
                                        <p:strVal val="visible"/>
                                      </p:to>
                                    </p:set>
                                  </p:childTnLst>
                                </p:cTn>
                              </p:par>
                              <p:par>
                                <p:cTn id="45" presetID="11" presetClass="entr" presetSubtype="0" fill="hold" grpId="2" nodeType="withEffect">
                                  <p:stCondLst>
                                    <p:cond delay="1000"/>
                                  </p:stCondLst>
                                  <p:childTnLst>
                                    <p:set>
                                      <p:cBhvr>
                                        <p:cTn id="46" dur="1000">
                                          <p:stCondLst>
                                            <p:cond delay="0"/>
                                          </p:stCondLst>
                                        </p:cTn>
                                        <p:tgtEl>
                                          <p:spTgt spid="62"/>
                                        </p:tgtEl>
                                        <p:attrNameLst>
                                          <p:attrName>style.visibility</p:attrName>
                                        </p:attrNameLst>
                                      </p:cBhvr>
                                      <p:to>
                                        <p:strVal val="visible"/>
                                      </p:to>
                                    </p:set>
                                  </p:childTnLst>
                                </p:cTn>
                              </p:par>
                              <p:par>
                                <p:cTn id="47" presetID="11" presetClass="entr" presetSubtype="0" fill="hold" grpId="2" nodeType="withEffect">
                                  <p:stCondLst>
                                    <p:cond delay="1000"/>
                                  </p:stCondLst>
                                  <p:childTnLst>
                                    <p:set>
                                      <p:cBhvr>
                                        <p:cTn id="48" dur="1000">
                                          <p:stCondLst>
                                            <p:cond delay="0"/>
                                          </p:stCondLst>
                                        </p:cTn>
                                        <p:tgtEl>
                                          <p:spTgt spid="63"/>
                                        </p:tgtEl>
                                        <p:attrNameLst>
                                          <p:attrName>style.visibility</p:attrName>
                                        </p:attrNameLst>
                                      </p:cBhvr>
                                      <p:to>
                                        <p:strVal val="visible"/>
                                      </p:to>
                                    </p:set>
                                  </p:childTnLst>
                                </p:cTn>
                              </p:par>
                              <p:par>
                                <p:cTn id="49" presetID="11" presetClass="entr" presetSubtype="0" fill="hold" grpId="2" nodeType="withEffect">
                                  <p:stCondLst>
                                    <p:cond delay="1000"/>
                                  </p:stCondLst>
                                  <p:childTnLst>
                                    <p:set>
                                      <p:cBhvr>
                                        <p:cTn id="50" dur="1000">
                                          <p:stCondLst>
                                            <p:cond delay="0"/>
                                          </p:stCondLst>
                                        </p:cTn>
                                        <p:tgtEl>
                                          <p:spTgt spid="61"/>
                                        </p:tgtEl>
                                        <p:attrNameLst>
                                          <p:attrName>style.visibility</p:attrName>
                                        </p:attrNameLst>
                                      </p:cBhvr>
                                      <p:to>
                                        <p:strVal val="visible"/>
                                      </p:to>
                                    </p:set>
                                  </p:childTnLst>
                                </p:cTn>
                              </p:par>
                              <p:par>
                                <p:cTn id="51" presetID="9" presetClass="exit" presetSubtype="0" fill="hold" grpId="1" nodeType="withEffect">
                                  <p:stCondLst>
                                    <p:cond delay="6000"/>
                                  </p:stCondLst>
                                  <p:childTnLst>
                                    <p:animEffect transition="out" filter="dissolve">
                                      <p:cBhvr>
                                        <p:cTn id="52" dur="100"/>
                                        <p:tgtEl>
                                          <p:spTgt spid="59"/>
                                        </p:tgtEl>
                                      </p:cBhvr>
                                    </p:animEffect>
                                    <p:set>
                                      <p:cBhvr>
                                        <p:cTn id="53" dur="1" fill="hold">
                                          <p:stCondLst>
                                            <p:cond delay="99"/>
                                          </p:stCondLst>
                                        </p:cTn>
                                        <p:tgtEl>
                                          <p:spTgt spid="59"/>
                                        </p:tgtEl>
                                        <p:attrNameLst>
                                          <p:attrName>style.visibility</p:attrName>
                                        </p:attrNameLst>
                                      </p:cBhvr>
                                      <p:to>
                                        <p:strVal val="hidden"/>
                                      </p:to>
                                    </p:set>
                                  </p:childTnLst>
                                </p:cTn>
                              </p:par>
                              <p:par>
                                <p:cTn id="54" presetID="9" presetClass="exit" presetSubtype="0" fill="hold" nodeType="withEffect">
                                  <p:stCondLst>
                                    <p:cond delay="6000"/>
                                  </p:stCondLst>
                                  <p:childTnLst>
                                    <p:animEffect transition="out" filter="dissolve">
                                      <p:cBhvr>
                                        <p:cTn id="55" dur="100"/>
                                        <p:tgtEl>
                                          <p:spTgt spid="65"/>
                                        </p:tgtEl>
                                      </p:cBhvr>
                                    </p:animEffect>
                                    <p:set>
                                      <p:cBhvr>
                                        <p:cTn id="56" dur="1" fill="hold">
                                          <p:stCondLst>
                                            <p:cond delay="99"/>
                                          </p:stCondLst>
                                        </p:cTn>
                                        <p:tgtEl>
                                          <p:spTgt spid="65"/>
                                        </p:tgtEl>
                                        <p:attrNameLst>
                                          <p:attrName>style.visibility</p:attrName>
                                        </p:attrNameLst>
                                      </p:cBhvr>
                                      <p:to>
                                        <p:strVal val="hidden"/>
                                      </p:to>
                                    </p:set>
                                  </p:childTnLst>
                                </p:cTn>
                              </p:par>
                            </p:childTnLst>
                          </p:cTn>
                        </p:par>
                        <p:par>
                          <p:cTn id="57" fill="hold">
                            <p:stCondLst>
                              <p:cond delay="17600"/>
                            </p:stCondLst>
                            <p:childTnLst>
                              <p:par>
                                <p:cTn id="58" presetID="11" presetClass="entr" presetSubtype="0" fill="hold" grpId="0" nodeType="afterEffect">
                                  <p:stCondLst>
                                    <p:cond delay="1000"/>
                                  </p:stCondLst>
                                  <p:childTnLst>
                                    <p:set>
                                      <p:cBhvr>
                                        <p:cTn id="59" dur="1000">
                                          <p:stCondLst>
                                            <p:cond delay="0"/>
                                          </p:stCondLst>
                                        </p:cTn>
                                        <p:tgtEl>
                                          <p:spTgt spid="75"/>
                                        </p:tgtEl>
                                        <p:attrNameLst>
                                          <p:attrName>style.visibility</p:attrName>
                                        </p:attrNameLst>
                                      </p:cBhvr>
                                      <p:to>
                                        <p:strVal val="visible"/>
                                      </p:to>
                                    </p:set>
                                  </p:childTnLst>
                                </p:cTn>
                              </p:par>
                            </p:childTnLst>
                          </p:cTn>
                        </p:par>
                        <p:par>
                          <p:cTn id="60" fill="hold">
                            <p:stCondLst>
                              <p:cond delay="19600"/>
                            </p:stCondLst>
                            <p:childTnLst>
                              <p:par>
                                <p:cTn id="61" presetID="1" presetClass="entr" presetSubtype="0" fill="hold" grpId="0" nodeType="afterEffect">
                                  <p:stCondLst>
                                    <p:cond delay="1000"/>
                                  </p:stCondLst>
                                  <p:childTnLst>
                                    <p:set>
                                      <p:cBhvr>
                                        <p:cTn id="62" dur="1" fill="hold">
                                          <p:stCondLst>
                                            <p:cond delay="0"/>
                                          </p:stCondLst>
                                        </p:cTn>
                                        <p:tgtEl>
                                          <p:spTgt spid="74"/>
                                        </p:tgtEl>
                                        <p:attrNameLst>
                                          <p:attrName>style.visibility</p:attrName>
                                        </p:attrNameLst>
                                      </p:cBhvr>
                                      <p:to>
                                        <p:strVal val="visible"/>
                                      </p:to>
                                    </p:set>
                                  </p:childTnLst>
                                </p:cTn>
                              </p:par>
                              <p:par>
                                <p:cTn id="63" presetID="11" presetClass="entr" presetSubtype="0" fill="hold" nodeType="withEffect">
                                  <p:stCondLst>
                                    <p:cond delay="1000"/>
                                  </p:stCondLst>
                                  <p:childTnLst>
                                    <p:set>
                                      <p:cBhvr>
                                        <p:cTn id="64" dur="1000">
                                          <p:stCondLst>
                                            <p:cond delay="0"/>
                                          </p:stCondLst>
                                        </p:cTn>
                                        <p:tgtEl>
                                          <p:spTgt spid="60"/>
                                        </p:tgtEl>
                                        <p:attrNameLst>
                                          <p:attrName>style.visibility</p:attrName>
                                        </p:attrNameLst>
                                      </p:cBhvr>
                                      <p:to>
                                        <p:strVal val="visible"/>
                                      </p:to>
                                    </p:set>
                                  </p:childTnLst>
                                </p:cTn>
                              </p:par>
                              <p:par>
                                <p:cTn id="65" presetID="11" presetClass="entr" presetSubtype="0" fill="hold" nodeType="withEffect">
                                  <p:stCondLst>
                                    <p:cond delay="1000"/>
                                  </p:stCondLst>
                                  <p:childTnLst>
                                    <p:set>
                                      <p:cBhvr>
                                        <p:cTn id="66" dur="1000">
                                          <p:stCondLst>
                                            <p:cond delay="0"/>
                                          </p:stCondLst>
                                        </p:cTn>
                                        <p:tgtEl>
                                          <p:spTgt spid="67"/>
                                        </p:tgtEl>
                                        <p:attrNameLst>
                                          <p:attrName>style.visibility</p:attrName>
                                        </p:attrNameLst>
                                      </p:cBhvr>
                                      <p:to>
                                        <p:strVal val="visible"/>
                                      </p:to>
                                    </p:set>
                                  </p:childTnLst>
                                </p:cTn>
                              </p:par>
                              <p:par>
                                <p:cTn id="67" presetID="11" presetClass="entr" presetSubtype="0" fill="hold" nodeType="withEffect">
                                  <p:stCondLst>
                                    <p:cond delay="1000"/>
                                  </p:stCondLst>
                                  <p:childTnLst>
                                    <p:set>
                                      <p:cBhvr>
                                        <p:cTn id="68" dur="1000">
                                          <p:stCondLst>
                                            <p:cond delay="0"/>
                                          </p:stCondLst>
                                        </p:cTn>
                                        <p:tgtEl>
                                          <p:spTgt spid="93"/>
                                        </p:tgtEl>
                                        <p:attrNameLst>
                                          <p:attrName>style.visibility</p:attrName>
                                        </p:attrNameLst>
                                      </p:cBhvr>
                                      <p:to>
                                        <p:strVal val="visible"/>
                                      </p:to>
                                    </p:set>
                                  </p:childTnLst>
                                </p:cTn>
                              </p:par>
                              <p:par>
                                <p:cTn id="69" presetID="11" presetClass="entr" presetSubtype="0" fill="hold" nodeType="withEffect">
                                  <p:stCondLst>
                                    <p:cond delay="1000"/>
                                  </p:stCondLst>
                                  <p:childTnLst>
                                    <p:set>
                                      <p:cBhvr>
                                        <p:cTn id="70" dur="1000">
                                          <p:stCondLst>
                                            <p:cond delay="0"/>
                                          </p:stCondLst>
                                        </p:cTn>
                                        <p:tgtEl>
                                          <p:spTgt spid="84"/>
                                        </p:tgtEl>
                                        <p:attrNameLst>
                                          <p:attrName>style.visibility</p:attrName>
                                        </p:attrNameLst>
                                      </p:cBhvr>
                                      <p:to>
                                        <p:strVal val="visible"/>
                                      </p:to>
                                    </p:set>
                                  </p:childTnLst>
                                </p:cTn>
                              </p:par>
                              <p:par>
                                <p:cTn id="71" presetID="11" presetClass="entr" presetSubtype="0" fill="hold" nodeType="withEffect">
                                  <p:stCondLst>
                                    <p:cond delay="1000"/>
                                  </p:stCondLst>
                                  <p:childTnLst>
                                    <p:set>
                                      <p:cBhvr>
                                        <p:cTn id="72" dur="1000">
                                          <p:stCondLst>
                                            <p:cond delay="0"/>
                                          </p:stCondLst>
                                        </p:cTn>
                                        <p:tgtEl>
                                          <p:spTgt spid="69"/>
                                        </p:tgtEl>
                                        <p:attrNameLst>
                                          <p:attrName>style.visibility</p:attrName>
                                        </p:attrNameLst>
                                      </p:cBhvr>
                                      <p:to>
                                        <p:strVal val="visible"/>
                                      </p:to>
                                    </p:set>
                                  </p:childTnLst>
                                </p:cTn>
                              </p:par>
                              <p:par>
                                <p:cTn id="73" presetID="11" presetClass="entr" presetSubtype="0" fill="hold" grpId="0" nodeType="withEffect">
                                  <p:stCondLst>
                                    <p:cond delay="1000"/>
                                  </p:stCondLst>
                                  <p:childTnLst>
                                    <p:set>
                                      <p:cBhvr>
                                        <p:cTn id="74" dur="1000">
                                          <p:stCondLst>
                                            <p:cond delay="0"/>
                                          </p:stCondLst>
                                        </p:cTn>
                                        <p:tgtEl>
                                          <p:spTgt spid="80"/>
                                        </p:tgtEl>
                                        <p:attrNameLst>
                                          <p:attrName>style.visibility</p:attrName>
                                        </p:attrNameLst>
                                      </p:cBhvr>
                                      <p:to>
                                        <p:strVal val="visible"/>
                                      </p:to>
                                    </p:set>
                                  </p:childTnLst>
                                </p:cTn>
                              </p:par>
                              <p:par>
                                <p:cTn id="75" presetID="11" presetClass="entr" presetSubtype="0" fill="hold" nodeType="withEffect">
                                  <p:stCondLst>
                                    <p:cond delay="1000"/>
                                  </p:stCondLst>
                                  <p:childTnLst>
                                    <p:set>
                                      <p:cBhvr>
                                        <p:cTn id="76" dur="1000">
                                          <p:stCondLst>
                                            <p:cond delay="0"/>
                                          </p:stCondLst>
                                        </p:cTn>
                                        <p:tgtEl>
                                          <p:spTgt spid="91"/>
                                        </p:tgtEl>
                                        <p:attrNameLst>
                                          <p:attrName>style.visibility</p:attrName>
                                        </p:attrNameLst>
                                      </p:cBhvr>
                                      <p:to>
                                        <p:strVal val="visible"/>
                                      </p:to>
                                    </p:set>
                                  </p:childTnLst>
                                </p:cTn>
                              </p:par>
                              <p:par>
                                <p:cTn id="77" presetID="11" presetClass="entr" presetSubtype="0" fill="hold" nodeType="withEffect">
                                  <p:stCondLst>
                                    <p:cond delay="1000"/>
                                  </p:stCondLst>
                                  <p:childTnLst>
                                    <p:set>
                                      <p:cBhvr>
                                        <p:cTn id="78" dur="1000">
                                          <p:stCondLst>
                                            <p:cond delay="0"/>
                                          </p:stCondLst>
                                        </p:cTn>
                                        <p:tgtEl>
                                          <p:spTgt spid="94"/>
                                        </p:tgtEl>
                                        <p:attrNameLst>
                                          <p:attrName>style.visibility</p:attrName>
                                        </p:attrNameLst>
                                      </p:cBhvr>
                                      <p:to>
                                        <p:strVal val="visible"/>
                                      </p:to>
                                    </p:set>
                                  </p:childTnLst>
                                </p:cTn>
                              </p:par>
                              <p:par>
                                <p:cTn id="79" presetID="11" presetClass="entr" presetSubtype="0" fill="hold" nodeType="withEffect">
                                  <p:stCondLst>
                                    <p:cond delay="1000"/>
                                  </p:stCondLst>
                                  <p:childTnLst>
                                    <p:set>
                                      <p:cBhvr>
                                        <p:cTn id="80" dur="1000">
                                          <p:stCondLst>
                                            <p:cond delay="0"/>
                                          </p:stCondLst>
                                        </p:cTn>
                                        <p:tgtEl>
                                          <p:spTgt spid="70"/>
                                        </p:tgtEl>
                                        <p:attrNameLst>
                                          <p:attrName>style.visibility</p:attrName>
                                        </p:attrNameLst>
                                      </p:cBhvr>
                                      <p:to>
                                        <p:strVal val="visible"/>
                                      </p:to>
                                    </p:set>
                                  </p:childTnLst>
                                </p:cTn>
                              </p:par>
                            </p:childTnLst>
                          </p:cTn>
                        </p:par>
                        <p:par>
                          <p:cTn id="81" fill="hold">
                            <p:stCondLst>
                              <p:cond delay="21600"/>
                            </p:stCondLst>
                            <p:childTnLst>
                              <p:par>
                                <p:cTn id="82" presetID="11" presetClass="entr" presetSubtype="0" fill="hold" nodeType="afterEffect">
                                  <p:stCondLst>
                                    <p:cond delay="1000"/>
                                  </p:stCondLst>
                                  <p:childTnLst>
                                    <p:set>
                                      <p:cBhvr>
                                        <p:cTn id="83" dur="1000">
                                          <p:stCondLst>
                                            <p:cond delay="0"/>
                                          </p:stCondLst>
                                        </p:cTn>
                                        <p:tgtEl>
                                          <p:spTgt spid="60"/>
                                        </p:tgtEl>
                                        <p:attrNameLst>
                                          <p:attrName>style.visibility</p:attrName>
                                        </p:attrNameLst>
                                      </p:cBhvr>
                                      <p:to>
                                        <p:strVal val="visible"/>
                                      </p:to>
                                    </p:set>
                                  </p:childTnLst>
                                </p:cTn>
                              </p:par>
                              <p:par>
                                <p:cTn id="84" presetID="11" presetClass="entr" presetSubtype="0" fill="hold" nodeType="withEffect">
                                  <p:stCondLst>
                                    <p:cond delay="1000"/>
                                  </p:stCondLst>
                                  <p:childTnLst>
                                    <p:set>
                                      <p:cBhvr>
                                        <p:cTn id="85" dur="1000">
                                          <p:stCondLst>
                                            <p:cond delay="0"/>
                                          </p:stCondLst>
                                        </p:cTn>
                                        <p:tgtEl>
                                          <p:spTgt spid="67"/>
                                        </p:tgtEl>
                                        <p:attrNameLst>
                                          <p:attrName>style.visibility</p:attrName>
                                        </p:attrNameLst>
                                      </p:cBhvr>
                                      <p:to>
                                        <p:strVal val="visible"/>
                                      </p:to>
                                    </p:set>
                                  </p:childTnLst>
                                </p:cTn>
                              </p:par>
                              <p:par>
                                <p:cTn id="86" presetID="11" presetClass="entr" presetSubtype="0" fill="hold" nodeType="withEffect">
                                  <p:stCondLst>
                                    <p:cond delay="1000"/>
                                  </p:stCondLst>
                                  <p:childTnLst>
                                    <p:set>
                                      <p:cBhvr>
                                        <p:cTn id="87" dur="1000">
                                          <p:stCondLst>
                                            <p:cond delay="0"/>
                                          </p:stCondLst>
                                        </p:cTn>
                                        <p:tgtEl>
                                          <p:spTgt spid="93"/>
                                        </p:tgtEl>
                                        <p:attrNameLst>
                                          <p:attrName>style.visibility</p:attrName>
                                        </p:attrNameLst>
                                      </p:cBhvr>
                                      <p:to>
                                        <p:strVal val="visible"/>
                                      </p:to>
                                    </p:set>
                                  </p:childTnLst>
                                </p:cTn>
                              </p:par>
                              <p:par>
                                <p:cTn id="88" presetID="11" presetClass="entr" presetSubtype="0" fill="hold" nodeType="withEffect">
                                  <p:stCondLst>
                                    <p:cond delay="1000"/>
                                  </p:stCondLst>
                                  <p:childTnLst>
                                    <p:set>
                                      <p:cBhvr>
                                        <p:cTn id="89" dur="1000">
                                          <p:stCondLst>
                                            <p:cond delay="0"/>
                                          </p:stCondLst>
                                        </p:cTn>
                                        <p:tgtEl>
                                          <p:spTgt spid="84"/>
                                        </p:tgtEl>
                                        <p:attrNameLst>
                                          <p:attrName>style.visibility</p:attrName>
                                        </p:attrNameLst>
                                      </p:cBhvr>
                                      <p:to>
                                        <p:strVal val="visible"/>
                                      </p:to>
                                    </p:set>
                                  </p:childTnLst>
                                </p:cTn>
                              </p:par>
                              <p:par>
                                <p:cTn id="90" presetID="11" presetClass="entr" presetSubtype="0" fill="hold" nodeType="withEffect">
                                  <p:stCondLst>
                                    <p:cond delay="1000"/>
                                  </p:stCondLst>
                                  <p:childTnLst>
                                    <p:set>
                                      <p:cBhvr>
                                        <p:cTn id="91" dur="1000">
                                          <p:stCondLst>
                                            <p:cond delay="0"/>
                                          </p:stCondLst>
                                        </p:cTn>
                                        <p:tgtEl>
                                          <p:spTgt spid="69"/>
                                        </p:tgtEl>
                                        <p:attrNameLst>
                                          <p:attrName>style.visibility</p:attrName>
                                        </p:attrNameLst>
                                      </p:cBhvr>
                                      <p:to>
                                        <p:strVal val="visible"/>
                                      </p:to>
                                    </p:set>
                                  </p:childTnLst>
                                </p:cTn>
                              </p:par>
                              <p:par>
                                <p:cTn id="92" presetID="11" presetClass="entr" presetSubtype="0" fill="hold" grpId="3" nodeType="withEffect">
                                  <p:stCondLst>
                                    <p:cond delay="1000"/>
                                  </p:stCondLst>
                                  <p:childTnLst>
                                    <p:set>
                                      <p:cBhvr>
                                        <p:cTn id="93" dur="1000">
                                          <p:stCondLst>
                                            <p:cond delay="0"/>
                                          </p:stCondLst>
                                        </p:cTn>
                                        <p:tgtEl>
                                          <p:spTgt spid="80"/>
                                        </p:tgtEl>
                                        <p:attrNameLst>
                                          <p:attrName>style.visibility</p:attrName>
                                        </p:attrNameLst>
                                      </p:cBhvr>
                                      <p:to>
                                        <p:strVal val="visible"/>
                                      </p:to>
                                    </p:set>
                                  </p:childTnLst>
                                </p:cTn>
                              </p:par>
                              <p:par>
                                <p:cTn id="94" presetID="11" presetClass="entr" presetSubtype="0" fill="hold" nodeType="withEffect">
                                  <p:stCondLst>
                                    <p:cond delay="1000"/>
                                  </p:stCondLst>
                                  <p:childTnLst>
                                    <p:set>
                                      <p:cBhvr>
                                        <p:cTn id="95" dur="1000">
                                          <p:stCondLst>
                                            <p:cond delay="0"/>
                                          </p:stCondLst>
                                        </p:cTn>
                                        <p:tgtEl>
                                          <p:spTgt spid="70"/>
                                        </p:tgtEl>
                                        <p:attrNameLst>
                                          <p:attrName>style.visibility</p:attrName>
                                        </p:attrNameLst>
                                      </p:cBhvr>
                                      <p:to>
                                        <p:strVal val="visible"/>
                                      </p:to>
                                    </p:set>
                                  </p:childTnLst>
                                </p:cTn>
                              </p:par>
                              <p:par>
                                <p:cTn id="96" presetID="11" presetClass="entr" presetSubtype="0" fill="hold" nodeType="withEffect">
                                  <p:stCondLst>
                                    <p:cond delay="1000"/>
                                  </p:stCondLst>
                                  <p:childTnLst>
                                    <p:set>
                                      <p:cBhvr>
                                        <p:cTn id="97" dur="1000">
                                          <p:stCondLst>
                                            <p:cond delay="0"/>
                                          </p:stCondLst>
                                        </p:cTn>
                                        <p:tgtEl>
                                          <p:spTgt spid="94"/>
                                        </p:tgtEl>
                                        <p:attrNameLst>
                                          <p:attrName>style.visibility</p:attrName>
                                        </p:attrNameLst>
                                      </p:cBhvr>
                                      <p:to>
                                        <p:strVal val="visible"/>
                                      </p:to>
                                    </p:set>
                                  </p:childTnLst>
                                </p:cTn>
                              </p:par>
                              <p:par>
                                <p:cTn id="98" presetID="11" presetClass="entr" presetSubtype="0" fill="hold" grpId="7" nodeType="withEffect">
                                  <p:stCondLst>
                                    <p:cond delay="3000"/>
                                  </p:stCondLst>
                                  <p:childTnLst>
                                    <p:set>
                                      <p:cBhvr>
                                        <p:cTn id="99" dur="1000">
                                          <p:stCondLst>
                                            <p:cond delay="0"/>
                                          </p:stCondLst>
                                        </p:cTn>
                                        <p:tgtEl>
                                          <p:spTgt spid="92"/>
                                        </p:tgtEl>
                                        <p:attrNameLst>
                                          <p:attrName>style.visibility</p:attrName>
                                        </p:attrNameLst>
                                      </p:cBhvr>
                                      <p:to>
                                        <p:strVal val="visible"/>
                                      </p:to>
                                    </p:set>
                                  </p:childTnLst>
                                </p:cTn>
                              </p:par>
                              <p:par>
                                <p:cTn id="100" presetID="11" presetClass="entr" presetSubtype="0" fill="hold" nodeType="withEffect">
                                  <p:stCondLst>
                                    <p:cond delay="3000"/>
                                  </p:stCondLst>
                                  <p:childTnLst>
                                    <p:set>
                                      <p:cBhvr>
                                        <p:cTn id="101" dur="1000">
                                          <p:stCondLst>
                                            <p:cond delay="0"/>
                                          </p:stCondLst>
                                        </p:cTn>
                                        <p:tgtEl>
                                          <p:spTgt spid="90"/>
                                        </p:tgtEl>
                                        <p:attrNameLst>
                                          <p:attrName>style.visibility</p:attrName>
                                        </p:attrNameLst>
                                      </p:cBhvr>
                                      <p:to>
                                        <p:strVal val="visible"/>
                                      </p:to>
                                    </p:set>
                                  </p:childTnLst>
                                </p:cTn>
                              </p:par>
                              <p:par>
                                <p:cTn id="102" presetID="11" presetClass="entr" presetSubtype="0" fill="hold" nodeType="withEffect">
                                  <p:stCondLst>
                                    <p:cond delay="3000"/>
                                  </p:stCondLst>
                                  <p:childTnLst>
                                    <p:set>
                                      <p:cBhvr>
                                        <p:cTn id="103" dur="1000">
                                          <p:stCondLst>
                                            <p:cond delay="0"/>
                                          </p:stCondLst>
                                        </p:cTn>
                                        <p:tgtEl>
                                          <p:spTgt spid="72"/>
                                        </p:tgtEl>
                                        <p:attrNameLst>
                                          <p:attrName>style.visibility</p:attrName>
                                        </p:attrNameLst>
                                      </p:cBhvr>
                                      <p:to>
                                        <p:strVal val="visible"/>
                                      </p:to>
                                    </p:set>
                                  </p:childTnLst>
                                </p:cTn>
                              </p:par>
                              <p:par>
                                <p:cTn id="104" presetID="11" presetClass="entr" presetSubtype="0" fill="hold" nodeType="withEffect">
                                  <p:stCondLst>
                                    <p:cond delay="3000"/>
                                  </p:stCondLst>
                                  <p:childTnLst>
                                    <p:set>
                                      <p:cBhvr>
                                        <p:cTn id="105" dur="1000">
                                          <p:stCondLst>
                                            <p:cond delay="0"/>
                                          </p:stCondLst>
                                        </p:cTn>
                                        <p:tgtEl>
                                          <p:spTgt spid="97"/>
                                        </p:tgtEl>
                                        <p:attrNameLst>
                                          <p:attrName>style.visibility</p:attrName>
                                        </p:attrNameLst>
                                      </p:cBhvr>
                                      <p:to>
                                        <p:strVal val="visible"/>
                                      </p:to>
                                    </p:set>
                                  </p:childTnLst>
                                </p:cTn>
                              </p:par>
                              <p:par>
                                <p:cTn id="106" presetID="11" presetClass="entr" presetSubtype="0" fill="hold" nodeType="withEffect">
                                  <p:stCondLst>
                                    <p:cond delay="3000"/>
                                  </p:stCondLst>
                                  <p:childTnLst>
                                    <p:set>
                                      <p:cBhvr>
                                        <p:cTn id="107" dur="1000">
                                          <p:stCondLst>
                                            <p:cond delay="0"/>
                                          </p:stCondLst>
                                        </p:cTn>
                                        <p:tgtEl>
                                          <p:spTgt spid="70"/>
                                        </p:tgtEl>
                                        <p:attrNameLst>
                                          <p:attrName>style.visibility</p:attrName>
                                        </p:attrNameLst>
                                      </p:cBhvr>
                                      <p:to>
                                        <p:strVal val="visible"/>
                                      </p:to>
                                    </p:set>
                                  </p:childTnLst>
                                </p:cTn>
                              </p:par>
                              <p:par>
                                <p:cTn id="108" presetID="11" presetClass="entr" presetSubtype="0" fill="hold" nodeType="withEffect">
                                  <p:stCondLst>
                                    <p:cond delay="3000"/>
                                  </p:stCondLst>
                                  <p:childTnLst>
                                    <p:set>
                                      <p:cBhvr>
                                        <p:cTn id="109" dur="1000">
                                          <p:stCondLst>
                                            <p:cond delay="0"/>
                                          </p:stCondLst>
                                        </p:cTn>
                                        <p:tgtEl>
                                          <p:spTgt spid="94"/>
                                        </p:tgtEl>
                                        <p:attrNameLst>
                                          <p:attrName>style.visibility</p:attrName>
                                        </p:attrNameLst>
                                      </p:cBhvr>
                                      <p:to>
                                        <p:strVal val="visible"/>
                                      </p:to>
                                    </p:set>
                                  </p:childTnLst>
                                </p:cTn>
                              </p:par>
                              <p:par>
                                <p:cTn id="110" presetID="11" presetClass="entr" presetSubtype="0" fill="hold" nodeType="withEffect">
                                  <p:stCondLst>
                                    <p:cond delay="3000"/>
                                  </p:stCondLst>
                                  <p:childTnLst>
                                    <p:set>
                                      <p:cBhvr>
                                        <p:cTn id="111" dur="1000">
                                          <p:stCondLst>
                                            <p:cond delay="0"/>
                                          </p:stCondLst>
                                        </p:cTn>
                                        <p:tgtEl>
                                          <p:spTgt spid="68"/>
                                        </p:tgtEl>
                                        <p:attrNameLst>
                                          <p:attrName>style.visibility</p:attrName>
                                        </p:attrNameLst>
                                      </p:cBhvr>
                                      <p:to>
                                        <p:strVal val="visible"/>
                                      </p:to>
                                    </p:set>
                                  </p:childTnLst>
                                </p:cTn>
                              </p:par>
                              <p:par>
                                <p:cTn id="112" presetID="11" presetClass="entr" presetSubtype="0" fill="hold" nodeType="withEffect">
                                  <p:stCondLst>
                                    <p:cond delay="3000"/>
                                  </p:stCondLst>
                                  <p:childTnLst>
                                    <p:set>
                                      <p:cBhvr>
                                        <p:cTn id="113" dur="1000">
                                          <p:stCondLst>
                                            <p:cond delay="0"/>
                                          </p:stCondLst>
                                        </p:cTn>
                                        <p:tgtEl>
                                          <p:spTgt spid="68"/>
                                        </p:tgtEl>
                                        <p:attrNameLst>
                                          <p:attrName>style.visibility</p:attrName>
                                        </p:attrNameLst>
                                      </p:cBhvr>
                                      <p:to>
                                        <p:strVal val="visible"/>
                                      </p:to>
                                    </p:set>
                                  </p:childTnLst>
                                </p:cTn>
                              </p:par>
                              <p:par>
                                <p:cTn id="114" presetID="11" presetClass="entr" presetSubtype="0" fill="hold" nodeType="withEffect">
                                  <p:stCondLst>
                                    <p:cond delay="3000"/>
                                  </p:stCondLst>
                                  <p:childTnLst>
                                    <p:set>
                                      <p:cBhvr>
                                        <p:cTn id="115" dur="1000">
                                          <p:stCondLst>
                                            <p:cond delay="0"/>
                                          </p:stCondLst>
                                        </p:cTn>
                                        <p:tgtEl>
                                          <p:spTgt spid="69"/>
                                        </p:tgtEl>
                                        <p:attrNameLst>
                                          <p:attrName>style.visibility</p:attrName>
                                        </p:attrNameLst>
                                      </p:cBhvr>
                                      <p:to>
                                        <p:strVal val="visible"/>
                                      </p:to>
                                    </p:set>
                                  </p:childTnLst>
                                </p:cTn>
                              </p:par>
                              <p:par>
                                <p:cTn id="116" presetID="11" presetClass="entr" presetSubtype="0" fill="hold" nodeType="withEffect">
                                  <p:stCondLst>
                                    <p:cond delay="3000"/>
                                  </p:stCondLst>
                                  <p:childTnLst>
                                    <p:set>
                                      <p:cBhvr>
                                        <p:cTn id="117" dur="1000">
                                          <p:stCondLst>
                                            <p:cond delay="0"/>
                                          </p:stCondLst>
                                        </p:cTn>
                                        <p:tgtEl>
                                          <p:spTgt spid="67"/>
                                        </p:tgtEl>
                                        <p:attrNameLst>
                                          <p:attrName>style.visibility</p:attrName>
                                        </p:attrNameLst>
                                      </p:cBhvr>
                                      <p:to>
                                        <p:strVal val="visible"/>
                                      </p:to>
                                    </p:set>
                                  </p:childTnLst>
                                </p:cTn>
                              </p:par>
                              <p:par>
                                <p:cTn id="118" presetID="11" presetClass="entr" presetSubtype="0" fill="hold" nodeType="withEffect">
                                  <p:stCondLst>
                                    <p:cond delay="3000"/>
                                  </p:stCondLst>
                                  <p:childTnLst>
                                    <p:set>
                                      <p:cBhvr>
                                        <p:cTn id="119" dur="1000">
                                          <p:stCondLst>
                                            <p:cond delay="0"/>
                                          </p:stCondLst>
                                        </p:cTn>
                                        <p:tgtEl>
                                          <p:spTgt spid="93"/>
                                        </p:tgtEl>
                                        <p:attrNameLst>
                                          <p:attrName>style.visibility</p:attrName>
                                        </p:attrNameLst>
                                      </p:cBhvr>
                                      <p:to>
                                        <p:strVal val="visible"/>
                                      </p:to>
                                    </p:set>
                                  </p:childTnLst>
                                </p:cTn>
                              </p:par>
                            </p:childTnLst>
                          </p:cTn>
                        </p:par>
                        <p:par>
                          <p:cTn id="120" fill="hold">
                            <p:stCondLst>
                              <p:cond delay="25600"/>
                            </p:stCondLst>
                            <p:childTnLst>
                              <p:par>
                                <p:cTn id="121" presetID="11" presetClass="entr" presetSubtype="0" fill="hold" grpId="8" nodeType="afterEffect">
                                  <p:stCondLst>
                                    <p:cond delay="1000"/>
                                  </p:stCondLst>
                                  <p:childTnLst>
                                    <p:set>
                                      <p:cBhvr>
                                        <p:cTn id="122" dur="1000">
                                          <p:stCondLst>
                                            <p:cond delay="0"/>
                                          </p:stCondLst>
                                        </p:cTn>
                                        <p:tgtEl>
                                          <p:spTgt spid="92"/>
                                        </p:tgtEl>
                                        <p:attrNameLst>
                                          <p:attrName>style.visibility</p:attrName>
                                        </p:attrNameLst>
                                      </p:cBhvr>
                                      <p:to>
                                        <p:strVal val="visible"/>
                                      </p:to>
                                    </p:set>
                                  </p:childTnLst>
                                </p:cTn>
                              </p:par>
                              <p:par>
                                <p:cTn id="123" presetID="11" presetClass="entr" presetSubtype="0" fill="hold" nodeType="withEffect">
                                  <p:stCondLst>
                                    <p:cond delay="1000"/>
                                  </p:stCondLst>
                                  <p:childTnLst>
                                    <p:set>
                                      <p:cBhvr>
                                        <p:cTn id="124" dur="1000">
                                          <p:stCondLst>
                                            <p:cond delay="0"/>
                                          </p:stCondLst>
                                        </p:cTn>
                                        <p:tgtEl>
                                          <p:spTgt spid="90"/>
                                        </p:tgtEl>
                                        <p:attrNameLst>
                                          <p:attrName>style.visibility</p:attrName>
                                        </p:attrNameLst>
                                      </p:cBhvr>
                                      <p:to>
                                        <p:strVal val="visible"/>
                                      </p:to>
                                    </p:set>
                                  </p:childTnLst>
                                </p:cTn>
                              </p:par>
                              <p:par>
                                <p:cTn id="125" presetID="11" presetClass="entr" presetSubtype="0" fill="hold" nodeType="withEffect">
                                  <p:stCondLst>
                                    <p:cond delay="1000"/>
                                  </p:stCondLst>
                                  <p:childTnLst>
                                    <p:set>
                                      <p:cBhvr>
                                        <p:cTn id="126" dur="1000">
                                          <p:stCondLst>
                                            <p:cond delay="0"/>
                                          </p:stCondLst>
                                        </p:cTn>
                                        <p:tgtEl>
                                          <p:spTgt spid="72"/>
                                        </p:tgtEl>
                                        <p:attrNameLst>
                                          <p:attrName>style.visibility</p:attrName>
                                        </p:attrNameLst>
                                      </p:cBhvr>
                                      <p:to>
                                        <p:strVal val="visible"/>
                                      </p:to>
                                    </p:set>
                                  </p:childTnLst>
                                </p:cTn>
                              </p:par>
                              <p:par>
                                <p:cTn id="127" presetID="11" presetClass="entr" presetSubtype="0" fill="hold" nodeType="withEffect">
                                  <p:stCondLst>
                                    <p:cond delay="1000"/>
                                  </p:stCondLst>
                                  <p:childTnLst>
                                    <p:set>
                                      <p:cBhvr>
                                        <p:cTn id="128" dur="1000">
                                          <p:stCondLst>
                                            <p:cond delay="0"/>
                                          </p:stCondLst>
                                        </p:cTn>
                                        <p:tgtEl>
                                          <p:spTgt spid="97"/>
                                        </p:tgtEl>
                                        <p:attrNameLst>
                                          <p:attrName>style.visibility</p:attrName>
                                        </p:attrNameLst>
                                      </p:cBhvr>
                                      <p:to>
                                        <p:strVal val="visible"/>
                                      </p:to>
                                    </p:set>
                                  </p:childTnLst>
                                </p:cTn>
                              </p:par>
                              <p:par>
                                <p:cTn id="129" presetID="11" presetClass="entr" presetSubtype="0" fill="hold" grpId="7" nodeType="withEffect">
                                  <p:stCondLst>
                                    <p:cond delay="1000"/>
                                  </p:stCondLst>
                                  <p:childTnLst>
                                    <p:set>
                                      <p:cBhvr>
                                        <p:cTn id="130" dur="1000">
                                          <p:stCondLst>
                                            <p:cond delay="0"/>
                                          </p:stCondLst>
                                        </p:cTn>
                                        <p:tgtEl>
                                          <p:spTgt spid="64"/>
                                        </p:tgtEl>
                                        <p:attrNameLst>
                                          <p:attrName>style.visibility</p:attrName>
                                        </p:attrNameLst>
                                      </p:cBhvr>
                                      <p:to>
                                        <p:strVal val="visible"/>
                                      </p:to>
                                    </p:set>
                                  </p:childTnLst>
                                </p:cTn>
                              </p:par>
                              <p:par>
                                <p:cTn id="131" presetID="11" presetClass="entr" presetSubtype="0" fill="hold" nodeType="withEffect">
                                  <p:stCondLst>
                                    <p:cond delay="1000"/>
                                  </p:stCondLst>
                                  <p:childTnLst>
                                    <p:set>
                                      <p:cBhvr>
                                        <p:cTn id="132" dur="1000">
                                          <p:stCondLst>
                                            <p:cond delay="0"/>
                                          </p:stCondLst>
                                        </p:cTn>
                                        <p:tgtEl>
                                          <p:spTgt spid="70"/>
                                        </p:tgtEl>
                                        <p:attrNameLst>
                                          <p:attrName>style.visibility</p:attrName>
                                        </p:attrNameLst>
                                      </p:cBhvr>
                                      <p:to>
                                        <p:strVal val="visible"/>
                                      </p:to>
                                    </p:set>
                                  </p:childTnLst>
                                </p:cTn>
                              </p:par>
                              <p:par>
                                <p:cTn id="133" presetID="11" presetClass="entr" presetSubtype="0" fill="hold" nodeType="withEffect">
                                  <p:stCondLst>
                                    <p:cond delay="1000"/>
                                  </p:stCondLst>
                                  <p:childTnLst>
                                    <p:set>
                                      <p:cBhvr>
                                        <p:cTn id="134" dur="1000">
                                          <p:stCondLst>
                                            <p:cond delay="0"/>
                                          </p:stCondLst>
                                        </p:cTn>
                                        <p:tgtEl>
                                          <p:spTgt spid="94"/>
                                        </p:tgtEl>
                                        <p:attrNameLst>
                                          <p:attrName>style.visibility</p:attrName>
                                        </p:attrNameLst>
                                      </p:cBhvr>
                                      <p:to>
                                        <p:strVal val="visible"/>
                                      </p:to>
                                    </p:set>
                                  </p:childTnLst>
                                </p:cTn>
                              </p:par>
                              <p:par>
                                <p:cTn id="135" presetID="11" presetClass="entr" presetSubtype="0" fill="hold" nodeType="withEffect">
                                  <p:stCondLst>
                                    <p:cond delay="1000"/>
                                  </p:stCondLst>
                                  <p:childTnLst>
                                    <p:set>
                                      <p:cBhvr>
                                        <p:cTn id="136" dur="1000">
                                          <p:stCondLst>
                                            <p:cond delay="0"/>
                                          </p:stCondLst>
                                        </p:cTn>
                                        <p:tgtEl>
                                          <p:spTgt spid="69"/>
                                        </p:tgtEl>
                                        <p:attrNameLst>
                                          <p:attrName>style.visibility</p:attrName>
                                        </p:attrNameLst>
                                      </p:cBhvr>
                                      <p:to>
                                        <p:strVal val="visible"/>
                                      </p:to>
                                    </p:set>
                                  </p:childTnLst>
                                </p:cTn>
                              </p:par>
                              <p:par>
                                <p:cTn id="137" presetID="11" presetClass="entr" presetSubtype="0" fill="hold" nodeType="withEffect">
                                  <p:stCondLst>
                                    <p:cond delay="1000"/>
                                  </p:stCondLst>
                                  <p:childTnLst>
                                    <p:set>
                                      <p:cBhvr>
                                        <p:cTn id="138" dur="1000">
                                          <p:stCondLst>
                                            <p:cond delay="0"/>
                                          </p:stCondLst>
                                        </p:cTn>
                                        <p:tgtEl>
                                          <p:spTgt spid="67"/>
                                        </p:tgtEl>
                                        <p:attrNameLst>
                                          <p:attrName>style.visibility</p:attrName>
                                        </p:attrNameLst>
                                      </p:cBhvr>
                                      <p:to>
                                        <p:strVal val="visible"/>
                                      </p:to>
                                    </p:set>
                                  </p:childTnLst>
                                </p:cTn>
                              </p:par>
                              <p:par>
                                <p:cTn id="139" presetID="11" presetClass="entr" presetSubtype="0" fill="hold" nodeType="withEffect">
                                  <p:stCondLst>
                                    <p:cond delay="1000"/>
                                  </p:stCondLst>
                                  <p:childTnLst>
                                    <p:set>
                                      <p:cBhvr>
                                        <p:cTn id="140" dur="1000">
                                          <p:stCondLst>
                                            <p:cond delay="0"/>
                                          </p:stCondLst>
                                        </p:cTn>
                                        <p:tgtEl>
                                          <p:spTgt spid="93"/>
                                        </p:tgtEl>
                                        <p:attrNameLst>
                                          <p:attrName>style.visibility</p:attrName>
                                        </p:attrNameLst>
                                      </p:cBhvr>
                                      <p:to>
                                        <p:strVal val="visible"/>
                                      </p:to>
                                    </p:set>
                                  </p:childTnLst>
                                </p:cTn>
                              </p:par>
                            </p:childTnLst>
                          </p:cTn>
                        </p:par>
                        <p:par>
                          <p:cTn id="141" fill="hold">
                            <p:stCondLst>
                              <p:cond delay="27600"/>
                            </p:stCondLst>
                            <p:childTnLst>
                              <p:par>
                                <p:cTn id="142" presetID="11" presetClass="entr" presetSubtype="0" fill="hold" grpId="5" nodeType="afterEffect">
                                  <p:stCondLst>
                                    <p:cond delay="1000"/>
                                  </p:stCondLst>
                                  <p:childTnLst>
                                    <p:set>
                                      <p:cBhvr>
                                        <p:cTn id="143" dur="1000">
                                          <p:stCondLst>
                                            <p:cond delay="0"/>
                                          </p:stCondLst>
                                        </p:cTn>
                                        <p:tgtEl>
                                          <p:spTgt spid="64"/>
                                        </p:tgtEl>
                                        <p:attrNameLst>
                                          <p:attrName>style.visibility</p:attrName>
                                        </p:attrNameLst>
                                      </p:cBhvr>
                                      <p:to>
                                        <p:strVal val="visible"/>
                                      </p:to>
                                    </p:set>
                                  </p:childTnLst>
                                </p:cTn>
                              </p:par>
                              <p:par>
                                <p:cTn id="144" presetID="11" presetClass="entr" presetSubtype="0" fill="hold" nodeType="withEffect">
                                  <p:stCondLst>
                                    <p:cond delay="1000"/>
                                  </p:stCondLst>
                                  <p:childTnLst>
                                    <p:set>
                                      <p:cBhvr>
                                        <p:cTn id="145" dur="1000">
                                          <p:stCondLst>
                                            <p:cond delay="0"/>
                                          </p:stCondLst>
                                        </p:cTn>
                                        <p:tgtEl>
                                          <p:spTgt spid="73"/>
                                        </p:tgtEl>
                                        <p:attrNameLst>
                                          <p:attrName>style.visibility</p:attrName>
                                        </p:attrNameLst>
                                      </p:cBhvr>
                                      <p:to>
                                        <p:strVal val="visible"/>
                                      </p:to>
                                    </p:set>
                                  </p:childTnLst>
                                </p:cTn>
                              </p:par>
                              <p:par>
                                <p:cTn id="146" presetID="11" presetClass="entr" presetSubtype="0" fill="hold" nodeType="withEffect">
                                  <p:stCondLst>
                                    <p:cond delay="1000"/>
                                  </p:stCondLst>
                                  <p:childTnLst>
                                    <p:set>
                                      <p:cBhvr>
                                        <p:cTn id="147" dur="1000">
                                          <p:stCondLst>
                                            <p:cond delay="0"/>
                                          </p:stCondLst>
                                        </p:cTn>
                                        <p:tgtEl>
                                          <p:spTgt spid="83"/>
                                        </p:tgtEl>
                                        <p:attrNameLst>
                                          <p:attrName>style.visibility</p:attrName>
                                        </p:attrNameLst>
                                      </p:cBhvr>
                                      <p:to>
                                        <p:strVal val="visible"/>
                                      </p:to>
                                    </p:set>
                                  </p:childTnLst>
                                </p:cTn>
                              </p:par>
                              <p:par>
                                <p:cTn id="148" presetID="11" presetClass="entr" presetSubtype="0" fill="hold" nodeType="withEffect">
                                  <p:stCondLst>
                                    <p:cond delay="1000"/>
                                  </p:stCondLst>
                                  <p:childTnLst>
                                    <p:set>
                                      <p:cBhvr>
                                        <p:cTn id="149" dur="1000">
                                          <p:stCondLst>
                                            <p:cond delay="0"/>
                                          </p:stCondLst>
                                        </p:cTn>
                                        <p:tgtEl>
                                          <p:spTgt spid="87"/>
                                        </p:tgtEl>
                                        <p:attrNameLst>
                                          <p:attrName>style.visibility</p:attrName>
                                        </p:attrNameLst>
                                      </p:cBhvr>
                                      <p:to>
                                        <p:strVal val="visible"/>
                                      </p:to>
                                    </p:set>
                                  </p:childTnLst>
                                </p:cTn>
                              </p:par>
                            </p:childTnLst>
                          </p:cTn>
                        </p:par>
                        <p:par>
                          <p:cTn id="150" fill="hold">
                            <p:stCondLst>
                              <p:cond delay="29600"/>
                            </p:stCondLst>
                            <p:childTnLst>
                              <p:par>
                                <p:cTn id="151" presetID="11" presetClass="entr" presetSubtype="0" fill="hold" grpId="6" nodeType="afterEffect">
                                  <p:stCondLst>
                                    <p:cond delay="1000"/>
                                  </p:stCondLst>
                                  <p:childTnLst>
                                    <p:set>
                                      <p:cBhvr>
                                        <p:cTn id="152" dur="1000">
                                          <p:stCondLst>
                                            <p:cond delay="0"/>
                                          </p:stCondLst>
                                        </p:cTn>
                                        <p:tgtEl>
                                          <p:spTgt spid="64"/>
                                        </p:tgtEl>
                                        <p:attrNameLst>
                                          <p:attrName>style.visibility</p:attrName>
                                        </p:attrNameLst>
                                      </p:cBhvr>
                                      <p:to>
                                        <p:strVal val="visible"/>
                                      </p:to>
                                    </p:set>
                                  </p:childTnLst>
                                </p:cTn>
                              </p:par>
                              <p:par>
                                <p:cTn id="153" presetID="11" presetClass="entr" presetSubtype="0" fill="hold" nodeType="withEffect">
                                  <p:stCondLst>
                                    <p:cond delay="1000"/>
                                  </p:stCondLst>
                                  <p:childTnLst>
                                    <p:set>
                                      <p:cBhvr>
                                        <p:cTn id="154" dur="1000">
                                          <p:stCondLst>
                                            <p:cond delay="0"/>
                                          </p:stCondLst>
                                        </p:cTn>
                                        <p:tgtEl>
                                          <p:spTgt spid="73"/>
                                        </p:tgtEl>
                                        <p:attrNameLst>
                                          <p:attrName>style.visibility</p:attrName>
                                        </p:attrNameLst>
                                      </p:cBhvr>
                                      <p:to>
                                        <p:strVal val="visible"/>
                                      </p:to>
                                    </p:set>
                                  </p:childTnLst>
                                </p:cTn>
                              </p:par>
                              <p:par>
                                <p:cTn id="155" presetID="11" presetClass="entr" presetSubtype="0" fill="hold" nodeType="withEffect">
                                  <p:stCondLst>
                                    <p:cond delay="1000"/>
                                  </p:stCondLst>
                                  <p:childTnLst>
                                    <p:set>
                                      <p:cBhvr>
                                        <p:cTn id="156" dur="1000">
                                          <p:stCondLst>
                                            <p:cond delay="0"/>
                                          </p:stCondLst>
                                        </p:cTn>
                                        <p:tgtEl>
                                          <p:spTgt spid="87"/>
                                        </p:tgtEl>
                                        <p:attrNameLst>
                                          <p:attrName>style.visibility</p:attrName>
                                        </p:attrNameLst>
                                      </p:cBhvr>
                                      <p:to>
                                        <p:strVal val="visible"/>
                                      </p:to>
                                    </p:set>
                                  </p:childTnLst>
                                </p:cTn>
                              </p:par>
                              <p:par>
                                <p:cTn id="157" presetID="11" presetClass="entr" presetSubtype="0" fill="hold" nodeType="withEffect">
                                  <p:stCondLst>
                                    <p:cond delay="1000"/>
                                  </p:stCondLst>
                                  <p:childTnLst>
                                    <p:set>
                                      <p:cBhvr>
                                        <p:cTn id="158" dur="1000">
                                          <p:stCondLst>
                                            <p:cond delay="0"/>
                                          </p:stCondLst>
                                        </p:cTn>
                                        <p:tgtEl>
                                          <p:spTgt spid="83"/>
                                        </p:tgtEl>
                                        <p:attrNameLst>
                                          <p:attrName>style.visibility</p:attrName>
                                        </p:attrNameLst>
                                      </p:cBhvr>
                                      <p:to>
                                        <p:strVal val="visible"/>
                                      </p:to>
                                    </p:set>
                                  </p:childTnLst>
                                </p:cTn>
                              </p:par>
                              <p:par>
                                <p:cTn id="159" presetID="9" presetClass="exit" presetSubtype="0" fill="hold" grpId="1" nodeType="withEffect">
                                  <p:stCondLst>
                                    <p:cond delay="1000"/>
                                  </p:stCondLst>
                                  <p:childTnLst>
                                    <p:animEffect transition="out" filter="dissolve">
                                      <p:cBhvr>
                                        <p:cTn id="160" dur="100"/>
                                        <p:tgtEl>
                                          <p:spTgt spid="74"/>
                                        </p:tgtEl>
                                      </p:cBhvr>
                                    </p:animEffect>
                                    <p:set>
                                      <p:cBhvr>
                                        <p:cTn id="161" dur="1" fill="hold">
                                          <p:stCondLst>
                                            <p:cond delay="99"/>
                                          </p:stCondLst>
                                        </p:cTn>
                                        <p:tgtEl>
                                          <p:spTgt spid="74"/>
                                        </p:tgtEl>
                                        <p:attrNameLst>
                                          <p:attrName>style.visibility</p:attrName>
                                        </p:attrNameLst>
                                      </p:cBhvr>
                                      <p:to>
                                        <p:strVal val="hidden"/>
                                      </p:to>
                                    </p:set>
                                  </p:childTnLst>
                                </p:cTn>
                              </p:par>
                            </p:childTnLst>
                          </p:cTn>
                        </p:par>
                        <p:par>
                          <p:cTn id="162" fill="hold">
                            <p:stCondLst>
                              <p:cond delay="31600"/>
                            </p:stCondLst>
                            <p:childTnLst>
                              <p:par>
                                <p:cTn id="163" presetID="11" presetClass="entr" presetSubtype="0" fill="hold" grpId="0" nodeType="afterEffect">
                                  <p:stCondLst>
                                    <p:cond delay="1400"/>
                                  </p:stCondLst>
                                  <p:childTnLst>
                                    <p:set>
                                      <p:cBhvr>
                                        <p:cTn id="164" dur="1000">
                                          <p:stCondLst>
                                            <p:cond delay="0"/>
                                          </p:stCondLst>
                                        </p:cTn>
                                        <p:tgtEl>
                                          <p:spTgt spid="79"/>
                                        </p:tgtEl>
                                        <p:attrNameLst>
                                          <p:attrName>style.visibility</p:attrName>
                                        </p:attrNameLst>
                                      </p:cBhvr>
                                      <p:to>
                                        <p:strVal val="visible"/>
                                      </p:to>
                                    </p:set>
                                  </p:childTnLst>
                                </p:cTn>
                              </p:par>
                            </p:childTnLst>
                          </p:cTn>
                        </p:par>
                        <p:par>
                          <p:cTn id="165" fill="hold">
                            <p:stCondLst>
                              <p:cond delay="34000"/>
                            </p:stCondLst>
                            <p:childTnLst>
                              <p:par>
                                <p:cTn id="166" presetID="1" presetClass="entr" presetSubtype="0" fill="hold" grpId="0" nodeType="afterEffect">
                                  <p:stCondLst>
                                    <p:cond delay="1000"/>
                                  </p:stCondLst>
                                  <p:childTnLst>
                                    <p:set>
                                      <p:cBhvr>
                                        <p:cTn id="167" dur="1" fill="hold">
                                          <p:stCondLst>
                                            <p:cond delay="0"/>
                                          </p:stCondLst>
                                        </p:cTn>
                                        <p:tgtEl>
                                          <p:spTgt spid="78"/>
                                        </p:tgtEl>
                                        <p:attrNameLst>
                                          <p:attrName>style.visibility</p:attrName>
                                        </p:attrNameLst>
                                      </p:cBhvr>
                                      <p:to>
                                        <p:strVal val="visible"/>
                                      </p:to>
                                    </p:set>
                                  </p:childTnLst>
                                </p:cTn>
                              </p:par>
                              <p:par>
                                <p:cTn id="168" presetID="11" presetClass="entr" presetSubtype="0" fill="hold" grpId="9" nodeType="withEffect">
                                  <p:stCondLst>
                                    <p:cond delay="1000"/>
                                  </p:stCondLst>
                                  <p:childTnLst>
                                    <p:set>
                                      <p:cBhvr>
                                        <p:cTn id="169" dur="1000">
                                          <p:stCondLst>
                                            <p:cond delay="0"/>
                                          </p:stCondLst>
                                        </p:cTn>
                                        <p:tgtEl>
                                          <p:spTgt spid="92"/>
                                        </p:tgtEl>
                                        <p:attrNameLst>
                                          <p:attrName>style.visibility</p:attrName>
                                        </p:attrNameLst>
                                      </p:cBhvr>
                                      <p:to>
                                        <p:strVal val="visible"/>
                                      </p:to>
                                    </p:set>
                                  </p:childTnLst>
                                </p:cTn>
                              </p:par>
                              <p:par>
                                <p:cTn id="170" presetID="11" presetClass="entr" presetSubtype="0" fill="hold" nodeType="withEffect">
                                  <p:stCondLst>
                                    <p:cond delay="1000"/>
                                  </p:stCondLst>
                                  <p:childTnLst>
                                    <p:set>
                                      <p:cBhvr>
                                        <p:cTn id="171" dur="1000">
                                          <p:stCondLst>
                                            <p:cond delay="0"/>
                                          </p:stCondLst>
                                        </p:cTn>
                                        <p:tgtEl>
                                          <p:spTgt spid="94"/>
                                        </p:tgtEl>
                                        <p:attrNameLst>
                                          <p:attrName>style.visibility</p:attrName>
                                        </p:attrNameLst>
                                      </p:cBhvr>
                                      <p:to>
                                        <p:strVal val="visible"/>
                                      </p:to>
                                    </p:set>
                                  </p:childTnLst>
                                </p:cTn>
                              </p:par>
                              <p:par>
                                <p:cTn id="172" presetID="11" presetClass="entr" presetSubtype="0" fill="hold" nodeType="withEffect">
                                  <p:stCondLst>
                                    <p:cond delay="1000"/>
                                  </p:stCondLst>
                                  <p:childTnLst>
                                    <p:set>
                                      <p:cBhvr>
                                        <p:cTn id="173" dur="1000">
                                          <p:stCondLst>
                                            <p:cond delay="0"/>
                                          </p:stCondLst>
                                        </p:cTn>
                                        <p:tgtEl>
                                          <p:spTgt spid="93"/>
                                        </p:tgtEl>
                                        <p:attrNameLst>
                                          <p:attrName>style.visibility</p:attrName>
                                        </p:attrNameLst>
                                      </p:cBhvr>
                                      <p:to>
                                        <p:strVal val="visible"/>
                                      </p:to>
                                    </p:set>
                                  </p:childTnLst>
                                </p:cTn>
                              </p:par>
                              <p:par>
                                <p:cTn id="174" presetID="11" presetClass="entr" presetSubtype="0" fill="hold" nodeType="withEffect">
                                  <p:stCondLst>
                                    <p:cond delay="1000"/>
                                  </p:stCondLst>
                                  <p:childTnLst>
                                    <p:set>
                                      <p:cBhvr>
                                        <p:cTn id="175" dur="1000">
                                          <p:stCondLst>
                                            <p:cond delay="0"/>
                                          </p:stCondLst>
                                        </p:cTn>
                                        <p:tgtEl>
                                          <p:spTgt spid="70"/>
                                        </p:tgtEl>
                                        <p:attrNameLst>
                                          <p:attrName>style.visibility</p:attrName>
                                        </p:attrNameLst>
                                      </p:cBhvr>
                                      <p:to>
                                        <p:strVal val="visible"/>
                                      </p:to>
                                    </p:set>
                                  </p:childTnLst>
                                </p:cTn>
                              </p:par>
                              <p:par>
                                <p:cTn id="176" presetID="11" presetClass="entr" presetSubtype="0" fill="hold" nodeType="withEffect">
                                  <p:stCondLst>
                                    <p:cond delay="1000"/>
                                  </p:stCondLst>
                                  <p:childTnLst>
                                    <p:set>
                                      <p:cBhvr>
                                        <p:cTn id="177" dur="1000">
                                          <p:stCondLst>
                                            <p:cond delay="0"/>
                                          </p:stCondLst>
                                        </p:cTn>
                                        <p:tgtEl>
                                          <p:spTgt spid="69"/>
                                        </p:tgtEl>
                                        <p:attrNameLst>
                                          <p:attrName>style.visibility</p:attrName>
                                        </p:attrNameLst>
                                      </p:cBhvr>
                                      <p:to>
                                        <p:strVal val="visible"/>
                                      </p:to>
                                    </p:set>
                                  </p:childTnLst>
                                </p:cTn>
                              </p:par>
                              <p:par>
                                <p:cTn id="178" presetID="11" presetClass="entr" presetSubtype="0" fill="hold" nodeType="withEffect">
                                  <p:stCondLst>
                                    <p:cond delay="1000"/>
                                  </p:stCondLst>
                                  <p:childTnLst>
                                    <p:set>
                                      <p:cBhvr>
                                        <p:cTn id="179" dur="1000">
                                          <p:stCondLst>
                                            <p:cond delay="0"/>
                                          </p:stCondLst>
                                        </p:cTn>
                                        <p:tgtEl>
                                          <p:spTgt spid="72"/>
                                        </p:tgtEl>
                                        <p:attrNameLst>
                                          <p:attrName>style.visibility</p:attrName>
                                        </p:attrNameLst>
                                      </p:cBhvr>
                                      <p:to>
                                        <p:strVal val="visible"/>
                                      </p:to>
                                    </p:set>
                                  </p:childTnLst>
                                </p:cTn>
                              </p:par>
                              <p:par>
                                <p:cTn id="180" presetID="11" presetClass="entr" presetSubtype="0" fill="hold" nodeType="withEffect">
                                  <p:stCondLst>
                                    <p:cond delay="1000"/>
                                  </p:stCondLst>
                                  <p:childTnLst>
                                    <p:set>
                                      <p:cBhvr>
                                        <p:cTn id="181" dur="1000">
                                          <p:stCondLst>
                                            <p:cond delay="0"/>
                                          </p:stCondLst>
                                        </p:cTn>
                                        <p:tgtEl>
                                          <p:spTgt spid="97"/>
                                        </p:tgtEl>
                                        <p:attrNameLst>
                                          <p:attrName>style.visibility</p:attrName>
                                        </p:attrNameLst>
                                      </p:cBhvr>
                                      <p:to>
                                        <p:strVal val="visible"/>
                                      </p:to>
                                    </p:set>
                                  </p:childTnLst>
                                </p:cTn>
                              </p:par>
                              <p:par>
                                <p:cTn id="182" presetID="11" presetClass="entr" presetSubtype="0" fill="hold" nodeType="withEffect">
                                  <p:stCondLst>
                                    <p:cond delay="1000"/>
                                  </p:stCondLst>
                                  <p:childTnLst>
                                    <p:set>
                                      <p:cBhvr>
                                        <p:cTn id="183" dur="1000">
                                          <p:stCondLst>
                                            <p:cond delay="0"/>
                                          </p:stCondLst>
                                        </p:cTn>
                                        <p:tgtEl>
                                          <p:spTgt spid="67"/>
                                        </p:tgtEl>
                                        <p:attrNameLst>
                                          <p:attrName>style.visibility</p:attrName>
                                        </p:attrNameLst>
                                      </p:cBhvr>
                                      <p:to>
                                        <p:strVal val="visible"/>
                                      </p:to>
                                    </p:set>
                                  </p:childTnLst>
                                </p:cTn>
                              </p:par>
                              <p:par>
                                <p:cTn id="184" presetID="11" presetClass="entr" presetSubtype="0" fill="hold" nodeType="withEffect">
                                  <p:stCondLst>
                                    <p:cond delay="1000"/>
                                  </p:stCondLst>
                                  <p:childTnLst>
                                    <p:set>
                                      <p:cBhvr>
                                        <p:cTn id="185" dur="1000">
                                          <p:stCondLst>
                                            <p:cond delay="0"/>
                                          </p:stCondLst>
                                        </p:cTn>
                                        <p:tgtEl>
                                          <p:spTgt spid="90"/>
                                        </p:tgtEl>
                                        <p:attrNameLst>
                                          <p:attrName>style.visibility</p:attrName>
                                        </p:attrNameLst>
                                      </p:cBhvr>
                                      <p:to>
                                        <p:strVal val="visible"/>
                                      </p:to>
                                    </p:set>
                                  </p:childTnLst>
                                </p:cTn>
                              </p:par>
                            </p:childTnLst>
                          </p:cTn>
                        </p:par>
                        <p:par>
                          <p:cTn id="186" fill="hold">
                            <p:stCondLst>
                              <p:cond delay="36000"/>
                            </p:stCondLst>
                            <p:childTnLst>
                              <p:par>
                                <p:cTn id="187" presetID="11" presetClass="entr" presetSubtype="0" fill="hold" grpId="10" nodeType="afterEffect">
                                  <p:stCondLst>
                                    <p:cond delay="1000"/>
                                  </p:stCondLst>
                                  <p:childTnLst>
                                    <p:set>
                                      <p:cBhvr>
                                        <p:cTn id="188" dur="1000">
                                          <p:stCondLst>
                                            <p:cond delay="0"/>
                                          </p:stCondLst>
                                        </p:cTn>
                                        <p:tgtEl>
                                          <p:spTgt spid="92"/>
                                        </p:tgtEl>
                                        <p:attrNameLst>
                                          <p:attrName>style.visibility</p:attrName>
                                        </p:attrNameLst>
                                      </p:cBhvr>
                                      <p:to>
                                        <p:strVal val="visible"/>
                                      </p:to>
                                    </p:set>
                                  </p:childTnLst>
                                </p:cTn>
                              </p:par>
                              <p:par>
                                <p:cTn id="189" presetID="11" presetClass="entr" presetSubtype="0" fill="hold" nodeType="withEffect">
                                  <p:stCondLst>
                                    <p:cond delay="1000"/>
                                  </p:stCondLst>
                                  <p:childTnLst>
                                    <p:set>
                                      <p:cBhvr>
                                        <p:cTn id="190" dur="1000">
                                          <p:stCondLst>
                                            <p:cond delay="0"/>
                                          </p:stCondLst>
                                        </p:cTn>
                                        <p:tgtEl>
                                          <p:spTgt spid="94"/>
                                        </p:tgtEl>
                                        <p:attrNameLst>
                                          <p:attrName>style.visibility</p:attrName>
                                        </p:attrNameLst>
                                      </p:cBhvr>
                                      <p:to>
                                        <p:strVal val="visible"/>
                                      </p:to>
                                    </p:set>
                                  </p:childTnLst>
                                </p:cTn>
                              </p:par>
                              <p:par>
                                <p:cTn id="191" presetID="11" presetClass="entr" presetSubtype="0" fill="hold" nodeType="withEffect">
                                  <p:stCondLst>
                                    <p:cond delay="1000"/>
                                  </p:stCondLst>
                                  <p:childTnLst>
                                    <p:set>
                                      <p:cBhvr>
                                        <p:cTn id="192" dur="1000">
                                          <p:stCondLst>
                                            <p:cond delay="0"/>
                                          </p:stCondLst>
                                        </p:cTn>
                                        <p:tgtEl>
                                          <p:spTgt spid="69"/>
                                        </p:tgtEl>
                                        <p:attrNameLst>
                                          <p:attrName>style.visibility</p:attrName>
                                        </p:attrNameLst>
                                      </p:cBhvr>
                                      <p:to>
                                        <p:strVal val="visible"/>
                                      </p:to>
                                    </p:set>
                                  </p:childTnLst>
                                </p:cTn>
                              </p:par>
                              <p:par>
                                <p:cTn id="193" presetID="11" presetClass="entr" presetSubtype="0" fill="hold" nodeType="withEffect">
                                  <p:stCondLst>
                                    <p:cond delay="1000"/>
                                  </p:stCondLst>
                                  <p:childTnLst>
                                    <p:set>
                                      <p:cBhvr>
                                        <p:cTn id="194" dur="1000">
                                          <p:stCondLst>
                                            <p:cond delay="0"/>
                                          </p:stCondLst>
                                        </p:cTn>
                                        <p:tgtEl>
                                          <p:spTgt spid="93"/>
                                        </p:tgtEl>
                                        <p:attrNameLst>
                                          <p:attrName>style.visibility</p:attrName>
                                        </p:attrNameLst>
                                      </p:cBhvr>
                                      <p:to>
                                        <p:strVal val="visible"/>
                                      </p:to>
                                    </p:set>
                                  </p:childTnLst>
                                </p:cTn>
                              </p:par>
                              <p:par>
                                <p:cTn id="195" presetID="11" presetClass="entr" presetSubtype="0" fill="hold" nodeType="withEffect">
                                  <p:stCondLst>
                                    <p:cond delay="1000"/>
                                  </p:stCondLst>
                                  <p:childTnLst>
                                    <p:set>
                                      <p:cBhvr>
                                        <p:cTn id="196" dur="1000">
                                          <p:stCondLst>
                                            <p:cond delay="0"/>
                                          </p:stCondLst>
                                        </p:cTn>
                                        <p:tgtEl>
                                          <p:spTgt spid="70"/>
                                        </p:tgtEl>
                                        <p:attrNameLst>
                                          <p:attrName>style.visibility</p:attrName>
                                        </p:attrNameLst>
                                      </p:cBhvr>
                                      <p:to>
                                        <p:strVal val="visible"/>
                                      </p:to>
                                    </p:set>
                                  </p:childTnLst>
                                </p:cTn>
                              </p:par>
                              <p:par>
                                <p:cTn id="197" presetID="11" presetClass="entr" presetSubtype="0" fill="hold" nodeType="withEffect">
                                  <p:stCondLst>
                                    <p:cond delay="1000"/>
                                  </p:stCondLst>
                                  <p:childTnLst>
                                    <p:set>
                                      <p:cBhvr>
                                        <p:cTn id="198" dur="1000">
                                          <p:stCondLst>
                                            <p:cond delay="0"/>
                                          </p:stCondLst>
                                        </p:cTn>
                                        <p:tgtEl>
                                          <p:spTgt spid="72"/>
                                        </p:tgtEl>
                                        <p:attrNameLst>
                                          <p:attrName>style.visibility</p:attrName>
                                        </p:attrNameLst>
                                      </p:cBhvr>
                                      <p:to>
                                        <p:strVal val="visible"/>
                                      </p:to>
                                    </p:set>
                                  </p:childTnLst>
                                </p:cTn>
                              </p:par>
                              <p:par>
                                <p:cTn id="199" presetID="11" presetClass="entr" presetSubtype="0" fill="hold" nodeType="withEffect">
                                  <p:stCondLst>
                                    <p:cond delay="1000"/>
                                  </p:stCondLst>
                                  <p:childTnLst>
                                    <p:set>
                                      <p:cBhvr>
                                        <p:cTn id="200" dur="1000">
                                          <p:stCondLst>
                                            <p:cond delay="0"/>
                                          </p:stCondLst>
                                        </p:cTn>
                                        <p:tgtEl>
                                          <p:spTgt spid="97"/>
                                        </p:tgtEl>
                                        <p:attrNameLst>
                                          <p:attrName>style.visibility</p:attrName>
                                        </p:attrNameLst>
                                      </p:cBhvr>
                                      <p:to>
                                        <p:strVal val="visible"/>
                                      </p:to>
                                    </p:set>
                                  </p:childTnLst>
                                </p:cTn>
                              </p:par>
                              <p:par>
                                <p:cTn id="201" presetID="11" presetClass="entr" presetSubtype="0" fill="hold" nodeType="withEffect">
                                  <p:stCondLst>
                                    <p:cond delay="1000"/>
                                  </p:stCondLst>
                                  <p:childTnLst>
                                    <p:set>
                                      <p:cBhvr>
                                        <p:cTn id="202" dur="1000">
                                          <p:stCondLst>
                                            <p:cond delay="0"/>
                                          </p:stCondLst>
                                        </p:cTn>
                                        <p:tgtEl>
                                          <p:spTgt spid="67"/>
                                        </p:tgtEl>
                                        <p:attrNameLst>
                                          <p:attrName>style.visibility</p:attrName>
                                        </p:attrNameLst>
                                      </p:cBhvr>
                                      <p:to>
                                        <p:strVal val="visible"/>
                                      </p:to>
                                    </p:set>
                                  </p:childTnLst>
                                </p:cTn>
                              </p:par>
                              <p:par>
                                <p:cTn id="203" presetID="11" presetClass="entr" presetSubtype="0" fill="hold" nodeType="withEffect">
                                  <p:stCondLst>
                                    <p:cond delay="1000"/>
                                  </p:stCondLst>
                                  <p:childTnLst>
                                    <p:set>
                                      <p:cBhvr>
                                        <p:cTn id="204" dur="1000">
                                          <p:stCondLst>
                                            <p:cond delay="0"/>
                                          </p:stCondLst>
                                        </p:cTn>
                                        <p:tgtEl>
                                          <p:spTgt spid="90"/>
                                        </p:tgtEl>
                                        <p:attrNameLst>
                                          <p:attrName>style.visibility</p:attrName>
                                        </p:attrNameLst>
                                      </p:cBhvr>
                                      <p:to>
                                        <p:strVal val="visible"/>
                                      </p:to>
                                    </p:set>
                                  </p:childTnLst>
                                </p:cTn>
                              </p:par>
                              <p:par>
                                <p:cTn id="205" presetID="11" presetClass="entr" presetSubtype="0" fill="hold" grpId="8" nodeType="withEffect">
                                  <p:stCondLst>
                                    <p:cond delay="1000"/>
                                  </p:stCondLst>
                                  <p:childTnLst>
                                    <p:set>
                                      <p:cBhvr>
                                        <p:cTn id="206" dur="1000">
                                          <p:stCondLst>
                                            <p:cond delay="0"/>
                                          </p:stCondLst>
                                        </p:cTn>
                                        <p:tgtEl>
                                          <p:spTgt spid="64"/>
                                        </p:tgtEl>
                                        <p:attrNameLst>
                                          <p:attrName>style.visibility</p:attrName>
                                        </p:attrNameLst>
                                      </p:cBhvr>
                                      <p:to>
                                        <p:strVal val="visible"/>
                                      </p:to>
                                    </p:set>
                                  </p:childTnLst>
                                </p:cTn>
                              </p:par>
                              <p:par>
                                <p:cTn id="207" presetID="11" presetClass="entr" presetSubtype="0" fill="hold" nodeType="withEffect">
                                  <p:stCondLst>
                                    <p:cond delay="1000"/>
                                  </p:stCondLst>
                                  <p:childTnLst>
                                    <p:set>
                                      <p:cBhvr>
                                        <p:cTn id="208" dur="1000">
                                          <p:stCondLst>
                                            <p:cond delay="0"/>
                                          </p:stCondLst>
                                        </p:cTn>
                                        <p:tgtEl>
                                          <p:spTgt spid="73"/>
                                        </p:tgtEl>
                                        <p:attrNameLst>
                                          <p:attrName>style.visibility</p:attrName>
                                        </p:attrNameLst>
                                      </p:cBhvr>
                                      <p:to>
                                        <p:strVal val="visible"/>
                                      </p:to>
                                    </p:set>
                                  </p:childTnLst>
                                </p:cTn>
                              </p:par>
                              <p:par>
                                <p:cTn id="209" presetID="11" presetClass="entr" presetSubtype="0" fill="hold" nodeType="withEffect">
                                  <p:stCondLst>
                                    <p:cond delay="1000"/>
                                  </p:stCondLst>
                                  <p:childTnLst>
                                    <p:set>
                                      <p:cBhvr>
                                        <p:cTn id="210" dur="1000">
                                          <p:stCondLst>
                                            <p:cond delay="0"/>
                                          </p:stCondLst>
                                        </p:cTn>
                                        <p:tgtEl>
                                          <p:spTgt spid="87"/>
                                        </p:tgtEl>
                                        <p:attrNameLst>
                                          <p:attrName>style.visibility</p:attrName>
                                        </p:attrNameLst>
                                      </p:cBhvr>
                                      <p:to>
                                        <p:strVal val="visible"/>
                                      </p:to>
                                    </p:set>
                                  </p:childTnLst>
                                </p:cTn>
                              </p:par>
                              <p:par>
                                <p:cTn id="211" presetID="11" presetClass="entr" presetSubtype="0" fill="hold" nodeType="withEffect">
                                  <p:stCondLst>
                                    <p:cond delay="1000"/>
                                  </p:stCondLst>
                                  <p:childTnLst>
                                    <p:set>
                                      <p:cBhvr>
                                        <p:cTn id="212" dur="1000">
                                          <p:stCondLst>
                                            <p:cond delay="0"/>
                                          </p:stCondLst>
                                        </p:cTn>
                                        <p:tgtEl>
                                          <p:spTgt spid="83"/>
                                        </p:tgtEl>
                                        <p:attrNameLst>
                                          <p:attrName>style.visibility</p:attrName>
                                        </p:attrNameLst>
                                      </p:cBhvr>
                                      <p:to>
                                        <p:strVal val="visible"/>
                                      </p:to>
                                    </p:set>
                                  </p:childTnLst>
                                </p:cTn>
                              </p:par>
                            </p:childTnLst>
                          </p:cTn>
                        </p:par>
                        <p:par>
                          <p:cTn id="213" fill="hold">
                            <p:stCondLst>
                              <p:cond delay="38000"/>
                            </p:stCondLst>
                            <p:childTnLst>
                              <p:par>
                                <p:cTn id="214" presetID="11" presetClass="entr" presetSubtype="0" fill="hold" grpId="9" nodeType="afterEffect">
                                  <p:stCondLst>
                                    <p:cond delay="1000"/>
                                  </p:stCondLst>
                                  <p:childTnLst>
                                    <p:set>
                                      <p:cBhvr>
                                        <p:cTn id="215" dur="1000">
                                          <p:stCondLst>
                                            <p:cond delay="0"/>
                                          </p:stCondLst>
                                        </p:cTn>
                                        <p:tgtEl>
                                          <p:spTgt spid="64"/>
                                        </p:tgtEl>
                                        <p:attrNameLst>
                                          <p:attrName>style.visibility</p:attrName>
                                        </p:attrNameLst>
                                      </p:cBhvr>
                                      <p:to>
                                        <p:strVal val="visible"/>
                                      </p:to>
                                    </p:set>
                                  </p:childTnLst>
                                </p:cTn>
                              </p:par>
                              <p:par>
                                <p:cTn id="216" presetID="11" presetClass="entr" presetSubtype="0" fill="hold" nodeType="withEffect">
                                  <p:stCondLst>
                                    <p:cond delay="1000"/>
                                  </p:stCondLst>
                                  <p:childTnLst>
                                    <p:set>
                                      <p:cBhvr>
                                        <p:cTn id="217" dur="1000">
                                          <p:stCondLst>
                                            <p:cond delay="0"/>
                                          </p:stCondLst>
                                        </p:cTn>
                                        <p:tgtEl>
                                          <p:spTgt spid="73"/>
                                        </p:tgtEl>
                                        <p:attrNameLst>
                                          <p:attrName>style.visibility</p:attrName>
                                        </p:attrNameLst>
                                      </p:cBhvr>
                                      <p:to>
                                        <p:strVal val="visible"/>
                                      </p:to>
                                    </p:set>
                                  </p:childTnLst>
                                </p:cTn>
                              </p:par>
                              <p:par>
                                <p:cTn id="218" presetID="11" presetClass="entr" presetSubtype="0" fill="hold" nodeType="withEffect">
                                  <p:stCondLst>
                                    <p:cond delay="1000"/>
                                  </p:stCondLst>
                                  <p:childTnLst>
                                    <p:set>
                                      <p:cBhvr>
                                        <p:cTn id="219" dur="1000">
                                          <p:stCondLst>
                                            <p:cond delay="0"/>
                                          </p:stCondLst>
                                        </p:cTn>
                                        <p:tgtEl>
                                          <p:spTgt spid="87"/>
                                        </p:tgtEl>
                                        <p:attrNameLst>
                                          <p:attrName>style.visibility</p:attrName>
                                        </p:attrNameLst>
                                      </p:cBhvr>
                                      <p:to>
                                        <p:strVal val="visible"/>
                                      </p:to>
                                    </p:set>
                                  </p:childTnLst>
                                </p:cTn>
                              </p:par>
                              <p:par>
                                <p:cTn id="220" presetID="11" presetClass="entr" presetSubtype="0" fill="hold" nodeType="withEffect">
                                  <p:stCondLst>
                                    <p:cond delay="1000"/>
                                  </p:stCondLst>
                                  <p:childTnLst>
                                    <p:set>
                                      <p:cBhvr>
                                        <p:cTn id="221" dur="1000">
                                          <p:stCondLst>
                                            <p:cond delay="0"/>
                                          </p:stCondLst>
                                        </p:cTn>
                                        <p:tgtEl>
                                          <p:spTgt spid="83"/>
                                        </p:tgtEl>
                                        <p:attrNameLst>
                                          <p:attrName>style.visibility</p:attrName>
                                        </p:attrNameLst>
                                      </p:cBhvr>
                                      <p:to>
                                        <p:strVal val="visible"/>
                                      </p:to>
                                    </p:set>
                                  </p:childTnLst>
                                </p:cTn>
                              </p:par>
                              <p:par>
                                <p:cTn id="222" presetID="9" presetClass="exit" presetSubtype="0" fill="hold" grpId="1" nodeType="withEffect">
                                  <p:stCondLst>
                                    <p:cond delay="1000"/>
                                  </p:stCondLst>
                                  <p:childTnLst>
                                    <p:animEffect transition="out" filter="dissolve">
                                      <p:cBhvr>
                                        <p:cTn id="223" dur="100"/>
                                        <p:tgtEl>
                                          <p:spTgt spid="78"/>
                                        </p:tgtEl>
                                      </p:cBhvr>
                                    </p:animEffect>
                                    <p:set>
                                      <p:cBhvr>
                                        <p:cTn id="224" dur="1" fill="hold">
                                          <p:stCondLst>
                                            <p:cond delay="99"/>
                                          </p:stCondLst>
                                        </p:cTn>
                                        <p:tgtEl>
                                          <p:spTgt spid="78"/>
                                        </p:tgtEl>
                                        <p:attrNameLst>
                                          <p:attrName>style.visibility</p:attrName>
                                        </p:attrNameLst>
                                      </p:cBhvr>
                                      <p:to>
                                        <p:strVal val="hidden"/>
                                      </p:to>
                                    </p:set>
                                  </p:childTnLst>
                                </p:cTn>
                              </p:par>
                            </p:childTnLst>
                          </p:cTn>
                        </p:par>
                        <p:par>
                          <p:cTn id="225" fill="hold">
                            <p:stCondLst>
                              <p:cond delay="40000"/>
                            </p:stCondLst>
                            <p:childTnLst>
                              <p:par>
                                <p:cTn id="226" presetID="11" presetClass="entr" presetSubtype="0" fill="hold" grpId="0" nodeType="afterEffect">
                                  <p:stCondLst>
                                    <p:cond delay="1000"/>
                                  </p:stCondLst>
                                  <p:childTnLst>
                                    <p:set>
                                      <p:cBhvr>
                                        <p:cTn id="227" dur="1000">
                                          <p:stCondLst>
                                            <p:cond delay="0"/>
                                          </p:stCondLst>
                                        </p:cTn>
                                        <p:tgtEl>
                                          <p:spTgt spid="82"/>
                                        </p:tgtEl>
                                        <p:attrNameLst>
                                          <p:attrName>style.visibility</p:attrName>
                                        </p:attrNameLst>
                                      </p:cBhvr>
                                      <p:to>
                                        <p:strVal val="visible"/>
                                      </p:to>
                                    </p:set>
                                  </p:childTnLst>
                                </p:cTn>
                              </p:par>
                            </p:childTnLst>
                          </p:cTn>
                        </p:par>
                        <p:par>
                          <p:cTn id="228" fill="hold">
                            <p:stCondLst>
                              <p:cond delay="42000"/>
                            </p:stCondLst>
                            <p:childTnLst>
                              <p:par>
                                <p:cTn id="229" presetID="1" presetClass="entr" presetSubtype="0" fill="hold" grpId="0" nodeType="afterEffect">
                                  <p:stCondLst>
                                    <p:cond delay="1000"/>
                                  </p:stCondLst>
                                  <p:childTnLst>
                                    <p:set>
                                      <p:cBhvr>
                                        <p:cTn id="230" dur="1" fill="hold">
                                          <p:stCondLst>
                                            <p:cond delay="0"/>
                                          </p:stCondLst>
                                        </p:cTn>
                                        <p:tgtEl>
                                          <p:spTgt spid="81"/>
                                        </p:tgtEl>
                                        <p:attrNameLst>
                                          <p:attrName>style.visibility</p:attrName>
                                        </p:attrNameLst>
                                      </p:cBhvr>
                                      <p:to>
                                        <p:strVal val="visible"/>
                                      </p:to>
                                    </p:set>
                                  </p:childTnLst>
                                </p:cTn>
                              </p:par>
                              <p:par>
                                <p:cTn id="231" presetID="11" presetClass="entr" presetSubtype="0" fill="hold" grpId="10" nodeType="withEffect">
                                  <p:stCondLst>
                                    <p:cond delay="1000"/>
                                  </p:stCondLst>
                                  <p:childTnLst>
                                    <p:set>
                                      <p:cBhvr>
                                        <p:cTn id="232" dur="1000">
                                          <p:stCondLst>
                                            <p:cond delay="0"/>
                                          </p:stCondLst>
                                        </p:cTn>
                                        <p:tgtEl>
                                          <p:spTgt spid="64"/>
                                        </p:tgtEl>
                                        <p:attrNameLst>
                                          <p:attrName>style.visibility</p:attrName>
                                        </p:attrNameLst>
                                      </p:cBhvr>
                                      <p:to>
                                        <p:strVal val="visible"/>
                                      </p:to>
                                    </p:set>
                                  </p:childTnLst>
                                </p:cTn>
                              </p:par>
                              <p:par>
                                <p:cTn id="233" presetID="11" presetClass="entr" presetSubtype="0" fill="hold" nodeType="withEffect">
                                  <p:stCondLst>
                                    <p:cond delay="1000"/>
                                  </p:stCondLst>
                                  <p:childTnLst>
                                    <p:set>
                                      <p:cBhvr>
                                        <p:cTn id="234" dur="1000">
                                          <p:stCondLst>
                                            <p:cond delay="0"/>
                                          </p:stCondLst>
                                        </p:cTn>
                                        <p:tgtEl>
                                          <p:spTgt spid="73"/>
                                        </p:tgtEl>
                                        <p:attrNameLst>
                                          <p:attrName>style.visibility</p:attrName>
                                        </p:attrNameLst>
                                      </p:cBhvr>
                                      <p:to>
                                        <p:strVal val="visible"/>
                                      </p:to>
                                    </p:set>
                                  </p:childTnLst>
                                </p:cTn>
                              </p:par>
                              <p:par>
                                <p:cTn id="235" presetID="11" presetClass="entr" presetSubtype="0" fill="hold" nodeType="withEffect">
                                  <p:stCondLst>
                                    <p:cond delay="1000"/>
                                  </p:stCondLst>
                                  <p:childTnLst>
                                    <p:set>
                                      <p:cBhvr>
                                        <p:cTn id="236" dur="1000">
                                          <p:stCondLst>
                                            <p:cond delay="0"/>
                                          </p:stCondLst>
                                        </p:cTn>
                                        <p:tgtEl>
                                          <p:spTgt spid="87"/>
                                        </p:tgtEl>
                                        <p:attrNameLst>
                                          <p:attrName>style.visibility</p:attrName>
                                        </p:attrNameLst>
                                      </p:cBhvr>
                                      <p:to>
                                        <p:strVal val="visible"/>
                                      </p:to>
                                    </p:set>
                                  </p:childTnLst>
                                </p:cTn>
                              </p:par>
                              <p:par>
                                <p:cTn id="237" presetID="11" presetClass="entr" presetSubtype="0" fill="hold" grpId="11" nodeType="withEffect">
                                  <p:stCondLst>
                                    <p:cond delay="1000"/>
                                  </p:stCondLst>
                                  <p:childTnLst>
                                    <p:set>
                                      <p:cBhvr>
                                        <p:cTn id="238" dur="1000">
                                          <p:stCondLst>
                                            <p:cond delay="0"/>
                                          </p:stCondLst>
                                        </p:cTn>
                                        <p:tgtEl>
                                          <p:spTgt spid="92"/>
                                        </p:tgtEl>
                                        <p:attrNameLst>
                                          <p:attrName>style.visibility</p:attrName>
                                        </p:attrNameLst>
                                      </p:cBhvr>
                                      <p:to>
                                        <p:strVal val="visible"/>
                                      </p:to>
                                    </p:set>
                                  </p:childTnLst>
                                </p:cTn>
                              </p:par>
                              <p:par>
                                <p:cTn id="239" presetID="11" presetClass="entr" presetSubtype="0" fill="hold" nodeType="withEffect">
                                  <p:stCondLst>
                                    <p:cond delay="1000"/>
                                  </p:stCondLst>
                                  <p:childTnLst>
                                    <p:set>
                                      <p:cBhvr>
                                        <p:cTn id="240" dur="1000">
                                          <p:stCondLst>
                                            <p:cond delay="0"/>
                                          </p:stCondLst>
                                        </p:cTn>
                                        <p:tgtEl>
                                          <p:spTgt spid="83"/>
                                        </p:tgtEl>
                                        <p:attrNameLst>
                                          <p:attrName>style.visibility</p:attrName>
                                        </p:attrNameLst>
                                      </p:cBhvr>
                                      <p:to>
                                        <p:strVal val="visible"/>
                                      </p:to>
                                    </p:set>
                                  </p:childTnLst>
                                </p:cTn>
                              </p:par>
                            </p:childTnLst>
                          </p:cTn>
                        </p:par>
                        <p:par>
                          <p:cTn id="241" fill="hold">
                            <p:stCondLst>
                              <p:cond delay="44000"/>
                            </p:stCondLst>
                            <p:childTnLst>
                              <p:par>
                                <p:cTn id="242" presetID="11" presetClass="entr" presetSubtype="0" fill="hold" grpId="11" nodeType="afterEffect">
                                  <p:stCondLst>
                                    <p:cond delay="1000"/>
                                  </p:stCondLst>
                                  <p:childTnLst>
                                    <p:set>
                                      <p:cBhvr>
                                        <p:cTn id="243" dur="1000">
                                          <p:stCondLst>
                                            <p:cond delay="0"/>
                                          </p:stCondLst>
                                        </p:cTn>
                                        <p:tgtEl>
                                          <p:spTgt spid="64"/>
                                        </p:tgtEl>
                                        <p:attrNameLst>
                                          <p:attrName>style.visibility</p:attrName>
                                        </p:attrNameLst>
                                      </p:cBhvr>
                                      <p:to>
                                        <p:strVal val="visible"/>
                                      </p:to>
                                    </p:set>
                                  </p:childTnLst>
                                </p:cTn>
                              </p:par>
                              <p:par>
                                <p:cTn id="244" presetID="11" presetClass="entr" presetSubtype="0" fill="hold" nodeType="withEffect">
                                  <p:stCondLst>
                                    <p:cond delay="1000"/>
                                  </p:stCondLst>
                                  <p:childTnLst>
                                    <p:set>
                                      <p:cBhvr>
                                        <p:cTn id="245" dur="1000">
                                          <p:stCondLst>
                                            <p:cond delay="0"/>
                                          </p:stCondLst>
                                        </p:cTn>
                                        <p:tgtEl>
                                          <p:spTgt spid="73"/>
                                        </p:tgtEl>
                                        <p:attrNameLst>
                                          <p:attrName>style.visibility</p:attrName>
                                        </p:attrNameLst>
                                      </p:cBhvr>
                                      <p:to>
                                        <p:strVal val="visible"/>
                                      </p:to>
                                    </p:set>
                                  </p:childTnLst>
                                </p:cTn>
                              </p:par>
                              <p:par>
                                <p:cTn id="246" presetID="11" presetClass="entr" presetSubtype="0" fill="hold" nodeType="withEffect">
                                  <p:stCondLst>
                                    <p:cond delay="1000"/>
                                  </p:stCondLst>
                                  <p:childTnLst>
                                    <p:set>
                                      <p:cBhvr>
                                        <p:cTn id="247" dur="1000">
                                          <p:stCondLst>
                                            <p:cond delay="0"/>
                                          </p:stCondLst>
                                        </p:cTn>
                                        <p:tgtEl>
                                          <p:spTgt spid="87"/>
                                        </p:tgtEl>
                                        <p:attrNameLst>
                                          <p:attrName>style.visibility</p:attrName>
                                        </p:attrNameLst>
                                      </p:cBhvr>
                                      <p:to>
                                        <p:strVal val="visible"/>
                                      </p:to>
                                    </p:set>
                                  </p:childTnLst>
                                </p:cTn>
                              </p:par>
                              <p:par>
                                <p:cTn id="248" presetID="11" presetClass="entr" presetSubtype="0" fill="hold" grpId="12" nodeType="withEffect">
                                  <p:stCondLst>
                                    <p:cond delay="1000"/>
                                  </p:stCondLst>
                                  <p:childTnLst>
                                    <p:set>
                                      <p:cBhvr>
                                        <p:cTn id="249" dur="1000">
                                          <p:stCondLst>
                                            <p:cond delay="0"/>
                                          </p:stCondLst>
                                        </p:cTn>
                                        <p:tgtEl>
                                          <p:spTgt spid="92"/>
                                        </p:tgtEl>
                                        <p:attrNameLst>
                                          <p:attrName>style.visibility</p:attrName>
                                        </p:attrNameLst>
                                      </p:cBhvr>
                                      <p:to>
                                        <p:strVal val="visible"/>
                                      </p:to>
                                    </p:set>
                                  </p:childTnLst>
                                </p:cTn>
                              </p:par>
                              <p:par>
                                <p:cTn id="250" presetID="11" presetClass="entr" presetSubtype="0" fill="hold" nodeType="withEffect">
                                  <p:stCondLst>
                                    <p:cond delay="1000"/>
                                  </p:stCondLst>
                                  <p:childTnLst>
                                    <p:set>
                                      <p:cBhvr>
                                        <p:cTn id="251" dur="1000">
                                          <p:stCondLst>
                                            <p:cond delay="0"/>
                                          </p:stCondLst>
                                        </p:cTn>
                                        <p:tgtEl>
                                          <p:spTgt spid="67"/>
                                        </p:tgtEl>
                                        <p:attrNameLst>
                                          <p:attrName>style.visibility</p:attrName>
                                        </p:attrNameLst>
                                      </p:cBhvr>
                                      <p:to>
                                        <p:strVal val="visible"/>
                                      </p:to>
                                    </p:set>
                                  </p:childTnLst>
                                </p:cTn>
                              </p:par>
                              <p:par>
                                <p:cTn id="252" presetID="11" presetClass="entr" presetSubtype="0" fill="hold" nodeType="withEffect">
                                  <p:stCondLst>
                                    <p:cond delay="1000"/>
                                  </p:stCondLst>
                                  <p:childTnLst>
                                    <p:set>
                                      <p:cBhvr>
                                        <p:cTn id="253" dur="1000">
                                          <p:stCondLst>
                                            <p:cond delay="0"/>
                                          </p:stCondLst>
                                        </p:cTn>
                                        <p:tgtEl>
                                          <p:spTgt spid="72"/>
                                        </p:tgtEl>
                                        <p:attrNameLst>
                                          <p:attrName>style.visibility</p:attrName>
                                        </p:attrNameLst>
                                      </p:cBhvr>
                                      <p:to>
                                        <p:strVal val="visible"/>
                                      </p:to>
                                    </p:set>
                                  </p:childTnLst>
                                </p:cTn>
                              </p:par>
                              <p:par>
                                <p:cTn id="254" presetID="11" presetClass="entr" presetSubtype="0" fill="hold" nodeType="withEffect">
                                  <p:stCondLst>
                                    <p:cond delay="1000"/>
                                  </p:stCondLst>
                                  <p:childTnLst>
                                    <p:set>
                                      <p:cBhvr>
                                        <p:cTn id="255" dur="1000">
                                          <p:stCondLst>
                                            <p:cond delay="0"/>
                                          </p:stCondLst>
                                        </p:cTn>
                                        <p:tgtEl>
                                          <p:spTgt spid="70"/>
                                        </p:tgtEl>
                                        <p:attrNameLst>
                                          <p:attrName>style.visibility</p:attrName>
                                        </p:attrNameLst>
                                      </p:cBhvr>
                                      <p:to>
                                        <p:strVal val="visible"/>
                                      </p:to>
                                    </p:set>
                                  </p:childTnLst>
                                </p:cTn>
                              </p:par>
                              <p:par>
                                <p:cTn id="256" presetID="11" presetClass="entr" presetSubtype="0" fill="hold" nodeType="withEffect">
                                  <p:stCondLst>
                                    <p:cond delay="1000"/>
                                  </p:stCondLst>
                                  <p:childTnLst>
                                    <p:set>
                                      <p:cBhvr>
                                        <p:cTn id="257" dur="1000">
                                          <p:stCondLst>
                                            <p:cond delay="0"/>
                                          </p:stCondLst>
                                        </p:cTn>
                                        <p:tgtEl>
                                          <p:spTgt spid="94"/>
                                        </p:tgtEl>
                                        <p:attrNameLst>
                                          <p:attrName>style.visibility</p:attrName>
                                        </p:attrNameLst>
                                      </p:cBhvr>
                                      <p:to>
                                        <p:strVal val="visible"/>
                                      </p:to>
                                    </p:set>
                                  </p:childTnLst>
                                </p:cTn>
                              </p:par>
                              <p:par>
                                <p:cTn id="258" presetID="11" presetClass="entr" presetSubtype="0" fill="hold" nodeType="withEffect">
                                  <p:stCondLst>
                                    <p:cond delay="1000"/>
                                  </p:stCondLst>
                                  <p:childTnLst>
                                    <p:set>
                                      <p:cBhvr>
                                        <p:cTn id="259" dur="1000">
                                          <p:stCondLst>
                                            <p:cond delay="0"/>
                                          </p:stCondLst>
                                        </p:cTn>
                                        <p:tgtEl>
                                          <p:spTgt spid="72"/>
                                        </p:tgtEl>
                                        <p:attrNameLst>
                                          <p:attrName>style.visibility</p:attrName>
                                        </p:attrNameLst>
                                      </p:cBhvr>
                                      <p:to>
                                        <p:strVal val="visible"/>
                                      </p:to>
                                    </p:set>
                                  </p:childTnLst>
                                </p:cTn>
                              </p:par>
                              <p:par>
                                <p:cTn id="260" presetID="11" presetClass="entr" presetSubtype="0" fill="hold" nodeType="withEffect">
                                  <p:stCondLst>
                                    <p:cond delay="1000"/>
                                  </p:stCondLst>
                                  <p:childTnLst>
                                    <p:set>
                                      <p:cBhvr>
                                        <p:cTn id="261" dur="1000">
                                          <p:stCondLst>
                                            <p:cond delay="0"/>
                                          </p:stCondLst>
                                        </p:cTn>
                                        <p:tgtEl>
                                          <p:spTgt spid="97"/>
                                        </p:tgtEl>
                                        <p:attrNameLst>
                                          <p:attrName>style.visibility</p:attrName>
                                        </p:attrNameLst>
                                      </p:cBhvr>
                                      <p:to>
                                        <p:strVal val="visible"/>
                                      </p:to>
                                    </p:set>
                                  </p:childTnLst>
                                </p:cTn>
                              </p:par>
                              <p:par>
                                <p:cTn id="262" presetID="11" presetClass="entr" presetSubtype="0" fill="hold" nodeType="withEffect">
                                  <p:stCondLst>
                                    <p:cond delay="1000"/>
                                  </p:stCondLst>
                                  <p:childTnLst>
                                    <p:set>
                                      <p:cBhvr>
                                        <p:cTn id="263" dur="1000">
                                          <p:stCondLst>
                                            <p:cond delay="0"/>
                                          </p:stCondLst>
                                        </p:cTn>
                                        <p:tgtEl>
                                          <p:spTgt spid="70"/>
                                        </p:tgtEl>
                                        <p:attrNameLst>
                                          <p:attrName>style.visibility</p:attrName>
                                        </p:attrNameLst>
                                      </p:cBhvr>
                                      <p:to>
                                        <p:strVal val="visible"/>
                                      </p:to>
                                    </p:set>
                                  </p:childTnLst>
                                </p:cTn>
                              </p:par>
                              <p:par>
                                <p:cTn id="264" presetID="11" presetClass="entr" presetSubtype="0" fill="hold" nodeType="withEffect">
                                  <p:stCondLst>
                                    <p:cond delay="1000"/>
                                  </p:stCondLst>
                                  <p:childTnLst>
                                    <p:set>
                                      <p:cBhvr>
                                        <p:cTn id="265" dur="1000">
                                          <p:stCondLst>
                                            <p:cond delay="0"/>
                                          </p:stCondLst>
                                        </p:cTn>
                                        <p:tgtEl>
                                          <p:spTgt spid="68"/>
                                        </p:tgtEl>
                                        <p:attrNameLst>
                                          <p:attrName>style.visibility</p:attrName>
                                        </p:attrNameLst>
                                      </p:cBhvr>
                                      <p:to>
                                        <p:strVal val="visible"/>
                                      </p:to>
                                    </p:set>
                                  </p:childTnLst>
                                </p:cTn>
                              </p:par>
                              <p:par>
                                <p:cTn id="266" presetID="11" presetClass="entr" presetSubtype="0" fill="hold" nodeType="withEffect">
                                  <p:stCondLst>
                                    <p:cond delay="1000"/>
                                  </p:stCondLst>
                                  <p:childTnLst>
                                    <p:set>
                                      <p:cBhvr>
                                        <p:cTn id="267" dur="1000">
                                          <p:stCondLst>
                                            <p:cond delay="0"/>
                                          </p:stCondLst>
                                        </p:cTn>
                                        <p:tgtEl>
                                          <p:spTgt spid="94"/>
                                        </p:tgtEl>
                                        <p:attrNameLst>
                                          <p:attrName>style.visibility</p:attrName>
                                        </p:attrNameLst>
                                      </p:cBhvr>
                                      <p:to>
                                        <p:strVal val="visible"/>
                                      </p:to>
                                    </p:set>
                                  </p:childTnLst>
                                </p:cTn>
                              </p:par>
                              <p:par>
                                <p:cTn id="268" presetID="11" presetClass="entr" presetSubtype="0" fill="hold" nodeType="withEffect">
                                  <p:stCondLst>
                                    <p:cond delay="1000"/>
                                  </p:stCondLst>
                                  <p:childTnLst>
                                    <p:set>
                                      <p:cBhvr>
                                        <p:cTn id="269" dur="1000">
                                          <p:stCondLst>
                                            <p:cond delay="0"/>
                                          </p:stCondLst>
                                        </p:cTn>
                                        <p:tgtEl>
                                          <p:spTgt spid="93"/>
                                        </p:tgtEl>
                                        <p:attrNameLst>
                                          <p:attrName>style.visibility</p:attrName>
                                        </p:attrNameLst>
                                      </p:cBhvr>
                                      <p:to>
                                        <p:strVal val="visible"/>
                                      </p:to>
                                    </p:set>
                                  </p:childTnLst>
                                </p:cTn>
                              </p:par>
                              <p:par>
                                <p:cTn id="270" presetID="11" presetClass="entr" presetSubtype="0" fill="hold" nodeType="withEffect">
                                  <p:stCondLst>
                                    <p:cond delay="1000"/>
                                  </p:stCondLst>
                                  <p:childTnLst>
                                    <p:set>
                                      <p:cBhvr>
                                        <p:cTn id="271" dur="1000">
                                          <p:stCondLst>
                                            <p:cond delay="0"/>
                                          </p:stCondLst>
                                        </p:cTn>
                                        <p:tgtEl>
                                          <p:spTgt spid="83"/>
                                        </p:tgtEl>
                                        <p:attrNameLst>
                                          <p:attrName>style.visibility</p:attrName>
                                        </p:attrNameLst>
                                      </p:cBhvr>
                                      <p:to>
                                        <p:strVal val="visible"/>
                                      </p:to>
                                    </p:set>
                                  </p:childTnLst>
                                </p:cTn>
                              </p:par>
                            </p:childTnLst>
                          </p:cTn>
                        </p:par>
                        <p:par>
                          <p:cTn id="272" fill="hold">
                            <p:stCondLst>
                              <p:cond delay="46000"/>
                            </p:stCondLst>
                            <p:childTnLst>
                              <p:par>
                                <p:cTn id="273" presetID="1" presetClass="entr" presetSubtype="0" fill="hold" grpId="0" nodeType="afterEffect">
                                  <p:stCondLst>
                                    <p:cond delay="1400"/>
                                  </p:stCondLst>
                                  <p:childTnLst>
                                    <p:set>
                                      <p:cBhvr>
                                        <p:cTn id="274" dur="1" fill="hold">
                                          <p:stCondLst>
                                            <p:cond delay="0"/>
                                          </p:stCondLst>
                                        </p:cTn>
                                        <p:tgtEl>
                                          <p:spTgt spid="71"/>
                                        </p:tgtEl>
                                        <p:attrNameLst>
                                          <p:attrName>style.visibility</p:attrName>
                                        </p:attrNameLst>
                                      </p:cBhvr>
                                      <p:to>
                                        <p:strVal val="visible"/>
                                      </p:to>
                                    </p:set>
                                  </p:childTnLst>
                                </p:cTn>
                              </p:par>
                              <p:par>
                                <p:cTn id="275" presetID="1" presetClass="entr" presetSubtype="0" fill="hold" nodeType="withEffect">
                                  <p:stCondLst>
                                    <p:cond delay="1400"/>
                                  </p:stCondLst>
                                  <p:childTnLst>
                                    <p:set>
                                      <p:cBhvr>
                                        <p:cTn id="276" dur="1" fill="hold">
                                          <p:stCondLst>
                                            <p:cond delay="0"/>
                                          </p:stCondLst>
                                        </p:cTn>
                                        <p:tgtEl>
                                          <p:spTgt spid="60"/>
                                        </p:tgtEl>
                                        <p:attrNameLst>
                                          <p:attrName>style.visibility</p:attrName>
                                        </p:attrNameLst>
                                      </p:cBhvr>
                                      <p:to>
                                        <p:strVal val="visible"/>
                                      </p:to>
                                    </p:set>
                                  </p:childTnLst>
                                </p:cTn>
                              </p:par>
                              <p:par>
                                <p:cTn id="277" presetID="1" presetClass="entr" presetSubtype="0" fill="hold" nodeType="withEffect">
                                  <p:stCondLst>
                                    <p:cond delay="1400"/>
                                  </p:stCondLst>
                                  <p:childTnLst>
                                    <p:set>
                                      <p:cBhvr>
                                        <p:cTn id="278" dur="1" fill="hold">
                                          <p:stCondLst>
                                            <p:cond delay="0"/>
                                          </p:stCondLst>
                                        </p:cTn>
                                        <p:tgtEl>
                                          <p:spTgt spid="97"/>
                                        </p:tgtEl>
                                        <p:attrNameLst>
                                          <p:attrName>style.visibility</p:attrName>
                                        </p:attrNameLst>
                                      </p:cBhvr>
                                      <p:to>
                                        <p:strVal val="visible"/>
                                      </p:to>
                                    </p:set>
                                  </p:childTnLst>
                                </p:cTn>
                              </p:par>
                              <p:par>
                                <p:cTn id="279" presetID="1" presetClass="entr" presetSubtype="0" fill="hold" nodeType="withEffect">
                                  <p:stCondLst>
                                    <p:cond delay="1400"/>
                                  </p:stCondLst>
                                  <p:childTnLst>
                                    <p:set>
                                      <p:cBhvr>
                                        <p:cTn id="280" dur="1" fill="hold">
                                          <p:stCondLst>
                                            <p:cond delay="0"/>
                                          </p:stCondLst>
                                        </p:cTn>
                                        <p:tgtEl>
                                          <p:spTgt spid="83"/>
                                        </p:tgtEl>
                                        <p:attrNameLst>
                                          <p:attrName>style.visibility</p:attrName>
                                        </p:attrNameLst>
                                      </p:cBhvr>
                                      <p:to>
                                        <p:strVal val="visible"/>
                                      </p:to>
                                    </p:set>
                                  </p:childTnLst>
                                </p:cTn>
                              </p:par>
                              <p:par>
                                <p:cTn id="281" presetID="1" presetClass="entr" presetSubtype="0" fill="hold" nodeType="withEffect">
                                  <p:stCondLst>
                                    <p:cond delay="1400"/>
                                  </p:stCondLst>
                                  <p:childTnLst>
                                    <p:set>
                                      <p:cBhvr>
                                        <p:cTn id="282" dur="1" fill="hold">
                                          <p:stCondLst>
                                            <p:cond delay="0"/>
                                          </p:stCondLst>
                                        </p:cTn>
                                        <p:tgtEl>
                                          <p:spTgt spid="90"/>
                                        </p:tgtEl>
                                        <p:attrNameLst>
                                          <p:attrName>style.visibility</p:attrName>
                                        </p:attrNameLst>
                                      </p:cBhvr>
                                      <p:to>
                                        <p:strVal val="visible"/>
                                      </p:to>
                                    </p:set>
                                  </p:childTnLst>
                                </p:cTn>
                              </p:par>
                              <p:par>
                                <p:cTn id="283" presetID="1" presetClass="entr" presetSubtype="0" fill="hold" nodeType="withEffect">
                                  <p:stCondLst>
                                    <p:cond delay="1400"/>
                                  </p:stCondLst>
                                  <p:childTnLst>
                                    <p:set>
                                      <p:cBhvr>
                                        <p:cTn id="284" dur="1" fill="hold">
                                          <p:stCondLst>
                                            <p:cond delay="0"/>
                                          </p:stCondLst>
                                        </p:cTn>
                                        <p:tgtEl>
                                          <p:spTgt spid="97"/>
                                        </p:tgtEl>
                                        <p:attrNameLst>
                                          <p:attrName>style.visibility</p:attrName>
                                        </p:attrNameLst>
                                      </p:cBhvr>
                                      <p:to>
                                        <p:strVal val="visible"/>
                                      </p:to>
                                    </p:set>
                                  </p:childTnLst>
                                </p:cTn>
                              </p:par>
                              <p:par>
                                <p:cTn id="285" presetID="1" presetClass="entr" presetSubtype="0" fill="hold" nodeType="withEffect">
                                  <p:stCondLst>
                                    <p:cond delay="1400"/>
                                  </p:stCondLst>
                                  <p:childTnLst>
                                    <p:set>
                                      <p:cBhvr>
                                        <p:cTn id="286" dur="1" fill="hold">
                                          <p:stCondLst>
                                            <p:cond delay="0"/>
                                          </p:stCondLst>
                                        </p:cTn>
                                        <p:tgtEl>
                                          <p:spTgt spid="72"/>
                                        </p:tgtEl>
                                        <p:attrNameLst>
                                          <p:attrName>style.visibility</p:attrName>
                                        </p:attrNameLst>
                                      </p:cBhvr>
                                      <p:to>
                                        <p:strVal val="visible"/>
                                      </p:to>
                                    </p:set>
                                  </p:childTnLst>
                                </p:cTn>
                              </p:par>
                            </p:childTnLst>
                          </p:cTn>
                        </p:par>
                        <p:par>
                          <p:cTn id="287" fill="hold">
                            <p:stCondLst>
                              <p:cond delay="47400"/>
                            </p:stCondLst>
                            <p:childTnLst>
                              <p:par>
                                <p:cTn id="288" presetID="1" presetClass="entr" presetSubtype="0" fill="hold" grpId="0" nodeType="afterEffect">
                                  <p:stCondLst>
                                    <p:cond delay="4900"/>
                                  </p:stCondLst>
                                  <p:childTnLst>
                                    <p:set>
                                      <p:cBhvr>
                                        <p:cTn id="289" dur="1" fill="hold">
                                          <p:stCondLst>
                                            <p:cond delay="0"/>
                                          </p:stCondLst>
                                        </p:cTn>
                                        <p:tgtEl>
                                          <p:spTgt spid="77"/>
                                        </p:tgtEl>
                                        <p:attrNameLst>
                                          <p:attrName>style.visibility</p:attrName>
                                        </p:attrNameLst>
                                      </p:cBhvr>
                                      <p:to>
                                        <p:strVal val="visible"/>
                                      </p:to>
                                    </p:set>
                                  </p:childTnLst>
                                </p:cTn>
                              </p:par>
                            </p:childTnLst>
                          </p:cTn>
                        </p:par>
                        <p:par>
                          <p:cTn id="290" fill="hold">
                            <p:stCondLst>
                              <p:cond delay="52300"/>
                            </p:stCondLst>
                            <p:childTnLst>
                              <p:par>
                                <p:cTn id="291" presetID="1" presetClass="entr" presetSubtype="0" fill="hold" grpId="12" nodeType="afterEffect">
                                  <p:stCondLst>
                                    <p:cond delay="1000"/>
                                  </p:stCondLst>
                                  <p:childTnLst>
                                    <p:set>
                                      <p:cBhvr>
                                        <p:cTn id="29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2" animBg="1"/>
      <p:bldP spid="56" grpId="0"/>
      <p:bldP spid="59" grpId="1"/>
      <p:bldP spid="59" grpId="2"/>
      <p:bldP spid="74" grpId="0"/>
      <p:bldP spid="74" grpId="1"/>
      <p:bldP spid="75" grpId="0" animBg="1"/>
      <p:bldP spid="78" grpId="0"/>
      <p:bldP spid="78" grpId="1"/>
      <p:bldP spid="79" grpId="0" animBg="1"/>
      <p:bldP spid="92" grpId="7" animBg="1"/>
      <p:bldP spid="92" grpId="8" animBg="1"/>
      <p:bldP spid="92" grpId="9" animBg="1"/>
      <p:bldP spid="92" grpId="10" animBg="1"/>
      <p:bldP spid="92" grpId="11" animBg="1"/>
      <p:bldP spid="92" grpId="12" animBg="1"/>
      <p:bldP spid="50" grpId="0" animBg="1"/>
      <p:bldP spid="50" grpId="1" animBg="1"/>
      <p:bldP spid="50" grpId="2" animBg="1"/>
      <p:bldP spid="53" grpId="0" animBg="1"/>
      <p:bldP spid="53" grpId="1" animBg="1"/>
      <p:bldP spid="53" grpId="2" animBg="1"/>
      <p:bldP spid="58" grpId="0" animBg="1"/>
      <p:bldP spid="58" grpId="1" animBg="1"/>
      <p:bldP spid="58" grpId="11" animBg="1"/>
      <p:bldP spid="61" grpId="0" animBg="1"/>
      <p:bldP spid="61" grpId="1" animBg="1"/>
      <p:bldP spid="61" grpId="2" animBg="1"/>
      <p:bldP spid="62" grpId="0" animBg="1"/>
      <p:bldP spid="62" grpId="1" animBg="1"/>
      <p:bldP spid="62" grpId="2" animBg="1"/>
      <p:bldP spid="63" grpId="0" animBg="1"/>
      <p:bldP spid="63" grpId="1" animBg="1"/>
      <p:bldP spid="63" grpId="2" animBg="1"/>
      <p:bldP spid="64" grpId="5" animBg="1"/>
      <p:bldP spid="64" grpId="6" animBg="1"/>
      <p:bldP spid="64" grpId="7" animBg="1"/>
      <p:bldP spid="64" grpId="8" animBg="1"/>
      <p:bldP spid="64" grpId="9" animBg="1"/>
      <p:bldP spid="64" grpId="10" animBg="1"/>
      <p:bldP spid="64" grpId="11" animBg="1"/>
      <p:bldP spid="80" grpId="0" animBg="1"/>
      <p:bldP spid="80" grpId="3" animBg="1"/>
      <p:bldP spid="81" grpId="0"/>
      <p:bldP spid="82" grpId="0" animBg="1"/>
      <p:bldP spid="71" grpId="0"/>
      <p:bldP spid="7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bwMode="auto">
          <a:xfrm>
            <a:off x="179512" y="90488"/>
            <a:ext cx="8964488" cy="962248"/>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l"/>
            <a:r>
              <a:rPr lang="en-GB" sz="3200" dirty="0">
                <a:latin typeface="Arial" pitchFamily="34" charset="0"/>
                <a:cs typeface="Arial" pitchFamily="34" charset="0"/>
              </a:rPr>
              <a:t>2.4 optimisation of the grinding equipment</a:t>
            </a:r>
            <a:br>
              <a:rPr lang="en-GB" sz="3200" dirty="0">
                <a:latin typeface="Arial" pitchFamily="34" charset="0"/>
                <a:cs typeface="Arial" pitchFamily="34" charset="0"/>
              </a:rPr>
            </a:br>
            <a:r>
              <a:rPr lang="en-GB" sz="3200" dirty="0">
                <a:latin typeface="Arial" pitchFamily="34" charset="0"/>
                <a:cs typeface="Arial" pitchFamily="34" charset="0"/>
              </a:rPr>
              <a:t>        configuration</a:t>
            </a:r>
            <a:endParaRPr lang="en-GB" sz="1600" dirty="0">
              <a:latin typeface="Arial" pitchFamily="34" charset="0"/>
              <a:cs typeface="Arial" pitchFamily="34" charset="0"/>
            </a:endParaRPr>
          </a:p>
        </p:txBody>
      </p:sp>
      <p:sp>
        <p:nvSpPr>
          <p:cNvPr id="42" name="Foliennummernplatzhalter 3"/>
          <p:cNvSpPr>
            <a:spLocks noGrp="1"/>
          </p:cNvSpPr>
          <p:nvPr>
            <p:ph type="sldNum" sz="quarter" idx="10"/>
          </p:nvPr>
        </p:nvSpPr>
        <p:spPr>
          <a:xfrm>
            <a:off x="-36512" y="6520259"/>
            <a:ext cx="864096"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17</a:t>
            </a:r>
          </a:p>
        </p:txBody>
      </p:sp>
      <p:sp>
        <p:nvSpPr>
          <p:cNvPr id="46" name="Ellipse 45"/>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sp>
        <p:nvSpPr>
          <p:cNvPr id="14" name="Rechteck 13"/>
          <p:cNvSpPr/>
          <p:nvPr/>
        </p:nvSpPr>
        <p:spPr>
          <a:xfrm>
            <a:off x="899592" y="5877272"/>
            <a:ext cx="792088"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Gerade Verbindung 16"/>
          <p:cNvCxnSpPr/>
          <p:nvPr/>
        </p:nvCxnSpPr>
        <p:spPr>
          <a:xfrm>
            <a:off x="4572000" y="1917344"/>
            <a:ext cx="0" cy="4608000"/>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rot="16200000">
            <a:off x="342000" y="4905164"/>
            <a:ext cx="792088"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hteck 20"/>
          <p:cNvSpPr/>
          <p:nvPr/>
        </p:nvSpPr>
        <p:spPr>
          <a:xfrm rot="16200000">
            <a:off x="1763688" y="5157192"/>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hteck 21"/>
          <p:cNvSpPr/>
          <p:nvPr/>
        </p:nvSpPr>
        <p:spPr>
          <a:xfrm rot="16200000">
            <a:off x="2015717" y="5481228"/>
            <a:ext cx="792088"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hteck 22"/>
          <p:cNvSpPr/>
          <p:nvPr/>
        </p:nvSpPr>
        <p:spPr>
          <a:xfrm>
            <a:off x="2016000" y="4437112"/>
            <a:ext cx="792088"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en-GB" dirty="0"/>
          </a:p>
        </p:txBody>
      </p:sp>
      <p:cxnSp>
        <p:nvCxnSpPr>
          <p:cNvPr id="25" name="Gerade Verbindung 24"/>
          <p:cNvCxnSpPr/>
          <p:nvPr/>
        </p:nvCxnSpPr>
        <p:spPr>
          <a:xfrm>
            <a:off x="738000" y="5445224"/>
            <a:ext cx="0" cy="54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rot="10800000" flipH="1">
            <a:off x="367916" y="6021288"/>
            <a:ext cx="531676"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flipH="1">
            <a:off x="1187624" y="5589240"/>
            <a:ext cx="504000" cy="8384"/>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Gewinkelte Verbindung 29"/>
          <p:cNvCxnSpPr/>
          <p:nvPr/>
        </p:nvCxnSpPr>
        <p:spPr>
          <a:xfrm flipV="1">
            <a:off x="702000" y="5589240"/>
            <a:ext cx="504056" cy="432048"/>
          </a:xfrm>
          <a:prstGeom prst="bentConnector3">
            <a:avLst>
              <a:gd name="adj1" fmla="val 7215"/>
            </a:avLst>
          </a:prstGeom>
          <a:ln w="19050"/>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flipH="1">
            <a:off x="1691680" y="5445224"/>
            <a:ext cx="72008" cy="14401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Form 34"/>
          <p:cNvCxnSpPr>
            <a:stCxn id="14" idx="3"/>
            <a:endCxn id="21" idx="1"/>
          </p:cNvCxnSpPr>
          <p:nvPr/>
        </p:nvCxnSpPr>
        <p:spPr>
          <a:xfrm flipV="1">
            <a:off x="1691680" y="5445224"/>
            <a:ext cx="216024" cy="576064"/>
          </a:xfrm>
          <a:prstGeom prst="bentConnector2">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3" name="Gerade Verbindung mit Pfeil 42"/>
          <p:cNvCxnSpPr/>
          <p:nvPr/>
        </p:nvCxnSpPr>
        <p:spPr>
          <a:xfrm>
            <a:off x="2411760" y="4725144"/>
            <a:ext cx="0" cy="5040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5" name="Rechteck 44"/>
          <p:cNvSpPr/>
          <p:nvPr/>
        </p:nvSpPr>
        <p:spPr>
          <a:xfrm>
            <a:off x="2347200" y="6021288"/>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feld 46"/>
          <p:cNvSpPr txBox="1"/>
          <p:nvPr/>
        </p:nvSpPr>
        <p:spPr>
          <a:xfrm>
            <a:off x="576000" y="4869160"/>
            <a:ext cx="360040" cy="369332"/>
          </a:xfrm>
          <a:prstGeom prst="rect">
            <a:avLst/>
          </a:prstGeom>
          <a:noFill/>
        </p:spPr>
        <p:txBody>
          <a:bodyPr wrap="square" rtlCol="0">
            <a:spAutoFit/>
          </a:bodyPr>
          <a:lstStyle/>
          <a:p>
            <a:pPr algn="ctr"/>
            <a:r>
              <a:rPr lang="de-DE" dirty="0">
                <a:latin typeface="Arial" pitchFamily="34" charset="0"/>
                <a:cs typeface="Arial" pitchFamily="34" charset="0"/>
              </a:rPr>
              <a:t>1</a:t>
            </a:r>
            <a:endParaRPr lang="en-GB" dirty="0">
              <a:latin typeface="Arial" pitchFamily="34" charset="0"/>
              <a:cs typeface="Arial" pitchFamily="34" charset="0"/>
            </a:endParaRPr>
          </a:p>
        </p:txBody>
      </p:sp>
      <p:sp>
        <p:nvSpPr>
          <p:cNvPr id="48" name="Textfeld 47"/>
          <p:cNvSpPr txBox="1"/>
          <p:nvPr/>
        </p:nvSpPr>
        <p:spPr>
          <a:xfrm>
            <a:off x="1116000" y="5832000"/>
            <a:ext cx="360040" cy="369332"/>
          </a:xfrm>
          <a:prstGeom prst="rect">
            <a:avLst/>
          </a:prstGeom>
          <a:noFill/>
        </p:spPr>
        <p:txBody>
          <a:bodyPr wrap="square" rtlCol="0">
            <a:spAutoFit/>
          </a:bodyPr>
          <a:lstStyle/>
          <a:p>
            <a:pPr algn="ctr"/>
            <a:r>
              <a:rPr lang="de-DE" dirty="0">
                <a:latin typeface="Arial" pitchFamily="34" charset="0"/>
                <a:cs typeface="Arial" pitchFamily="34" charset="0"/>
              </a:rPr>
              <a:t>2</a:t>
            </a:r>
            <a:endParaRPr lang="en-GB" dirty="0">
              <a:latin typeface="Arial" pitchFamily="34" charset="0"/>
              <a:cs typeface="Arial" pitchFamily="34" charset="0"/>
            </a:endParaRPr>
          </a:p>
        </p:txBody>
      </p:sp>
      <p:sp>
        <p:nvSpPr>
          <p:cNvPr id="51" name="Textfeld 50"/>
          <p:cNvSpPr txBox="1"/>
          <p:nvPr/>
        </p:nvSpPr>
        <p:spPr>
          <a:xfrm>
            <a:off x="1728000" y="5112000"/>
            <a:ext cx="360040" cy="369332"/>
          </a:xfrm>
          <a:prstGeom prst="rect">
            <a:avLst/>
          </a:prstGeom>
          <a:noFill/>
        </p:spPr>
        <p:txBody>
          <a:bodyPr wrap="square" rtlCol="0">
            <a:spAutoFit/>
          </a:bodyPr>
          <a:lstStyle/>
          <a:p>
            <a:pPr algn="ctr"/>
            <a:r>
              <a:rPr lang="de-DE" dirty="0">
                <a:latin typeface="Arial" pitchFamily="34" charset="0"/>
                <a:cs typeface="Arial" pitchFamily="34" charset="0"/>
              </a:rPr>
              <a:t>3</a:t>
            </a:r>
            <a:endParaRPr lang="en-GB" dirty="0">
              <a:latin typeface="Arial" pitchFamily="34" charset="0"/>
              <a:cs typeface="Arial" pitchFamily="34" charset="0"/>
            </a:endParaRPr>
          </a:p>
        </p:txBody>
      </p:sp>
      <p:sp>
        <p:nvSpPr>
          <p:cNvPr id="52" name="Textfeld 51"/>
          <p:cNvSpPr txBox="1"/>
          <p:nvPr/>
        </p:nvSpPr>
        <p:spPr>
          <a:xfrm>
            <a:off x="2232000" y="4392000"/>
            <a:ext cx="360040" cy="369332"/>
          </a:xfrm>
          <a:prstGeom prst="rect">
            <a:avLst/>
          </a:prstGeom>
          <a:noFill/>
        </p:spPr>
        <p:txBody>
          <a:bodyPr wrap="square" rtlCol="0">
            <a:spAutoFit/>
          </a:bodyPr>
          <a:lstStyle/>
          <a:p>
            <a:pPr algn="ctr"/>
            <a:r>
              <a:rPr lang="de-DE" dirty="0">
                <a:latin typeface="Arial" pitchFamily="34" charset="0"/>
                <a:cs typeface="Arial" pitchFamily="34" charset="0"/>
              </a:rPr>
              <a:t>4</a:t>
            </a:r>
            <a:endParaRPr lang="en-GB" dirty="0">
              <a:latin typeface="Arial" pitchFamily="34" charset="0"/>
              <a:cs typeface="Arial" pitchFamily="34" charset="0"/>
            </a:endParaRPr>
          </a:p>
        </p:txBody>
      </p:sp>
      <p:sp>
        <p:nvSpPr>
          <p:cNvPr id="54" name="Textfeld 53"/>
          <p:cNvSpPr txBox="1"/>
          <p:nvPr/>
        </p:nvSpPr>
        <p:spPr>
          <a:xfrm>
            <a:off x="2232000" y="5435932"/>
            <a:ext cx="360040" cy="369332"/>
          </a:xfrm>
          <a:prstGeom prst="rect">
            <a:avLst/>
          </a:prstGeom>
          <a:noFill/>
        </p:spPr>
        <p:txBody>
          <a:bodyPr wrap="square" rtlCol="0">
            <a:spAutoFit/>
          </a:bodyPr>
          <a:lstStyle/>
          <a:p>
            <a:pPr algn="ctr"/>
            <a:r>
              <a:rPr lang="de-DE" dirty="0">
                <a:latin typeface="Arial" pitchFamily="34" charset="0"/>
                <a:cs typeface="Arial" pitchFamily="34" charset="0"/>
              </a:rPr>
              <a:t>5</a:t>
            </a:r>
            <a:endParaRPr lang="en-GB" dirty="0">
              <a:latin typeface="Arial" pitchFamily="34" charset="0"/>
              <a:cs typeface="Arial" pitchFamily="34" charset="0"/>
            </a:endParaRPr>
          </a:p>
        </p:txBody>
      </p:sp>
      <p:sp>
        <p:nvSpPr>
          <p:cNvPr id="55" name="Textfeld 54"/>
          <p:cNvSpPr txBox="1"/>
          <p:nvPr/>
        </p:nvSpPr>
        <p:spPr>
          <a:xfrm>
            <a:off x="2411760" y="5939988"/>
            <a:ext cx="360040" cy="369332"/>
          </a:xfrm>
          <a:prstGeom prst="rect">
            <a:avLst/>
          </a:prstGeom>
          <a:noFill/>
        </p:spPr>
        <p:txBody>
          <a:bodyPr wrap="square" rtlCol="0">
            <a:spAutoFit/>
          </a:bodyPr>
          <a:lstStyle/>
          <a:p>
            <a:pPr algn="ctr"/>
            <a:r>
              <a:rPr lang="de-DE" dirty="0">
                <a:latin typeface="Arial" pitchFamily="34" charset="0"/>
                <a:cs typeface="Arial" pitchFamily="34" charset="0"/>
              </a:rPr>
              <a:t>6</a:t>
            </a:r>
            <a:endParaRPr lang="en-GB" dirty="0">
              <a:latin typeface="Arial" pitchFamily="34" charset="0"/>
              <a:cs typeface="Arial" pitchFamily="34" charset="0"/>
            </a:endParaRPr>
          </a:p>
        </p:txBody>
      </p:sp>
      <p:sp>
        <p:nvSpPr>
          <p:cNvPr id="56" name="Textfeld 55"/>
          <p:cNvSpPr txBox="1"/>
          <p:nvPr/>
        </p:nvSpPr>
        <p:spPr>
          <a:xfrm>
            <a:off x="216000" y="1124744"/>
            <a:ext cx="8712968" cy="707886"/>
          </a:xfrm>
          <a:prstGeom prst="rect">
            <a:avLst/>
          </a:prstGeom>
          <a:noFill/>
        </p:spPr>
        <p:txBody>
          <a:bodyPr wrap="square" rtlCol="0">
            <a:spAutoFit/>
          </a:bodyPr>
          <a:lstStyle/>
          <a:p>
            <a:r>
              <a:rPr lang="en-GB" sz="2000" dirty="0">
                <a:latin typeface="Arial" pitchFamily="34" charset="0"/>
                <a:cs typeface="Arial" pitchFamily="34" charset="0"/>
              </a:rPr>
              <a:t>Here are the interconnected confined volumes between which explosion and fire effects may transit, e. g., in form of flame front propagation:  </a:t>
            </a:r>
          </a:p>
        </p:txBody>
      </p:sp>
      <p:sp>
        <p:nvSpPr>
          <p:cNvPr id="57" name="Textfeld 56"/>
          <p:cNvSpPr txBox="1"/>
          <p:nvPr/>
        </p:nvSpPr>
        <p:spPr>
          <a:xfrm>
            <a:off x="2699792" y="4799474"/>
            <a:ext cx="1944216" cy="1292662"/>
          </a:xfrm>
          <a:prstGeom prst="rect">
            <a:avLst/>
          </a:prstGeom>
          <a:noFill/>
        </p:spPr>
        <p:txBody>
          <a:bodyPr wrap="square" rtlCol="0">
            <a:spAutoFit/>
          </a:bodyPr>
          <a:lstStyle/>
          <a:p>
            <a:r>
              <a:rPr lang="en-GB" sz="1300" b="1" dirty="0">
                <a:latin typeface="Arial" pitchFamily="34" charset="0"/>
                <a:cs typeface="Arial" pitchFamily="34" charset="0"/>
              </a:rPr>
              <a:t>1   raw coal silo</a:t>
            </a:r>
          </a:p>
          <a:p>
            <a:r>
              <a:rPr lang="en-GB" sz="1300" b="1" dirty="0">
                <a:latin typeface="Arial" pitchFamily="34" charset="0"/>
                <a:cs typeface="Arial" pitchFamily="34" charset="0"/>
              </a:rPr>
              <a:t>2   horizontal ball mill</a:t>
            </a:r>
          </a:p>
          <a:p>
            <a:r>
              <a:rPr lang="en-GB" sz="1300" b="1" dirty="0">
                <a:latin typeface="Arial" pitchFamily="34" charset="0"/>
                <a:cs typeface="Arial" pitchFamily="34" charset="0"/>
              </a:rPr>
              <a:t>3   separator</a:t>
            </a:r>
          </a:p>
          <a:p>
            <a:pPr marL="228600" indent="-228600">
              <a:buAutoNum type="arabicPlain" startAt="4"/>
            </a:pPr>
            <a:r>
              <a:rPr lang="en-GB" sz="1300" b="1" dirty="0">
                <a:latin typeface="Arial" pitchFamily="34" charset="0"/>
                <a:cs typeface="Arial" pitchFamily="34" charset="0"/>
              </a:rPr>
              <a:t>main bag filter</a:t>
            </a:r>
          </a:p>
          <a:p>
            <a:pPr marL="228600" indent="-228600">
              <a:buAutoNum type="arabicPlain" startAt="4"/>
            </a:pPr>
            <a:r>
              <a:rPr lang="en-GB" sz="1300" b="1" dirty="0">
                <a:latin typeface="Arial" pitchFamily="34" charset="0"/>
                <a:cs typeface="Arial" pitchFamily="34" charset="0"/>
              </a:rPr>
              <a:t>PF silo</a:t>
            </a:r>
          </a:p>
          <a:p>
            <a:pPr marL="228600" indent="-228600">
              <a:buAutoNum type="arabicPlain" startAt="4"/>
            </a:pPr>
            <a:r>
              <a:rPr lang="en-GB" sz="1300" b="1" dirty="0">
                <a:latin typeface="Arial" pitchFamily="34" charset="0"/>
                <a:cs typeface="Arial" pitchFamily="34" charset="0"/>
              </a:rPr>
              <a:t>PF dosing </a:t>
            </a:r>
          </a:p>
        </p:txBody>
      </p:sp>
      <p:sp>
        <p:nvSpPr>
          <p:cNvPr id="74" name="Textfeld 73"/>
          <p:cNvSpPr txBox="1"/>
          <p:nvPr/>
        </p:nvSpPr>
        <p:spPr>
          <a:xfrm>
            <a:off x="4680496" y="3645024"/>
            <a:ext cx="4356000" cy="707886"/>
          </a:xfrm>
          <a:prstGeom prst="rect">
            <a:avLst/>
          </a:prstGeom>
          <a:noFill/>
        </p:spPr>
        <p:txBody>
          <a:bodyPr wrap="square" rtlCol="0">
            <a:spAutoFit/>
          </a:bodyPr>
          <a:lstStyle/>
          <a:p>
            <a:pPr marL="457200" indent="-457200"/>
            <a:r>
              <a:rPr lang="en-GB" sz="2000" dirty="0">
                <a:latin typeface="Arial" pitchFamily="34" charset="0"/>
                <a:cs typeface="Arial" pitchFamily="34" charset="0"/>
              </a:rPr>
              <a:t>1) due to the risk that an explosion is ignited in the vertical roller mill:</a:t>
            </a:r>
          </a:p>
        </p:txBody>
      </p:sp>
      <p:cxnSp>
        <p:nvCxnSpPr>
          <p:cNvPr id="88" name="Gerade Verbindung 87"/>
          <p:cNvCxnSpPr/>
          <p:nvPr/>
        </p:nvCxnSpPr>
        <p:spPr>
          <a:xfrm>
            <a:off x="1907704" y="4581128"/>
            <a:ext cx="316" cy="576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9" name="Gerade Verbindung 88"/>
          <p:cNvCxnSpPr/>
          <p:nvPr/>
        </p:nvCxnSpPr>
        <p:spPr>
          <a:xfrm rot="10800000" flipH="1">
            <a:off x="1907704" y="4589512"/>
            <a:ext cx="144000"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Flussdiagramm: Verzögerung 48"/>
          <p:cNvSpPr/>
          <p:nvPr/>
        </p:nvSpPr>
        <p:spPr>
          <a:xfrm rot="16200000">
            <a:off x="630000" y="5193224"/>
            <a:ext cx="216000" cy="288000"/>
          </a:xfrm>
          <a:prstGeom prst="flowChartDelay">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feld 80"/>
          <p:cNvSpPr txBox="1"/>
          <p:nvPr/>
        </p:nvSpPr>
        <p:spPr>
          <a:xfrm>
            <a:off x="4680496" y="3645024"/>
            <a:ext cx="4356000" cy="707886"/>
          </a:xfrm>
          <a:prstGeom prst="rect">
            <a:avLst/>
          </a:prstGeom>
          <a:noFill/>
        </p:spPr>
        <p:txBody>
          <a:bodyPr wrap="square" rtlCol="0">
            <a:spAutoFit/>
          </a:bodyPr>
          <a:lstStyle/>
          <a:p>
            <a:pPr marL="457200" indent="-457200"/>
            <a:r>
              <a:rPr lang="en-GB" sz="2000" dirty="0">
                <a:latin typeface="Arial" pitchFamily="34" charset="0"/>
                <a:cs typeface="Arial" pitchFamily="34" charset="0"/>
              </a:rPr>
              <a:t>2) due to the risk that an explosion is ignited in the bag house</a:t>
            </a:r>
          </a:p>
        </p:txBody>
      </p:sp>
      <p:sp>
        <p:nvSpPr>
          <p:cNvPr id="94" name="Textfeld 93"/>
          <p:cNvSpPr txBox="1"/>
          <p:nvPr/>
        </p:nvSpPr>
        <p:spPr>
          <a:xfrm>
            <a:off x="6948264" y="4799474"/>
            <a:ext cx="1944216" cy="1092607"/>
          </a:xfrm>
          <a:prstGeom prst="rect">
            <a:avLst/>
          </a:prstGeom>
          <a:noFill/>
        </p:spPr>
        <p:txBody>
          <a:bodyPr wrap="square" rtlCol="0">
            <a:spAutoFit/>
          </a:bodyPr>
          <a:lstStyle/>
          <a:p>
            <a:r>
              <a:rPr lang="en-GB" sz="1300" b="1" dirty="0">
                <a:latin typeface="Arial" pitchFamily="34" charset="0"/>
                <a:cs typeface="Arial" pitchFamily="34" charset="0"/>
              </a:rPr>
              <a:t>1   raw coal silo</a:t>
            </a:r>
          </a:p>
          <a:p>
            <a:r>
              <a:rPr lang="en-GB" sz="1300" b="1" dirty="0">
                <a:latin typeface="Arial" pitchFamily="34" charset="0"/>
                <a:cs typeface="Arial" pitchFamily="34" charset="0"/>
              </a:rPr>
              <a:t>2   vertical roller mill</a:t>
            </a:r>
          </a:p>
          <a:p>
            <a:r>
              <a:rPr lang="en-GB" sz="1300" b="1" dirty="0">
                <a:latin typeface="Arial" pitchFamily="34" charset="0"/>
                <a:cs typeface="Arial" pitchFamily="34" charset="0"/>
              </a:rPr>
              <a:t>3   main bag filter</a:t>
            </a:r>
          </a:p>
          <a:p>
            <a:pPr marL="228600" indent="-228600">
              <a:buAutoNum type="arabicPlain" startAt="4"/>
            </a:pPr>
            <a:r>
              <a:rPr lang="en-GB" sz="1300" b="1" dirty="0">
                <a:latin typeface="Arial" pitchFamily="34" charset="0"/>
                <a:cs typeface="Arial" pitchFamily="34" charset="0"/>
              </a:rPr>
              <a:t>PF silo</a:t>
            </a:r>
          </a:p>
          <a:p>
            <a:pPr marL="228600" indent="-228600">
              <a:buAutoNum type="arabicPlain" startAt="4"/>
            </a:pPr>
            <a:r>
              <a:rPr lang="en-GB" sz="1300" b="1" dirty="0">
                <a:latin typeface="Arial" pitchFamily="34" charset="0"/>
                <a:cs typeface="Arial" pitchFamily="34" charset="0"/>
              </a:rPr>
              <a:t>PF dosing </a:t>
            </a:r>
          </a:p>
        </p:txBody>
      </p:sp>
      <p:sp>
        <p:nvSpPr>
          <p:cNvPr id="98" name="Rechteck 97"/>
          <p:cNvSpPr/>
          <p:nvPr/>
        </p:nvSpPr>
        <p:spPr>
          <a:xfrm>
            <a:off x="6264000" y="4437112"/>
            <a:ext cx="792088" cy="288032"/>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hteck 98"/>
          <p:cNvSpPr/>
          <p:nvPr/>
        </p:nvSpPr>
        <p:spPr>
          <a:xfrm rot="16200000">
            <a:off x="5724128" y="5877273"/>
            <a:ext cx="360040" cy="216024"/>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Explosion 1 99"/>
          <p:cNvSpPr/>
          <p:nvPr/>
        </p:nvSpPr>
        <p:spPr>
          <a:xfrm>
            <a:off x="6516216" y="4581128"/>
            <a:ext cx="144016" cy="144016"/>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Textfeld 101"/>
          <p:cNvSpPr txBox="1"/>
          <p:nvPr/>
        </p:nvSpPr>
        <p:spPr>
          <a:xfrm>
            <a:off x="6480000" y="5445224"/>
            <a:ext cx="360040" cy="369332"/>
          </a:xfrm>
          <a:prstGeom prst="rect">
            <a:avLst/>
          </a:prstGeom>
          <a:noFill/>
        </p:spPr>
        <p:txBody>
          <a:bodyPr wrap="square" rtlCol="0">
            <a:spAutoFit/>
          </a:bodyPr>
          <a:lstStyle/>
          <a:p>
            <a:pPr algn="ctr"/>
            <a:r>
              <a:rPr lang="de-DE" dirty="0">
                <a:latin typeface="Arial" pitchFamily="34" charset="0"/>
                <a:cs typeface="Arial" pitchFamily="34" charset="0"/>
              </a:rPr>
              <a:t>4</a:t>
            </a:r>
            <a:endParaRPr lang="en-GB" dirty="0">
              <a:latin typeface="Arial" pitchFamily="34" charset="0"/>
              <a:cs typeface="Arial" pitchFamily="34" charset="0"/>
            </a:endParaRPr>
          </a:p>
        </p:txBody>
      </p:sp>
      <p:sp>
        <p:nvSpPr>
          <p:cNvPr id="103" name="Textfeld 102"/>
          <p:cNvSpPr txBox="1"/>
          <p:nvPr/>
        </p:nvSpPr>
        <p:spPr>
          <a:xfrm>
            <a:off x="6631200" y="5939988"/>
            <a:ext cx="360040" cy="369332"/>
          </a:xfrm>
          <a:prstGeom prst="rect">
            <a:avLst/>
          </a:prstGeom>
          <a:noFill/>
        </p:spPr>
        <p:txBody>
          <a:bodyPr wrap="square" rtlCol="0">
            <a:spAutoFit/>
          </a:bodyPr>
          <a:lstStyle/>
          <a:p>
            <a:pPr algn="ctr"/>
            <a:r>
              <a:rPr lang="de-DE" dirty="0">
                <a:latin typeface="Arial" pitchFamily="34" charset="0"/>
                <a:cs typeface="Arial" pitchFamily="34" charset="0"/>
              </a:rPr>
              <a:t>5</a:t>
            </a:r>
            <a:endParaRPr lang="en-GB" dirty="0">
              <a:latin typeface="Arial" pitchFamily="34" charset="0"/>
              <a:cs typeface="Arial" pitchFamily="34" charset="0"/>
            </a:endParaRPr>
          </a:p>
        </p:txBody>
      </p:sp>
      <p:sp>
        <p:nvSpPr>
          <p:cNvPr id="104" name="Rechteck 103"/>
          <p:cNvSpPr/>
          <p:nvPr/>
        </p:nvSpPr>
        <p:spPr>
          <a:xfrm rot="16200000">
            <a:off x="6264188" y="5481228"/>
            <a:ext cx="792088"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hteck 104"/>
          <p:cNvSpPr/>
          <p:nvPr/>
        </p:nvSpPr>
        <p:spPr>
          <a:xfrm>
            <a:off x="6588224" y="6021288"/>
            <a:ext cx="14401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Textfeld 105"/>
          <p:cNvSpPr txBox="1"/>
          <p:nvPr/>
        </p:nvSpPr>
        <p:spPr>
          <a:xfrm>
            <a:off x="5346000" y="4869160"/>
            <a:ext cx="360040" cy="369332"/>
          </a:xfrm>
          <a:prstGeom prst="rect">
            <a:avLst/>
          </a:prstGeom>
          <a:noFill/>
        </p:spPr>
        <p:txBody>
          <a:bodyPr wrap="square" rtlCol="0">
            <a:spAutoFit/>
          </a:bodyPr>
          <a:lstStyle/>
          <a:p>
            <a:pPr algn="ctr"/>
            <a:r>
              <a:rPr lang="de-DE" dirty="0">
                <a:latin typeface="Arial" pitchFamily="34" charset="0"/>
                <a:cs typeface="Arial" pitchFamily="34" charset="0"/>
              </a:rPr>
              <a:t>1</a:t>
            </a:r>
            <a:endParaRPr lang="en-GB" dirty="0">
              <a:latin typeface="Arial" pitchFamily="34" charset="0"/>
              <a:cs typeface="Arial" pitchFamily="34" charset="0"/>
            </a:endParaRPr>
          </a:p>
        </p:txBody>
      </p:sp>
      <p:sp>
        <p:nvSpPr>
          <p:cNvPr id="107" name="Flussdiagramm: Verzögerung 106"/>
          <p:cNvSpPr/>
          <p:nvPr/>
        </p:nvSpPr>
        <p:spPr>
          <a:xfrm rot="16200000">
            <a:off x="5400088" y="5193201"/>
            <a:ext cx="216000" cy="288000"/>
          </a:xfrm>
          <a:prstGeom prst="flowChartDelay">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hteck 107"/>
          <p:cNvSpPr/>
          <p:nvPr/>
        </p:nvSpPr>
        <p:spPr>
          <a:xfrm rot="16200000">
            <a:off x="5112060" y="4905165"/>
            <a:ext cx="792088"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hteck 113"/>
          <p:cNvSpPr/>
          <p:nvPr/>
        </p:nvSpPr>
        <p:spPr>
          <a:xfrm>
            <a:off x="6264000" y="4437112"/>
            <a:ext cx="792088"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en-GB" dirty="0"/>
          </a:p>
        </p:txBody>
      </p:sp>
      <p:sp>
        <p:nvSpPr>
          <p:cNvPr id="115" name="Textfeld 114"/>
          <p:cNvSpPr txBox="1"/>
          <p:nvPr/>
        </p:nvSpPr>
        <p:spPr>
          <a:xfrm>
            <a:off x="6480000" y="4392000"/>
            <a:ext cx="360040" cy="369332"/>
          </a:xfrm>
          <a:prstGeom prst="rect">
            <a:avLst/>
          </a:prstGeom>
          <a:noFill/>
        </p:spPr>
        <p:txBody>
          <a:bodyPr wrap="square" rtlCol="0">
            <a:spAutoFit/>
          </a:bodyPr>
          <a:lstStyle/>
          <a:p>
            <a:pPr algn="ctr"/>
            <a:r>
              <a:rPr lang="de-DE" dirty="0">
                <a:latin typeface="Arial" pitchFamily="34" charset="0"/>
                <a:cs typeface="Arial" pitchFamily="34" charset="0"/>
              </a:rPr>
              <a:t>3</a:t>
            </a:r>
            <a:endParaRPr lang="en-GB" dirty="0">
              <a:latin typeface="Arial" pitchFamily="34" charset="0"/>
              <a:cs typeface="Arial" pitchFamily="34" charset="0"/>
            </a:endParaRPr>
          </a:p>
        </p:txBody>
      </p:sp>
      <p:sp>
        <p:nvSpPr>
          <p:cNvPr id="116" name="Rechteck 115"/>
          <p:cNvSpPr/>
          <p:nvPr/>
        </p:nvSpPr>
        <p:spPr>
          <a:xfrm>
            <a:off x="5796136" y="5805264"/>
            <a:ext cx="216024"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8" name="Gerade Verbindung 117"/>
          <p:cNvCxnSpPr/>
          <p:nvPr/>
        </p:nvCxnSpPr>
        <p:spPr>
          <a:xfrm rot="10800000" flipH="1">
            <a:off x="5292080" y="6093296"/>
            <a:ext cx="531676"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9" name="Textfeld 118"/>
          <p:cNvSpPr txBox="1"/>
          <p:nvPr/>
        </p:nvSpPr>
        <p:spPr>
          <a:xfrm>
            <a:off x="6012160" y="5805264"/>
            <a:ext cx="360040" cy="369332"/>
          </a:xfrm>
          <a:prstGeom prst="rect">
            <a:avLst/>
          </a:prstGeom>
          <a:noFill/>
        </p:spPr>
        <p:txBody>
          <a:bodyPr wrap="square" rtlCol="0">
            <a:spAutoFit/>
          </a:bodyPr>
          <a:lstStyle/>
          <a:p>
            <a:pPr algn="ctr"/>
            <a:r>
              <a:rPr lang="de-DE" dirty="0">
                <a:latin typeface="Arial" pitchFamily="34" charset="0"/>
                <a:cs typeface="Arial" pitchFamily="34" charset="0"/>
              </a:rPr>
              <a:t>2</a:t>
            </a:r>
            <a:endParaRPr lang="en-GB" dirty="0">
              <a:latin typeface="Arial" pitchFamily="34" charset="0"/>
              <a:cs typeface="Arial" pitchFamily="34" charset="0"/>
            </a:endParaRPr>
          </a:p>
        </p:txBody>
      </p:sp>
      <p:cxnSp>
        <p:nvCxnSpPr>
          <p:cNvPr id="120" name="Gerade Verbindung 119"/>
          <p:cNvCxnSpPr/>
          <p:nvPr/>
        </p:nvCxnSpPr>
        <p:spPr>
          <a:xfrm>
            <a:off x="6084168" y="4563232"/>
            <a:ext cx="316" cy="954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1" name="Gerade Verbindung 120"/>
          <p:cNvCxnSpPr/>
          <p:nvPr/>
        </p:nvCxnSpPr>
        <p:spPr>
          <a:xfrm flipH="1">
            <a:off x="5985644" y="5517232"/>
            <a:ext cx="98524" cy="2880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2" name="Gerade Verbindung 121"/>
          <p:cNvCxnSpPr/>
          <p:nvPr/>
        </p:nvCxnSpPr>
        <p:spPr>
          <a:xfrm flipV="1">
            <a:off x="6084168" y="4572000"/>
            <a:ext cx="252000"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9" name="Gerade Verbindung 128"/>
          <p:cNvCxnSpPr/>
          <p:nvPr/>
        </p:nvCxnSpPr>
        <p:spPr>
          <a:xfrm>
            <a:off x="5508104" y="5445224"/>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0" name="Gerade Verbindung mit Pfeil 129"/>
          <p:cNvCxnSpPr/>
          <p:nvPr/>
        </p:nvCxnSpPr>
        <p:spPr>
          <a:xfrm>
            <a:off x="6660232" y="4725144"/>
            <a:ext cx="0" cy="5040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31" name="Gerade Verbindung 130"/>
          <p:cNvCxnSpPr/>
          <p:nvPr/>
        </p:nvCxnSpPr>
        <p:spPr>
          <a:xfrm rot="10800000">
            <a:off x="5490168" y="6093295"/>
            <a:ext cx="305968" cy="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2" name="Gerade Verbindung 131"/>
          <p:cNvCxnSpPr/>
          <p:nvPr/>
        </p:nvCxnSpPr>
        <p:spPr>
          <a:xfrm rot="-5400000">
            <a:off x="5184000" y="5769224"/>
            <a:ext cx="648000" cy="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3" name="Gerade Verbindung 132"/>
          <p:cNvCxnSpPr/>
          <p:nvPr/>
        </p:nvCxnSpPr>
        <p:spPr>
          <a:xfrm flipH="1">
            <a:off x="5328000" y="6083928"/>
            <a:ext cx="468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4" name="Explosion 1 133"/>
          <p:cNvSpPr/>
          <p:nvPr/>
        </p:nvSpPr>
        <p:spPr>
          <a:xfrm>
            <a:off x="5832000" y="5976000"/>
            <a:ext cx="144016" cy="144016"/>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5" name="Gerade Verbindung 134"/>
          <p:cNvCxnSpPr/>
          <p:nvPr/>
        </p:nvCxnSpPr>
        <p:spPr>
          <a:xfrm rot="-5400000">
            <a:off x="5760168" y="4977136"/>
            <a:ext cx="648000" cy="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6" name="Gerade Verbindung 135"/>
          <p:cNvCxnSpPr/>
          <p:nvPr/>
        </p:nvCxnSpPr>
        <p:spPr>
          <a:xfrm flipH="1">
            <a:off x="6084192" y="4581128"/>
            <a:ext cx="216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7" name="Gerade Verbindung 136"/>
          <p:cNvCxnSpPr/>
          <p:nvPr/>
        </p:nvCxnSpPr>
        <p:spPr>
          <a:xfrm rot="-5400000" flipH="1">
            <a:off x="5598168" y="5040000"/>
            <a:ext cx="97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8" name="Gerade Verbindung 137"/>
          <p:cNvCxnSpPr/>
          <p:nvPr/>
        </p:nvCxnSpPr>
        <p:spPr>
          <a:xfrm flipH="1">
            <a:off x="5994028" y="5517232"/>
            <a:ext cx="9014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1" name="Gerade Verbindung 140"/>
          <p:cNvCxnSpPr/>
          <p:nvPr/>
        </p:nvCxnSpPr>
        <p:spPr>
          <a:xfrm rot="5400000">
            <a:off x="6390232" y="4995144"/>
            <a:ext cx="540000" cy="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3" name="Gerade Verbindung 142"/>
          <p:cNvCxnSpPr/>
          <p:nvPr/>
        </p:nvCxnSpPr>
        <p:spPr>
          <a:xfrm rot="5400000">
            <a:off x="5814168" y="4923136"/>
            <a:ext cx="540000" cy="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4" name="Textfeld 143"/>
          <p:cNvSpPr txBox="1"/>
          <p:nvPr/>
        </p:nvSpPr>
        <p:spPr>
          <a:xfrm>
            <a:off x="4644008" y="1844824"/>
            <a:ext cx="4499992" cy="2308324"/>
          </a:xfrm>
          <a:prstGeom prst="rect">
            <a:avLst/>
          </a:prstGeom>
          <a:solidFill>
            <a:schemeClr val="bg1"/>
          </a:solidFill>
        </p:spPr>
        <p:txBody>
          <a:bodyPr wrap="square" rtlCol="0">
            <a:spAutoFit/>
          </a:bodyPr>
          <a:lstStyle/>
          <a:p>
            <a:r>
              <a:rPr lang="en-GB" sz="2400" dirty="0">
                <a:latin typeface="Arial" pitchFamily="34" charset="0"/>
                <a:cs typeface="Arial" pitchFamily="34" charset="0"/>
              </a:rPr>
              <a:t>Mill and bag house are connected via a riser duct with a relatively high length-to diameter ratio, which supports flame front propagation and its acceleration.</a:t>
            </a:r>
          </a:p>
        </p:txBody>
      </p:sp>
      <p:sp>
        <p:nvSpPr>
          <p:cNvPr id="145" name="Textfeld 144"/>
          <p:cNvSpPr txBox="1"/>
          <p:nvPr/>
        </p:nvSpPr>
        <p:spPr>
          <a:xfrm>
            <a:off x="179512" y="1940639"/>
            <a:ext cx="8892480" cy="1200329"/>
          </a:xfrm>
          <a:prstGeom prst="rect">
            <a:avLst/>
          </a:prstGeom>
          <a:noFill/>
        </p:spPr>
        <p:txBody>
          <a:bodyPr wrap="square" rtlCol="0">
            <a:spAutoFit/>
          </a:bodyPr>
          <a:lstStyle/>
          <a:p>
            <a:r>
              <a:rPr lang="en-GB" sz="2400" dirty="0">
                <a:latin typeface="Arial" pitchFamily="34" charset="0"/>
                <a:cs typeface="Arial" pitchFamily="34" charset="0"/>
              </a:rPr>
              <a:t>According to the rules for explosion protection, explosion isolation or explosion de-coupling has to be provided for, as part of the system design.</a:t>
            </a:r>
          </a:p>
        </p:txBody>
      </p:sp>
      <p:sp>
        <p:nvSpPr>
          <p:cNvPr id="146" name="Textfeld 145"/>
          <p:cNvSpPr txBox="1"/>
          <p:nvPr/>
        </p:nvSpPr>
        <p:spPr>
          <a:xfrm>
            <a:off x="179512" y="3092767"/>
            <a:ext cx="8892480" cy="1200329"/>
          </a:xfrm>
          <a:prstGeom prst="rect">
            <a:avLst/>
          </a:prstGeom>
          <a:solidFill>
            <a:schemeClr val="bg1"/>
          </a:solidFill>
        </p:spPr>
        <p:txBody>
          <a:bodyPr wrap="square" rtlCol="0">
            <a:spAutoFit/>
          </a:bodyPr>
          <a:lstStyle/>
          <a:p>
            <a:r>
              <a:rPr lang="en-GB" sz="2400" dirty="0">
                <a:latin typeface="Arial" pitchFamily="34" charset="0"/>
                <a:cs typeface="Arial" pitchFamily="34" charset="0"/>
              </a:rPr>
              <a:t>Mostly some explosion isolation/de-coupling is in place.</a:t>
            </a:r>
          </a:p>
          <a:p>
            <a:r>
              <a:rPr lang="en-GB" sz="2400" dirty="0">
                <a:latin typeface="Arial" pitchFamily="34" charset="0"/>
                <a:cs typeface="Arial" pitchFamily="34" charset="0"/>
              </a:rPr>
              <a:t>Very often system designs are incorrect in the relevant details and the operators unaware of this.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34"/>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3" nodeType="afterEffect">
                                  <p:stCondLst>
                                    <p:cond delay="1000"/>
                                  </p:stCondLst>
                                  <p:childTnLst>
                                    <p:set>
                                      <p:cBhvr>
                                        <p:cTn id="9" dur="1000">
                                          <p:stCondLst>
                                            <p:cond delay="0"/>
                                          </p:stCondLst>
                                        </p:cTn>
                                        <p:tgtEl>
                                          <p:spTgt spid="99"/>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1000"/>
                                  </p:stCondLst>
                                  <p:childTnLst>
                                    <p:set>
                                      <p:cBhvr>
                                        <p:cTn id="12" dur="1" fill="hold">
                                          <p:stCondLst>
                                            <p:cond delay="0"/>
                                          </p:stCondLst>
                                        </p:cTn>
                                        <p:tgtEl>
                                          <p:spTgt spid="74"/>
                                        </p:tgtEl>
                                        <p:attrNameLst>
                                          <p:attrName>style.visibility</p:attrName>
                                        </p:attrNameLst>
                                      </p:cBhvr>
                                      <p:to>
                                        <p:strVal val="visible"/>
                                      </p:to>
                                    </p:set>
                                  </p:childTnLst>
                                </p:cTn>
                              </p:par>
                              <p:par>
                                <p:cTn id="13" presetID="11" presetClass="entr" presetSubtype="0" fill="hold" grpId="4" nodeType="withEffect">
                                  <p:stCondLst>
                                    <p:cond delay="1000"/>
                                  </p:stCondLst>
                                  <p:childTnLst>
                                    <p:set>
                                      <p:cBhvr>
                                        <p:cTn id="14" dur="1000">
                                          <p:stCondLst>
                                            <p:cond delay="0"/>
                                          </p:stCondLst>
                                        </p:cTn>
                                        <p:tgtEl>
                                          <p:spTgt spid="99"/>
                                        </p:tgtEl>
                                        <p:attrNameLst>
                                          <p:attrName>style.visibility</p:attrName>
                                        </p:attrNameLst>
                                      </p:cBhvr>
                                      <p:to>
                                        <p:strVal val="visible"/>
                                      </p:to>
                                    </p:set>
                                  </p:childTnLst>
                                </p:cTn>
                              </p:par>
                              <p:par>
                                <p:cTn id="15" presetID="11" presetClass="entr" presetSubtype="0" fill="hold" nodeType="withEffect">
                                  <p:stCondLst>
                                    <p:cond delay="1000"/>
                                  </p:stCondLst>
                                  <p:childTnLst>
                                    <p:set>
                                      <p:cBhvr>
                                        <p:cTn id="16" dur="1000">
                                          <p:stCondLst>
                                            <p:cond delay="0"/>
                                          </p:stCondLst>
                                        </p:cTn>
                                        <p:tgtEl>
                                          <p:spTgt spid="132"/>
                                        </p:tgtEl>
                                        <p:attrNameLst>
                                          <p:attrName>style.visibility</p:attrName>
                                        </p:attrNameLst>
                                      </p:cBhvr>
                                      <p:to>
                                        <p:strVal val="visible"/>
                                      </p:to>
                                    </p:set>
                                  </p:childTnLst>
                                </p:cTn>
                              </p:par>
                              <p:par>
                                <p:cTn id="17" presetID="11" presetClass="entr" presetSubtype="0" fill="hold" nodeType="withEffect">
                                  <p:stCondLst>
                                    <p:cond delay="1000"/>
                                  </p:stCondLst>
                                  <p:childTnLst>
                                    <p:set>
                                      <p:cBhvr>
                                        <p:cTn id="18" dur="1000">
                                          <p:stCondLst>
                                            <p:cond delay="0"/>
                                          </p:stCondLst>
                                        </p:cTn>
                                        <p:tgtEl>
                                          <p:spTgt spid="136"/>
                                        </p:tgtEl>
                                        <p:attrNameLst>
                                          <p:attrName>style.visibility</p:attrName>
                                        </p:attrNameLst>
                                      </p:cBhvr>
                                      <p:to>
                                        <p:strVal val="visible"/>
                                      </p:to>
                                    </p:set>
                                  </p:childTnLst>
                                </p:cTn>
                              </p:par>
                              <p:par>
                                <p:cTn id="19" presetID="11" presetClass="entr" presetSubtype="0" fill="hold" nodeType="withEffect">
                                  <p:stCondLst>
                                    <p:cond delay="1000"/>
                                  </p:stCondLst>
                                  <p:childTnLst>
                                    <p:set>
                                      <p:cBhvr>
                                        <p:cTn id="20" dur="1000">
                                          <p:stCondLst>
                                            <p:cond delay="0"/>
                                          </p:stCondLst>
                                        </p:cTn>
                                        <p:tgtEl>
                                          <p:spTgt spid="138"/>
                                        </p:tgtEl>
                                        <p:attrNameLst>
                                          <p:attrName>style.visibility</p:attrName>
                                        </p:attrNameLst>
                                      </p:cBhvr>
                                      <p:to>
                                        <p:strVal val="visible"/>
                                      </p:to>
                                    </p:set>
                                  </p:childTnLst>
                                </p:cTn>
                              </p:par>
                              <p:par>
                                <p:cTn id="21" presetID="11" presetClass="entr" presetSubtype="0" fill="hold" nodeType="withEffect">
                                  <p:stCondLst>
                                    <p:cond delay="1000"/>
                                  </p:stCondLst>
                                  <p:childTnLst>
                                    <p:set>
                                      <p:cBhvr>
                                        <p:cTn id="22" dur="1000">
                                          <p:stCondLst>
                                            <p:cond delay="0"/>
                                          </p:stCondLst>
                                        </p:cTn>
                                        <p:tgtEl>
                                          <p:spTgt spid="137"/>
                                        </p:tgtEl>
                                        <p:attrNameLst>
                                          <p:attrName>style.visibility</p:attrName>
                                        </p:attrNameLst>
                                      </p:cBhvr>
                                      <p:to>
                                        <p:strVal val="visible"/>
                                      </p:to>
                                    </p:set>
                                  </p:childTnLst>
                                </p:cTn>
                              </p:par>
                              <p:par>
                                <p:cTn id="23" presetID="11" presetClass="entr" presetSubtype="0" fill="hold" nodeType="withEffect">
                                  <p:stCondLst>
                                    <p:cond delay="1000"/>
                                  </p:stCondLst>
                                  <p:childTnLst>
                                    <p:set>
                                      <p:cBhvr>
                                        <p:cTn id="24" dur="1000">
                                          <p:stCondLst>
                                            <p:cond delay="0"/>
                                          </p:stCondLst>
                                        </p:cTn>
                                        <p:tgtEl>
                                          <p:spTgt spid="133"/>
                                        </p:tgtEl>
                                        <p:attrNameLst>
                                          <p:attrName>style.visibility</p:attrName>
                                        </p:attrNameLst>
                                      </p:cBhvr>
                                      <p:to>
                                        <p:strVal val="visible"/>
                                      </p:to>
                                    </p:set>
                                  </p:childTnLst>
                                </p:cTn>
                              </p:par>
                              <p:par>
                                <p:cTn id="25" presetID="11" presetClass="entr" presetSubtype="0" fill="hold" nodeType="withEffect">
                                  <p:stCondLst>
                                    <p:cond delay="1000"/>
                                  </p:stCondLst>
                                  <p:childTnLst>
                                    <p:set>
                                      <p:cBhvr>
                                        <p:cTn id="26" dur="1000">
                                          <p:stCondLst>
                                            <p:cond delay="0"/>
                                          </p:stCondLst>
                                        </p:cTn>
                                        <p:tgtEl>
                                          <p:spTgt spid="135"/>
                                        </p:tgtEl>
                                        <p:attrNameLst>
                                          <p:attrName>style.visibility</p:attrName>
                                        </p:attrNameLst>
                                      </p:cBhvr>
                                      <p:to>
                                        <p:strVal val="visible"/>
                                      </p:to>
                                    </p:set>
                                  </p:childTnLst>
                                </p:cTn>
                              </p:par>
                              <p:par>
                                <p:cTn id="27" presetID="11" presetClass="entr" presetSubtype="0" fill="hold" nodeType="withEffect">
                                  <p:stCondLst>
                                    <p:cond delay="1000"/>
                                  </p:stCondLst>
                                  <p:childTnLst>
                                    <p:set>
                                      <p:cBhvr>
                                        <p:cTn id="28" dur="1000">
                                          <p:stCondLst>
                                            <p:cond delay="0"/>
                                          </p:stCondLst>
                                        </p:cTn>
                                        <p:tgtEl>
                                          <p:spTgt spid="131"/>
                                        </p:tgtEl>
                                        <p:attrNameLst>
                                          <p:attrName>style.visibility</p:attrName>
                                        </p:attrNameLst>
                                      </p:cBhvr>
                                      <p:to>
                                        <p:strVal val="visible"/>
                                      </p:to>
                                    </p:set>
                                  </p:childTnLst>
                                </p:cTn>
                              </p:par>
                              <p:par>
                                <p:cTn id="29" presetID="11" presetClass="entr" presetSubtype="0" fill="hold" grpId="0" nodeType="withEffect">
                                  <p:stCondLst>
                                    <p:cond delay="3000"/>
                                  </p:stCondLst>
                                  <p:childTnLst>
                                    <p:set>
                                      <p:cBhvr>
                                        <p:cTn id="30" dur="1000">
                                          <p:stCondLst>
                                            <p:cond delay="0"/>
                                          </p:stCondLst>
                                        </p:cTn>
                                        <p:tgtEl>
                                          <p:spTgt spid="99"/>
                                        </p:tgtEl>
                                        <p:attrNameLst>
                                          <p:attrName>style.visibility</p:attrName>
                                        </p:attrNameLst>
                                      </p:cBhvr>
                                      <p:to>
                                        <p:strVal val="visible"/>
                                      </p:to>
                                    </p:set>
                                  </p:childTnLst>
                                </p:cTn>
                              </p:par>
                              <p:par>
                                <p:cTn id="31" presetID="11" presetClass="entr" presetSubtype="0" fill="hold" nodeType="withEffect">
                                  <p:stCondLst>
                                    <p:cond delay="3000"/>
                                  </p:stCondLst>
                                  <p:childTnLst>
                                    <p:set>
                                      <p:cBhvr>
                                        <p:cTn id="32" dur="1000">
                                          <p:stCondLst>
                                            <p:cond delay="0"/>
                                          </p:stCondLst>
                                        </p:cTn>
                                        <p:tgtEl>
                                          <p:spTgt spid="132"/>
                                        </p:tgtEl>
                                        <p:attrNameLst>
                                          <p:attrName>style.visibility</p:attrName>
                                        </p:attrNameLst>
                                      </p:cBhvr>
                                      <p:to>
                                        <p:strVal val="visible"/>
                                      </p:to>
                                    </p:set>
                                  </p:childTnLst>
                                </p:cTn>
                              </p:par>
                              <p:par>
                                <p:cTn id="33" presetID="11" presetClass="entr" presetSubtype="0" fill="hold" grpId="2" nodeType="withEffect">
                                  <p:stCondLst>
                                    <p:cond delay="3000"/>
                                  </p:stCondLst>
                                  <p:childTnLst>
                                    <p:set>
                                      <p:cBhvr>
                                        <p:cTn id="34" dur="1000">
                                          <p:stCondLst>
                                            <p:cond delay="0"/>
                                          </p:stCondLst>
                                        </p:cTn>
                                        <p:tgtEl>
                                          <p:spTgt spid="98"/>
                                        </p:tgtEl>
                                        <p:attrNameLst>
                                          <p:attrName>style.visibility</p:attrName>
                                        </p:attrNameLst>
                                      </p:cBhvr>
                                      <p:to>
                                        <p:strVal val="visible"/>
                                      </p:to>
                                    </p:set>
                                  </p:childTnLst>
                                </p:cTn>
                              </p:par>
                              <p:par>
                                <p:cTn id="35" presetID="11" presetClass="entr" presetSubtype="0" fill="hold" nodeType="withEffect">
                                  <p:stCondLst>
                                    <p:cond delay="3000"/>
                                  </p:stCondLst>
                                  <p:childTnLst>
                                    <p:set>
                                      <p:cBhvr>
                                        <p:cTn id="36" dur="1000">
                                          <p:stCondLst>
                                            <p:cond delay="0"/>
                                          </p:stCondLst>
                                        </p:cTn>
                                        <p:tgtEl>
                                          <p:spTgt spid="138"/>
                                        </p:tgtEl>
                                        <p:attrNameLst>
                                          <p:attrName>style.visibility</p:attrName>
                                        </p:attrNameLst>
                                      </p:cBhvr>
                                      <p:to>
                                        <p:strVal val="visible"/>
                                      </p:to>
                                    </p:set>
                                  </p:childTnLst>
                                </p:cTn>
                              </p:par>
                              <p:par>
                                <p:cTn id="37" presetID="11" presetClass="entr" presetSubtype="0" fill="hold" nodeType="withEffect">
                                  <p:stCondLst>
                                    <p:cond delay="3000"/>
                                  </p:stCondLst>
                                  <p:childTnLst>
                                    <p:set>
                                      <p:cBhvr>
                                        <p:cTn id="38" dur="1000">
                                          <p:stCondLst>
                                            <p:cond delay="0"/>
                                          </p:stCondLst>
                                        </p:cTn>
                                        <p:tgtEl>
                                          <p:spTgt spid="136"/>
                                        </p:tgtEl>
                                        <p:attrNameLst>
                                          <p:attrName>style.visibility</p:attrName>
                                        </p:attrNameLst>
                                      </p:cBhvr>
                                      <p:to>
                                        <p:strVal val="visible"/>
                                      </p:to>
                                    </p:set>
                                  </p:childTnLst>
                                </p:cTn>
                              </p:par>
                              <p:par>
                                <p:cTn id="39" presetID="11" presetClass="entr" presetSubtype="0" fill="hold" nodeType="withEffect">
                                  <p:stCondLst>
                                    <p:cond delay="3000"/>
                                  </p:stCondLst>
                                  <p:childTnLst>
                                    <p:set>
                                      <p:cBhvr>
                                        <p:cTn id="40" dur="1000">
                                          <p:stCondLst>
                                            <p:cond delay="0"/>
                                          </p:stCondLst>
                                        </p:cTn>
                                        <p:tgtEl>
                                          <p:spTgt spid="137"/>
                                        </p:tgtEl>
                                        <p:attrNameLst>
                                          <p:attrName>style.visibility</p:attrName>
                                        </p:attrNameLst>
                                      </p:cBhvr>
                                      <p:to>
                                        <p:strVal val="visible"/>
                                      </p:to>
                                    </p:set>
                                  </p:childTnLst>
                                </p:cTn>
                              </p:par>
                              <p:par>
                                <p:cTn id="41" presetID="11" presetClass="entr" presetSubtype="0" fill="hold" nodeType="withEffect">
                                  <p:stCondLst>
                                    <p:cond delay="3000"/>
                                  </p:stCondLst>
                                  <p:childTnLst>
                                    <p:set>
                                      <p:cBhvr>
                                        <p:cTn id="42" dur="1000">
                                          <p:stCondLst>
                                            <p:cond delay="0"/>
                                          </p:stCondLst>
                                        </p:cTn>
                                        <p:tgtEl>
                                          <p:spTgt spid="133"/>
                                        </p:tgtEl>
                                        <p:attrNameLst>
                                          <p:attrName>style.visibility</p:attrName>
                                        </p:attrNameLst>
                                      </p:cBhvr>
                                      <p:to>
                                        <p:strVal val="visible"/>
                                      </p:to>
                                    </p:set>
                                  </p:childTnLst>
                                </p:cTn>
                              </p:par>
                              <p:par>
                                <p:cTn id="43" presetID="11" presetClass="entr" presetSubtype="0" fill="hold" nodeType="withEffect">
                                  <p:stCondLst>
                                    <p:cond delay="3000"/>
                                  </p:stCondLst>
                                  <p:childTnLst>
                                    <p:set>
                                      <p:cBhvr>
                                        <p:cTn id="44" dur="1000">
                                          <p:stCondLst>
                                            <p:cond delay="0"/>
                                          </p:stCondLst>
                                        </p:cTn>
                                        <p:tgtEl>
                                          <p:spTgt spid="143"/>
                                        </p:tgtEl>
                                        <p:attrNameLst>
                                          <p:attrName>style.visibility</p:attrName>
                                        </p:attrNameLst>
                                      </p:cBhvr>
                                      <p:to>
                                        <p:strVal val="visible"/>
                                      </p:to>
                                    </p:set>
                                  </p:childTnLst>
                                </p:cTn>
                              </p:par>
                              <p:par>
                                <p:cTn id="45" presetID="11" presetClass="entr" presetSubtype="0" fill="hold" nodeType="withEffect">
                                  <p:stCondLst>
                                    <p:cond delay="3000"/>
                                  </p:stCondLst>
                                  <p:childTnLst>
                                    <p:set>
                                      <p:cBhvr>
                                        <p:cTn id="46" dur="1000">
                                          <p:stCondLst>
                                            <p:cond delay="0"/>
                                          </p:stCondLst>
                                        </p:cTn>
                                        <p:tgtEl>
                                          <p:spTgt spid="131"/>
                                        </p:tgtEl>
                                        <p:attrNameLst>
                                          <p:attrName>style.visibility</p:attrName>
                                        </p:attrNameLst>
                                      </p:cBhvr>
                                      <p:to>
                                        <p:strVal val="visible"/>
                                      </p:to>
                                    </p:set>
                                  </p:childTnLst>
                                </p:cTn>
                              </p:par>
                              <p:par>
                                <p:cTn id="47" presetID="11" presetClass="entr" presetSubtype="0" fill="hold" nodeType="withEffect">
                                  <p:stCondLst>
                                    <p:cond delay="5000"/>
                                  </p:stCondLst>
                                  <p:childTnLst>
                                    <p:set>
                                      <p:cBhvr>
                                        <p:cTn id="48" dur="1000">
                                          <p:stCondLst>
                                            <p:cond delay="0"/>
                                          </p:stCondLst>
                                        </p:cTn>
                                        <p:tgtEl>
                                          <p:spTgt spid="141"/>
                                        </p:tgtEl>
                                        <p:attrNameLst>
                                          <p:attrName>style.visibility</p:attrName>
                                        </p:attrNameLst>
                                      </p:cBhvr>
                                      <p:to>
                                        <p:strVal val="visible"/>
                                      </p:to>
                                    </p:set>
                                  </p:childTnLst>
                                </p:cTn>
                              </p:par>
                              <p:par>
                                <p:cTn id="49" presetID="11" presetClass="entr" presetSubtype="0" fill="hold" nodeType="withEffect">
                                  <p:stCondLst>
                                    <p:cond delay="5000"/>
                                  </p:stCondLst>
                                  <p:childTnLst>
                                    <p:set>
                                      <p:cBhvr>
                                        <p:cTn id="50" dur="1000">
                                          <p:stCondLst>
                                            <p:cond delay="0"/>
                                          </p:stCondLst>
                                        </p:cTn>
                                        <p:tgtEl>
                                          <p:spTgt spid="132"/>
                                        </p:tgtEl>
                                        <p:attrNameLst>
                                          <p:attrName>style.visibility</p:attrName>
                                        </p:attrNameLst>
                                      </p:cBhvr>
                                      <p:to>
                                        <p:strVal val="visible"/>
                                      </p:to>
                                    </p:set>
                                  </p:childTnLst>
                                </p:cTn>
                              </p:par>
                              <p:par>
                                <p:cTn id="51" presetID="11" presetClass="entr" presetSubtype="0" fill="hold" nodeType="withEffect">
                                  <p:stCondLst>
                                    <p:cond delay="5000"/>
                                  </p:stCondLst>
                                  <p:childTnLst>
                                    <p:set>
                                      <p:cBhvr>
                                        <p:cTn id="52" dur="1000">
                                          <p:stCondLst>
                                            <p:cond delay="0"/>
                                          </p:stCondLst>
                                        </p:cTn>
                                        <p:tgtEl>
                                          <p:spTgt spid="138"/>
                                        </p:tgtEl>
                                        <p:attrNameLst>
                                          <p:attrName>style.visibility</p:attrName>
                                        </p:attrNameLst>
                                      </p:cBhvr>
                                      <p:to>
                                        <p:strVal val="visible"/>
                                      </p:to>
                                    </p:set>
                                  </p:childTnLst>
                                </p:cTn>
                              </p:par>
                              <p:par>
                                <p:cTn id="53" presetID="11" presetClass="entr" presetSubtype="0" fill="hold" nodeType="withEffect">
                                  <p:stCondLst>
                                    <p:cond delay="5000"/>
                                  </p:stCondLst>
                                  <p:childTnLst>
                                    <p:set>
                                      <p:cBhvr>
                                        <p:cTn id="54" dur="1000">
                                          <p:stCondLst>
                                            <p:cond delay="0"/>
                                          </p:stCondLst>
                                        </p:cTn>
                                        <p:tgtEl>
                                          <p:spTgt spid="137"/>
                                        </p:tgtEl>
                                        <p:attrNameLst>
                                          <p:attrName>style.visibility</p:attrName>
                                        </p:attrNameLst>
                                      </p:cBhvr>
                                      <p:to>
                                        <p:strVal val="visible"/>
                                      </p:to>
                                    </p:set>
                                  </p:childTnLst>
                                </p:cTn>
                              </p:par>
                              <p:par>
                                <p:cTn id="55" presetID="11" presetClass="entr" presetSubtype="0" fill="hold" nodeType="withEffect">
                                  <p:stCondLst>
                                    <p:cond delay="5000"/>
                                  </p:stCondLst>
                                  <p:childTnLst>
                                    <p:set>
                                      <p:cBhvr>
                                        <p:cTn id="56" dur="1000">
                                          <p:stCondLst>
                                            <p:cond delay="0"/>
                                          </p:stCondLst>
                                        </p:cTn>
                                        <p:tgtEl>
                                          <p:spTgt spid="133"/>
                                        </p:tgtEl>
                                        <p:attrNameLst>
                                          <p:attrName>style.visibility</p:attrName>
                                        </p:attrNameLst>
                                      </p:cBhvr>
                                      <p:to>
                                        <p:strVal val="visible"/>
                                      </p:to>
                                    </p:set>
                                  </p:childTnLst>
                                </p:cTn>
                              </p:par>
                              <p:par>
                                <p:cTn id="57" presetID="11" presetClass="entr" presetSubtype="0" fill="hold" nodeType="withEffect">
                                  <p:stCondLst>
                                    <p:cond delay="5000"/>
                                  </p:stCondLst>
                                  <p:childTnLst>
                                    <p:set>
                                      <p:cBhvr>
                                        <p:cTn id="58" dur="1000">
                                          <p:stCondLst>
                                            <p:cond delay="0"/>
                                          </p:stCondLst>
                                        </p:cTn>
                                        <p:tgtEl>
                                          <p:spTgt spid="136"/>
                                        </p:tgtEl>
                                        <p:attrNameLst>
                                          <p:attrName>style.visibility</p:attrName>
                                        </p:attrNameLst>
                                      </p:cBhvr>
                                      <p:to>
                                        <p:strVal val="visible"/>
                                      </p:to>
                                    </p:set>
                                  </p:childTnLst>
                                </p:cTn>
                              </p:par>
                              <p:par>
                                <p:cTn id="59" presetID="11" presetClass="entr" presetSubtype="0" fill="hold" grpId="6" nodeType="withEffect">
                                  <p:stCondLst>
                                    <p:cond delay="5000"/>
                                  </p:stCondLst>
                                  <p:childTnLst>
                                    <p:set>
                                      <p:cBhvr>
                                        <p:cTn id="60" dur="1000">
                                          <p:stCondLst>
                                            <p:cond delay="0"/>
                                          </p:stCondLst>
                                        </p:cTn>
                                        <p:tgtEl>
                                          <p:spTgt spid="98"/>
                                        </p:tgtEl>
                                        <p:attrNameLst>
                                          <p:attrName>style.visibility</p:attrName>
                                        </p:attrNameLst>
                                      </p:cBhvr>
                                      <p:to>
                                        <p:strVal val="visible"/>
                                      </p:to>
                                    </p:set>
                                  </p:childTnLst>
                                </p:cTn>
                              </p:par>
                              <p:par>
                                <p:cTn id="61" presetID="11" presetClass="entr" presetSubtype="0" fill="hold" nodeType="withEffect">
                                  <p:stCondLst>
                                    <p:cond delay="5000"/>
                                  </p:stCondLst>
                                  <p:childTnLst>
                                    <p:set>
                                      <p:cBhvr>
                                        <p:cTn id="62" dur="1000">
                                          <p:stCondLst>
                                            <p:cond delay="0"/>
                                          </p:stCondLst>
                                        </p:cTn>
                                        <p:tgtEl>
                                          <p:spTgt spid="143"/>
                                        </p:tgtEl>
                                        <p:attrNameLst>
                                          <p:attrName>style.visibility</p:attrName>
                                        </p:attrNameLst>
                                      </p:cBhvr>
                                      <p:to>
                                        <p:strVal val="visible"/>
                                      </p:to>
                                    </p:set>
                                  </p:childTnLst>
                                </p:cTn>
                              </p:par>
                              <p:par>
                                <p:cTn id="63" presetID="11" presetClass="entr" presetSubtype="0" fill="hold" nodeType="withEffect">
                                  <p:stCondLst>
                                    <p:cond delay="5000"/>
                                  </p:stCondLst>
                                  <p:childTnLst>
                                    <p:set>
                                      <p:cBhvr>
                                        <p:cTn id="64" dur="1000">
                                          <p:stCondLst>
                                            <p:cond delay="0"/>
                                          </p:stCondLst>
                                        </p:cTn>
                                        <p:tgtEl>
                                          <p:spTgt spid="131"/>
                                        </p:tgtEl>
                                        <p:attrNameLst>
                                          <p:attrName>style.visibility</p:attrName>
                                        </p:attrNameLst>
                                      </p:cBhvr>
                                      <p:to>
                                        <p:strVal val="visible"/>
                                      </p:to>
                                    </p:set>
                                  </p:childTnLst>
                                </p:cTn>
                              </p:par>
                              <p:par>
                                <p:cTn id="65" presetID="9" presetClass="exit" presetSubtype="0" fill="hold" grpId="1" nodeType="withEffect">
                                  <p:stCondLst>
                                    <p:cond delay="6300"/>
                                  </p:stCondLst>
                                  <p:childTnLst>
                                    <p:animEffect transition="out" filter="dissolve">
                                      <p:cBhvr>
                                        <p:cTn id="66" dur="100"/>
                                        <p:tgtEl>
                                          <p:spTgt spid="134"/>
                                        </p:tgtEl>
                                      </p:cBhvr>
                                    </p:animEffect>
                                    <p:set>
                                      <p:cBhvr>
                                        <p:cTn id="67" dur="1" fill="hold">
                                          <p:stCondLst>
                                            <p:cond delay="99"/>
                                          </p:stCondLst>
                                        </p:cTn>
                                        <p:tgtEl>
                                          <p:spTgt spid="134"/>
                                        </p:tgtEl>
                                        <p:attrNameLst>
                                          <p:attrName>style.visibility</p:attrName>
                                        </p:attrNameLst>
                                      </p:cBhvr>
                                      <p:to>
                                        <p:strVal val="hidden"/>
                                      </p:to>
                                    </p:set>
                                  </p:childTnLst>
                                </p:cTn>
                              </p:par>
                              <p:par>
                                <p:cTn id="68" presetID="9" presetClass="exit" presetSubtype="0" fill="hold" grpId="1" nodeType="withEffect">
                                  <p:stCondLst>
                                    <p:cond delay="6300"/>
                                  </p:stCondLst>
                                  <p:childTnLst>
                                    <p:animEffect transition="out" filter="dissolve">
                                      <p:cBhvr>
                                        <p:cTn id="69" dur="100"/>
                                        <p:tgtEl>
                                          <p:spTgt spid="74"/>
                                        </p:tgtEl>
                                      </p:cBhvr>
                                    </p:animEffect>
                                    <p:set>
                                      <p:cBhvr>
                                        <p:cTn id="70" dur="1" fill="hold">
                                          <p:stCondLst>
                                            <p:cond delay="99"/>
                                          </p:stCondLst>
                                        </p:cTn>
                                        <p:tgtEl>
                                          <p:spTgt spid="74"/>
                                        </p:tgtEl>
                                        <p:attrNameLst>
                                          <p:attrName>style.visibility</p:attrName>
                                        </p:attrNameLst>
                                      </p:cBhvr>
                                      <p:to>
                                        <p:strVal val="hidden"/>
                                      </p:to>
                                    </p:set>
                                  </p:childTnLst>
                                </p:cTn>
                              </p:par>
                            </p:childTnLst>
                          </p:cTn>
                        </p:par>
                        <p:par>
                          <p:cTn id="71" fill="hold">
                            <p:stCondLst>
                              <p:cond delay="9400"/>
                            </p:stCondLst>
                            <p:childTnLst>
                              <p:par>
                                <p:cTn id="72" presetID="1" presetClass="entr" presetSubtype="0" fill="hold" grpId="0" nodeType="afterEffect">
                                  <p:stCondLst>
                                    <p:cond delay="2600"/>
                                  </p:stCondLst>
                                  <p:childTnLst>
                                    <p:set>
                                      <p:cBhvr>
                                        <p:cTn id="73" dur="1" fill="hold">
                                          <p:stCondLst>
                                            <p:cond delay="0"/>
                                          </p:stCondLst>
                                        </p:cTn>
                                        <p:tgtEl>
                                          <p:spTgt spid="100"/>
                                        </p:tgtEl>
                                        <p:attrNameLst>
                                          <p:attrName>style.visibility</p:attrName>
                                        </p:attrNameLst>
                                      </p:cBhvr>
                                      <p:to>
                                        <p:strVal val="visible"/>
                                      </p:to>
                                    </p:set>
                                  </p:childTnLst>
                                </p:cTn>
                              </p:par>
                            </p:childTnLst>
                          </p:cTn>
                        </p:par>
                        <p:par>
                          <p:cTn id="74" fill="hold">
                            <p:stCondLst>
                              <p:cond delay="12000"/>
                            </p:stCondLst>
                            <p:childTnLst>
                              <p:par>
                                <p:cTn id="75" presetID="1" presetClass="entr" presetSubtype="0" fill="hold" grpId="0" nodeType="afterEffect">
                                  <p:stCondLst>
                                    <p:cond delay="1000"/>
                                  </p:stCondLst>
                                  <p:childTnLst>
                                    <p:set>
                                      <p:cBhvr>
                                        <p:cTn id="76" dur="1" fill="hold">
                                          <p:stCondLst>
                                            <p:cond delay="0"/>
                                          </p:stCondLst>
                                        </p:cTn>
                                        <p:tgtEl>
                                          <p:spTgt spid="81"/>
                                        </p:tgtEl>
                                        <p:attrNameLst>
                                          <p:attrName>style.visibility</p:attrName>
                                        </p:attrNameLst>
                                      </p:cBhvr>
                                      <p:to>
                                        <p:strVal val="visible"/>
                                      </p:to>
                                    </p:set>
                                  </p:childTnLst>
                                </p:cTn>
                              </p:par>
                              <p:par>
                                <p:cTn id="77" presetID="11" presetClass="entr" presetSubtype="0" fill="hold" grpId="3" nodeType="withEffect">
                                  <p:stCondLst>
                                    <p:cond delay="1000"/>
                                  </p:stCondLst>
                                  <p:childTnLst>
                                    <p:set>
                                      <p:cBhvr>
                                        <p:cTn id="78" dur="1000">
                                          <p:stCondLst>
                                            <p:cond delay="0"/>
                                          </p:stCondLst>
                                        </p:cTn>
                                        <p:tgtEl>
                                          <p:spTgt spid="98"/>
                                        </p:tgtEl>
                                        <p:attrNameLst>
                                          <p:attrName>style.visibility</p:attrName>
                                        </p:attrNameLst>
                                      </p:cBhvr>
                                      <p:to>
                                        <p:strVal val="visible"/>
                                      </p:to>
                                    </p:set>
                                  </p:childTnLst>
                                </p:cTn>
                              </p:par>
                              <p:par>
                                <p:cTn id="79" presetID="11" presetClass="entr" presetSubtype="0" fill="hold" nodeType="withEffect">
                                  <p:stCondLst>
                                    <p:cond delay="1000"/>
                                  </p:stCondLst>
                                  <p:childTnLst>
                                    <p:set>
                                      <p:cBhvr>
                                        <p:cTn id="80" dur="1000">
                                          <p:stCondLst>
                                            <p:cond delay="0"/>
                                          </p:stCondLst>
                                        </p:cTn>
                                        <p:tgtEl>
                                          <p:spTgt spid="132"/>
                                        </p:tgtEl>
                                        <p:attrNameLst>
                                          <p:attrName>style.visibility</p:attrName>
                                        </p:attrNameLst>
                                      </p:cBhvr>
                                      <p:to>
                                        <p:strVal val="visible"/>
                                      </p:to>
                                    </p:set>
                                  </p:childTnLst>
                                </p:cTn>
                              </p:par>
                              <p:par>
                                <p:cTn id="81" presetID="11" presetClass="entr" presetSubtype="0" fill="hold" nodeType="withEffect">
                                  <p:stCondLst>
                                    <p:cond delay="1000"/>
                                  </p:stCondLst>
                                  <p:childTnLst>
                                    <p:set>
                                      <p:cBhvr>
                                        <p:cTn id="82" dur="1000">
                                          <p:stCondLst>
                                            <p:cond delay="0"/>
                                          </p:stCondLst>
                                        </p:cTn>
                                        <p:tgtEl>
                                          <p:spTgt spid="143"/>
                                        </p:tgtEl>
                                        <p:attrNameLst>
                                          <p:attrName>style.visibility</p:attrName>
                                        </p:attrNameLst>
                                      </p:cBhvr>
                                      <p:to>
                                        <p:strVal val="visible"/>
                                      </p:to>
                                    </p:set>
                                  </p:childTnLst>
                                </p:cTn>
                              </p:par>
                              <p:par>
                                <p:cTn id="83" presetID="11" presetClass="entr" presetSubtype="0" fill="hold" nodeType="withEffect">
                                  <p:stCondLst>
                                    <p:cond delay="1000"/>
                                  </p:stCondLst>
                                  <p:childTnLst>
                                    <p:set>
                                      <p:cBhvr>
                                        <p:cTn id="84" dur="1000">
                                          <p:stCondLst>
                                            <p:cond delay="0"/>
                                          </p:stCondLst>
                                        </p:cTn>
                                        <p:tgtEl>
                                          <p:spTgt spid="136"/>
                                        </p:tgtEl>
                                        <p:attrNameLst>
                                          <p:attrName>style.visibility</p:attrName>
                                        </p:attrNameLst>
                                      </p:cBhvr>
                                      <p:to>
                                        <p:strVal val="visible"/>
                                      </p:to>
                                    </p:set>
                                  </p:childTnLst>
                                </p:cTn>
                              </p:par>
                              <p:par>
                                <p:cTn id="85" presetID="11" presetClass="entr" presetSubtype="0" fill="hold" nodeType="withEffect">
                                  <p:stCondLst>
                                    <p:cond delay="1000"/>
                                  </p:stCondLst>
                                  <p:childTnLst>
                                    <p:set>
                                      <p:cBhvr>
                                        <p:cTn id="86" dur="1000">
                                          <p:stCondLst>
                                            <p:cond delay="0"/>
                                          </p:stCondLst>
                                        </p:cTn>
                                        <p:tgtEl>
                                          <p:spTgt spid="141"/>
                                        </p:tgtEl>
                                        <p:attrNameLst>
                                          <p:attrName>style.visibility</p:attrName>
                                        </p:attrNameLst>
                                      </p:cBhvr>
                                      <p:to>
                                        <p:strVal val="visible"/>
                                      </p:to>
                                    </p:set>
                                  </p:childTnLst>
                                </p:cTn>
                              </p:par>
                              <p:par>
                                <p:cTn id="87" presetID="11" presetClass="entr" presetSubtype="0" fill="hold" nodeType="withEffect">
                                  <p:stCondLst>
                                    <p:cond delay="1000"/>
                                  </p:stCondLst>
                                  <p:childTnLst>
                                    <p:set>
                                      <p:cBhvr>
                                        <p:cTn id="88" dur="1000">
                                          <p:stCondLst>
                                            <p:cond delay="0"/>
                                          </p:stCondLst>
                                        </p:cTn>
                                        <p:tgtEl>
                                          <p:spTgt spid="137"/>
                                        </p:tgtEl>
                                        <p:attrNameLst>
                                          <p:attrName>style.visibility</p:attrName>
                                        </p:attrNameLst>
                                      </p:cBhvr>
                                      <p:to>
                                        <p:strVal val="visible"/>
                                      </p:to>
                                    </p:set>
                                  </p:childTnLst>
                                </p:cTn>
                              </p:par>
                              <p:par>
                                <p:cTn id="89" presetID="11" presetClass="entr" presetSubtype="0" fill="hold" nodeType="withEffect">
                                  <p:stCondLst>
                                    <p:cond delay="1000"/>
                                  </p:stCondLst>
                                  <p:childTnLst>
                                    <p:set>
                                      <p:cBhvr>
                                        <p:cTn id="90" dur="1000">
                                          <p:stCondLst>
                                            <p:cond delay="0"/>
                                          </p:stCondLst>
                                        </p:cTn>
                                        <p:tgtEl>
                                          <p:spTgt spid="138"/>
                                        </p:tgtEl>
                                        <p:attrNameLst>
                                          <p:attrName>style.visibility</p:attrName>
                                        </p:attrNameLst>
                                      </p:cBhvr>
                                      <p:to>
                                        <p:strVal val="visible"/>
                                      </p:to>
                                    </p:set>
                                  </p:childTnLst>
                                </p:cTn>
                              </p:par>
                              <p:par>
                                <p:cTn id="91" presetID="11" presetClass="entr" presetSubtype="0" fill="hold" nodeType="withEffect">
                                  <p:stCondLst>
                                    <p:cond delay="1000"/>
                                  </p:stCondLst>
                                  <p:childTnLst>
                                    <p:set>
                                      <p:cBhvr>
                                        <p:cTn id="92" dur="1000">
                                          <p:stCondLst>
                                            <p:cond delay="0"/>
                                          </p:stCondLst>
                                        </p:cTn>
                                        <p:tgtEl>
                                          <p:spTgt spid="133"/>
                                        </p:tgtEl>
                                        <p:attrNameLst>
                                          <p:attrName>style.visibility</p:attrName>
                                        </p:attrNameLst>
                                      </p:cBhvr>
                                      <p:to>
                                        <p:strVal val="visible"/>
                                      </p:to>
                                    </p:set>
                                  </p:childTnLst>
                                </p:cTn>
                              </p:par>
                            </p:childTnLst>
                          </p:cTn>
                        </p:par>
                        <p:par>
                          <p:cTn id="93" fill="hold">
                            <p:stCondLst>
                              <p:cond delay="14000"/>
                            </p:stCondLst>
                            <p:childTnLst>
                              <p:par>
                                <p:cTn id="94" presetID="11" presetClass="entr" presetSubtype="0" fill="hold" grpId="4" nodeType="afterEffect">
                                  <p:stCondLst>
                                    <p:cond delay="1000"/>
                                  </p:stCondLst>
                                  <p:childTnLst>
                                    <p:set>
                                      <p:cBhvr>
                                        <p:cTn id="95" dur="1000">
                                          <p:stCondLst>
                                            <p:cond delay="0"/>
                                          </p:stCondLst>
                                        </p:cTn>
                                        <p:tgtEl>
                                          <p:spTgt spid="98"/>
                                        </p:tgtEl>
                                        <p:attrNameLst>
                                          <p:attrName>style.visibility</p:attrName>
                                        </p:attrNameLst>
                                      </p:cBhvr>
                                      <p:to>
                                        <p:strVal val="visible"/>
                                      </p:to>
                                    </p:set>
                                  </p:childTnLst>
                                </p:cTn>
                              </p:par>
                              <p:par>
                                <p:cTn id="96" presetID="11" presetClass="entr" presetSubtype="0" fill="hold" nodeType="withEffect">
                                  <p:stCondLst>
                                    <p:cond delay="1000"/>
                                  </p:stCondLst>
                                  <p:childTnLst>
                                    <p:set>
                                      <p:cBhvr>
                                        <p:cTn id="97" dur="1000">
                                          <p:stCondLst>
                                            <p:cond delay="0"/>
                                          </p:stCondLst>
                                        </p:cTn>
                                        <p:tgtEl>
                                          <p:spTgt spid="132"/>
                                        </p:tgtEl>
                                        <p:attrNameLst>
                                          <p:attrName>style.visibility</p:attrName>
                                        </p:attrNameLst>
                                      </p:cBhvr>
                                      <p:to>
                                        <p:strVal val="visible"/>
                                      </p:to>
                                    </p:set>
                                  </p:childTnLst>
                                </p:cTn>
                              </p:par>
                              <p:par>
                                <p:cTn id="98" presetID="11" presetClass="entr" presetSubtype="0" fill="hold" nodeType="withEffect">
                                  <p:stCondLst>
                                    <p:cond delay="1000"/>
                                  </p:stCondLst>
                                  <p:childTnLst>
                                    <p:set>
                                      <p:cBhvr>
                                        <p:cTn id="99" dur="1000">
                                          <p:stCondLst>
                                            <p:cond delay="0"/>
                                          </p:stCondLst>
                                        </p:cTn>
                                        <p:tgtEl>
                                          <p:spTgt spid="141"/>
                                        </p:tgtEl>
                                        <p:attrNameLst>
                                          <p:attrName>style.visibility</p:attrName>
                                        </p:attrNameLst>
                                      </p:cBhvr>
                                      <p:to>
                                        <p:strVal val="visible"/>
                                      </p:to>
                                    </p:set>
                                  </p:childTnLst>
                                </p:cTn>
                              </p:par>
                              <p:par>
                                <p:cTn id="100" presetID="11" presetClass="entr" presetSubtype="0" fill="hold" nodeType="withEffect">
                                  <p:stCondLst>
                                    <p:cond delay="1000"/>
                                  </p:stCondLst>
                                  <p:childTnLst>
                                    <p:set>
                                      <p:cBhvr>
                                        <p:cTn id="101" dur="1000">
                                          <p:stCondLst>
                                            <p:cond delay="0"/>
                                          </p:stCondLst>
                                        </p:cTn>
                                        <p:tgtEl>
                                          <p:spTgt spid="143"/>
                                        </p:tgtEl>
                                        <p:attrNameLst>
                                          <p:attrName>style.visibility</p:attrName>
                                        </p:attrNameLst>
                                      </p:cBhvr>
                                      <p:to>
                                        <p:strVal val="visible"/>
                                      </p:to>
                                    </p:set>
                                  </p:childTnLst>
                                </p:cTn>
                              </p:par>
                              <p:par>
                                <p:cTn id="102" presetID="11" presetClass="entr" presetSubtype="0" fill="hold" grpId="1" nodeType="withEffect">
                                  <p:stCondLst>
                                    <p:cond delay="1000"/>
                                  </p:stCondLst>
                                  <p:childTnLst>
                                    <p:set>
                                      <p:cBhvr>
                                        <p:cTn id="103" dur="1000">
                                          <p:stCondLst>
                                            <p:cond delay="0"/>
                                          </p:stCondLst>
                                        </p:cTn>
                                        <p:tgtEl>
                                          <p:spTgt spid="99"/>
                                        </p:tgtEl>
                                        <p:attrNameLst>
                                          <p:attrName>style.visibility</p:attrName>
                                        </p:attrNameLst>
                                      </p:cBhvr>
                                      <p:to>
                                        <p:strVal val="visible"/>
                                      </p:to>
                                    </p:set>
                                  </p:childTnLst>
                                </p:cTn>
                              </p:par>
                              <p:par>
                                <p:cTn id="104" presetID="11" presetClass="entr" presetSubtype="0" fill="hold" nodeType="withEffect">
                                  <p:stCondLst>
                                    <p:cond delay="1000"/>
                                  </p:stCondLst>
                                  <p:childTnLst>
                                    <p:set>
                                      <p:cBhvr>
                                        <p:cTn id="105" dur="1000">
                                          <p:stCondLst>
                                            <p:cond delay="0"/>
                                          </p:stCondLst>
                                        </p:cTn>
                                        <p:tgtEl>
                                          <p:spTgt spid="138"/>
                                        </p:tgtEl>
                                        <p:attrNameLst>
                                          <p:attrName>style.visibility</p:attrName>
                                        </p:attrNameLst>
                                      </p:cBhvr>
                                      <p:to>
                                        <p:strVal val="visible"/>
                                      </p:to>
                                    </p:set>
                                  </p:childTnLst>
                                </p:cTn>
                              </p:par>
                              <p:par>
                                <p:cTn id="106" presetID="11" presetClass="entr" presetSubtype="0" fill="hold" nodeType="withEffect">
                                  <p:stCondLst>
                                    <p:cond delay="1000"/>
                                  </p:stCondLst>
                                  <p:childTnLst>
                                    <p:set>
                                      <p:cBhvr>
                                        <p:cTn id="107" dur="1000">
                                          <p:stCondLst>
                                            <p:cond delay="0"/>
                                          </p:stCondLst>
                                        </p:cTn>
                                        <p:tgtEl>
                                          <p:spTgt spid="137"/>
                                        </p:tgtEl>
                                        <p:attrNameLst>
                                          <p:attrName>style.visibility</p:attrName>
                                        </p:attrNameLst>
                                      </p:cBhvr>
                                      <p:to>
                                        <p:strVal val="visible"/>
                                      </p:to>
                                    </p:set>
                                  </p:childTnLst>
                                </p:cTn>
                              </p:par>
                              <p:par>
                                <p:cTn id="108" presetID="11" presetClass="entr" presetSubtype="0" fill="hold" nodeType="withEffect">
                                  <p:stCondLst>
                                    <p:cond delay="1000"/>
                                  </p:stCondLst>
                                  <p:childTnLst>
                                    <p:set>
                                      <p:cBhvr>
                                        <p:cTn id="109" dur="1000">
                                          <p:stCondLst>
                                            <p:cond delay="0"/>
                                          </p:stCondLst>
                                        </p:cTn>
                                        <p:tgtEl>
                                          <p:spTgt spid="136"/>
                                        </p:tgtEl>
                                        <p:attrNameLst>
                                          <p:attrName>style.visibility</p:attrName>
                                        </p:attrNameLst>
                                      </p:cBhvr>
                                      <p:to>
                                        <p:strVal val="visible"/>
                                      </p:to>
                                    </p:set>
                                  </p:childTnLst>
                                </p:cTn>
                              </p:par>
                              <p:par>
                                <p:cTn id="110" presetID="11" presetClass="entr" presetSubtype="0" fill="hold" nodeType="withEffect">
                                  <p:stCondLst>
                                    <p:cond delay="1000"/>
                                  </p:stCondLst>
                                  <p:childTnLst>
                                    <p:set>
                                      <p:cBhvr>
                                        <p:cTn id="111" dur="1000">
                                          <p:stCondLst>
                                            <p:cond delay="0"/>
                                          </p:stCondLst>
                                        </p:cTn>
                                        <p:tgtEl>
                                          <p:spTgt spid="133"/>
                                        </p:tgtEl>
                                        <p:attrNameLst>
                                          <p:attrName>style.visibility</p:attrName>
                                        </p:attrNameLst>
                                      </p:cBhvr>
                                      <p:to>
                                        <p:strVal val="visible"/>
                                      </p:to>
                                    </p:set>
                                  </p:childTnLst>
                                </p:cTn>
                              </p:par>
                            </p:childTnLst>
                          </p:cTn>
                        </p:par>
                        <p:par>
                          <p:cTn id="112" fill="hold">
                            <p:stCondLst>
                              <p:cond delay="16000"/>
                            </p:stCondLst>
                            <p:childTnLst>
                              <p:par>
                                <p:cTn id="113" presetID="11" presetClass="entr" presetSubtype="0" fill="hold" grpId="5" nodeType="afterEffect">
                                  <p:stCondLst>
                                    <p:cond delay="1000"/>
                                  </p:stCondLst>
                                  <p:childTnLst>
                                    <p:set>
                                      <p:cBhvr>
                                        <p:cTn id="114" dur="1000">
                                          <p:stCondLst>
                                            <p:cond delay="0"/>
                                          </p:stCondLst>
                                        </p:cTn>
                                        <p:tgtEl>
                                          <p:spTgt spid="98"/>
                                        </p:tgtEl>
                                        <p:attrNameLst>
                                          <p:attrName>style.visibility</p:attrName>
                                        </p:attrNameLst>
                                      </p:cBhvr>
                                      <p:to>
                                        <p:strVal val="visible"/>
                                      </p:to>
                                    </p:set>
                                  </p:childTnLst>
                                </p:cTn>
                              </p:par>
                              <p:par>
                                <p:cTn id="115" presetID="11" presetClass="entr" presetSubtype="0" fill="hold" nodeType="withEffect">
                                  <p:stCondLst>
                                    <p:cond delay="1000"/>
                                  </p:stCondLst>
                                  <p:childTnLst>
                                    <p:set>
                                      <p:cBhvr>
                                        <p:cTn id="116" dur="1000">
                                          <p:stCondLst>
                                            <p:cond delay="0"/>
                                          </p:stCondLst>
                                        </p:cTn>
                                        <p:tgtEl>
                                          <p:spTgt spid="132"/>
                                        </p:tgtEl>
                                        <p:attrNameLst>
                                          <p:attrName>style.visibility</p:attrName>
                                        </p:attrNameLst>
                                      </p:cBhvr>
                                      <p:to>
                                        <p:strVal val="visible"/>
                                      </p:to>
                                    </p:set>
                                  </p:childTnLst>
                                </p:cTn>
                              </p:par>
                              <p:par>
                                <p:cTn id="117" presetID="11" presetClass="entr" presetSubtype="0" fill="hold" nodeType="withEffect">
                                  <p:stCondLst>
                                    <p:cond delay="1000"/>
                                  </p:stCondLst>
                                  <p:childTnLst>
                                    <p:set>
                                      <p:cBhvr>
                                        <p:cTn id="118" dur="1000">
                                          <p:stCondLst>
                                            <p:cond delay="0"/>
                                          </p:stCondLst>
                                        </p:cTn>
                                        <p:tgtEl>
                                          <p:spTgt spid="143"/>
                                        </p:tgtEl>
                                        <p:attrNameLst>
                                          <p:attrName>style.visibility</p:attrName>
                                        </p:attrNameLst>
                                      </p:cBhvr>
                                      <p:to>
                                        <p:strVal val="visible"/>
                                      </p:to>
                                    </p:set>
                                  </p:childTnLst>
                                </p:cTn>
                              </p:par>
                              <p:par>
                                <p:cTn id="119" presetID="11" presetClass="entr" presetSubtype="0" fill="hold" nodeType="withEffect">
                                  <p:stCondLst>
                                    <p:cond delay="1000"/>
                                  </p:stCondLst>
                                  <p:childTnLst>
                                    <p:set>
                                      <p:cBhvr>
                                        <p:cTn id="120" dur="1000">
                                          <p:stCondLst>
                                            <p:cond delay="0"/>
                                          </p:stCondLst>
                                        </p:cTn>
                                        <p:tgtEl>
                                          <p:spTgt spid="141"/>
                                        </p:tgtEl>
                                        <p:attrNameLst>
                                          <p:attrName>style.visibility</p:attrName>
                                        </p:attrNameLst>
                                      </p:cBhvr>
                                      <p:to>
                                        <p:strVal val="visible"/>
                                      </p:to>
                                    </p:set>
                                  </p:childTnLst>
                                </p:cTn>
                              </p:par>
                              <p:par>
                                <p:cTn id="121" presetID="11" presetClass="entr" presetSubtype="0" fill="hold" grpId="2" nodeType="withEffect">
                                  <p:stCondLst>
                                    <p:cond delay="1000"/>
                                  </p:stCondLst>
                                  <p:childTnLst>
                                    <p:set>
                                      <p:cBhvr>
                                        <p:cTn id="122" dur="1000">
                                          <p:stCondLst>
                                            <p:cond delay="0"/>
                                          </p:stCondLst>
                                        </p:cTn>
                                        <p:tgtEl>
                                          <p:spTgt spid="99"/>
                                        </p:tgtEl>
                                        <p:attrNameLst>
                                          <p:attrName>style.visibility</p:attrName>
                                        </p:attrNameLst>
                                      </p:cBhvr>
                                      <p:to>
                                        <p:strVal val="visible"/>
                                      </p:to>
                                    </p:set>
                                  </p:childTnLst>
                                </p:cTn>
                              </p:par>
                              <p:par>
                                <p:cTn id="123" presetID="11" presetClass="entr" presetSubtype="0" fill="hold" nodeType="withEffect">
                                  <p:stCondLst>
                                    <p:cond delay="1000"/>
                                  </p:stCondLst>
                                  <p:childTnLst>
                                    <p:set>
                                      <p:cBhvr>
                                        <p:cTn id="124" dur="1000">
                                          <p:stCondLst>
                                            <p:cond delay="0"/>
                                          </p:stCondLst>
                                        </p:cTn>
                                        <p:tgtEl>
                                          <p:spTgt spid="138"/>
                                        </p:tgtEl>
                                        <p:attrNameLst>
                                          <p:attrName>style.visibility</p:attrName>
                                        </p:attrNameLst>
                                      </p:cBhvr>
                                      <p:to>
                                        <p:strVal val="visible"/>
                                      </p:to>
                                    </p:set>
                                  </p:childTnLst>
                                </p:cTn>
                              </p:par>
                              <p:par>
                                <p:cTn id="125" presetID="11" presetClass="entr" presetSubtype="0" fill="hold" nodeType="withEffect">
                                  <p:stCondLst>
                                    <p:cond delay="1000"/>
                                  </p:stCondLst>
                                  <p:childTnLst>
                                    <p:set>
                                      <p:cBhvr>
                                        <p:cTn id="126" dur="1000">
                                          <p:stCondLst>
                                            <p:cond delay="0"/>
                                          </p:stCondLst>
                                        </p:cTn>
                                        <p:tgtEl>
                                          <p:spTgt spid="137"/>
                                        </p:tgtEl>
                                        <p:attrNameLst>
                                          <p:attrName>style.visibility</p:attrName>
                                        </p:attrNameLst>
                                      </p:cBhvr>
                                      <p:to>
                                        <p:strVal val="visible"/>
                                      </p:to>
                                    </p:set>
                                  </p:childTnLst>
                                </p:cTn>
                              </p:par>
                              <p:par>
                                <p:cTn id="127" presetID="11" presetClass="entr" presetSubtype="0" fill="hold" nodeType="withEffect">
                                  <p:stCondLst>
                                    <p:cond delay="1000"/>
                                  </p:stCondLst>
                                  <p:childTnLst>
                                    <p:set>
                                      <p:cBhvr>
                                        <p:cTn id="128" dur="1000">
                                          <p:stCondLst>
                                            <p:cond delay="0"/>
                                          </p:stCondLst>
                                        </p:cTn>
                                        <p:tgtEl>
                                          <p:spTgt spid="136"/>
                                        </p:tgtEl>
                                        <p:attrNameLst>
                                          <p:attrName>style.visibility</p:attrName>
                                        </p:attrNameLst>
                                      </p:cBhvr>
                                      <p:to>
                                        <p:strVal val="visible"/>
                                      </p:to>
                                    </p:set>
                                  </p:childTnLst>
                                </p:cTn>
                              </p:par>
                              <p:par>
                                <p:cTn id="129" presetID="11" presetClass="entr" presetSubtype="0" fill="hold" nodeType="withEffect">
                                  <p:stCondLst>
                                    <p:cond delay="1000"/>
                                  </p:stCondLst>
                                  <p:childTnLst>
                                    <p:set>
                                      <p:cBhvr>
                                        <p:cTn id="130" dur="1000">
                                          <p:stCondLst>
                                            <p:cond delay="0"/>
                                          </p:stCondLst>
                                        </p:cTn>
                                        <p:tgtEl>
                                          <p:spTgt spid="131"/>
                                        </p:tgtEl>
                                        <p:attrNameLst>
                                          <p:attrName>style.visibility</p:attrName>
                                        </p:attrNameLst>
                                      </p:cBhvr>
                                      <p:to>
                                        <p:strVal val="visible"/>
                                      </p:to>
                                    </p:set>
                                  </p:childTnLst>
                                </p:cTn>
                              </p:par>
                              <p:par>
                                <p:cTn id="131" presetID="11" presetClass="entr" presetSubtype="0" fill="hold" nodeType="withEffect">
                                  <p:stCondLst>
                                    <p:cond delay="1000"/>
                                  </p:stCondLst>
                                  <p:childTnLst>
                                    <p:set>
                                      <p:cBhvr>
                                        <p:cTn id="132" dur="1000">
                                          <p:stCondLst>
                                            <p:cond delay="0"/>
                                          </p:stCondLst>
                                        </p:cTn>
                                        <p:tgtEl>
                                          <p:spTgt spid="133"/>
                                        </p:tgtEl>
                                        <p:attrNameLst>
                                          <p:attrName>style.visibility</p:attrName>
                                        </p:attrNameLst>
                                      </p:cBhvr>
                                      <p:to>
                                        <p:strVal val="visible"/>
                                      </p:to>
                                    </p:set>
                                  </p:childTnLst>
                                </p:cTn>
                              </p:par>
                              <p:par>
                                <p:cTn id="133" presetID="9" presetClass="exit" presetSubtype="0" fill="hold" grpId="1" nodeType="withEffect">
                                  <p:stCondLst>
                                    <p:cond delay="1000"/>
                                  </p:stCondLst>
                                  <p:childTnLst>
                                    <p:animEffect transition="out" filter="dissolve">
                                      <p:cBhvr>
                                        <p:cTn id="134" dur="100"/>
                                        <p:tgtEl>
                                          <p:spTgt spid="100"/>
                                        </p:tgtEl>
                                      </p:cBhvr>
                                    </p:animEffect>
                                    <p:set>
                                      <p:cBhvr>
                                        <p:cTn id="135" dur="1" fill="hold">
                                          <p:stCondLst>
                                            <p:cond delay="99"/>
                                          </p:stCondLst>
                                        </p:cTn>
                                        <p:tgtEl>
                                          <p:spTgt spid="100"/>
                                        </p:tgtEl>
                                        <p:attrNameLst>
                                          <p:attrName>style.visibility</p:attrName>
                                        </p:attrNameLst>
                                      </p:cBhvr>
                                      <p:to>
                                        <p:strVal val="hidden"/>
                                      </p:to>
                                    </p:set>
                                  </p:childTnLst>
                                </p:cTn>
                              </p:par>
                              <p:par>
                                <p:cTn id="136" presetID="9" presetClass="exit" presetSubtype="0" fill="hold" grpId="1" nodeType="withEffect">
                                  <p:stCondLst>
                                    <p:cond delay="1000"/>
                                  </p:stCondLst>
                                  <p:childTnLst>
                                    <p:animEffect transition="out" filter="dissolve">
                                      <p:cBhvr>
                                        <p:cTn id="137" dur="100"/>
                                        <p:tgtEl>
                                          <p:spTgt spid="81"/>
                                        </p:tgtEl>
                                      </p:cBhvr>
                                    </p:animEffect>
                                    <p:set>
                                      <p:cBhvr>
                                        <p:cTn id="138" dur="1" fill="hold">
                                          <p:stCondLst>
                                            <p:cond delay="99"/>
                                          </p:stCondLst>
                                        </p:cTn>
                                        <p:tgtEl>
                                          <p:spTgt spid="81"/>
                                        </p:tgtEl>
                                        <p:attrNameLst>
                                          <p:attrName>style.visibility</p:attrName>
                                        </p:attrNameLst>
                                      </p:cBhvr>
                                      <p:to>
                                        <p:strVal val="hidden"/>
                                      </p:to>
                                    </p:set>
                                  </p:childTnLst>
                                </p:cTn>
                              </p:par>
                            </p:childTnLst>
                          </p:cTn>
                        </p:par>
                        <p:par>
                          <p:cTn id="139" fill="hold">
                            <p:stCondLst>
                              <p:cond delay="18000"/>
                            </p:stCondLst>
                            <p:childTnLst>
                              <p:par>
                                <p:cTn id="140" presetID="1" presetClass="entr" presetSubtype="0" fill="hold" grpId="0" nodeType="afterEffect">
                                  <p:stCondLst>
                                    <p:cond delay="1000"/>
                                  </p:stCondLst>
                                  <p:childTnLst>
                                    <p:set>
                                      <p:cBhvr>
                                        <p:cTn id="141" dur="1" fill="hold">
                                          <p:stCondLst>
                                            <p:cond delay="0"/>
                                          </p:stCondLst>
                                        </p:cTn>
                                        <p:tgtEl>
                                          <p:spTgt spid="144"/>
                                        </p:tgtEl>
                                        <p:attrNameLst>
                                          <p:attrName>style.visibility</p:attrName>
                                        </p:attrNameLst>
                                      </p:cBhvr>
                                      <p:to>
                                        <p:strVal val="visible"/>
                                      </p:to>
                                    </p:set>
                                  </p:childTnLst>
                                </p:cTn>
                              </p:par>
                            </p:childTnLst>
                          </p:cTn>
                        </p:par>
                        <p:par>
                          <p:cTn id="142" fill="hold">
                            <p:stCondLst>
                              <p:cond delay="19000"/>
                            </p:stCondLst>
                            <p:childTnLst>
                              <p:par>
                                <p:cTn id="143" presetID="1" presetClass="entr" presetSubtype="0" fill="hold" grpId="0" nodeType="afterEffect">
                                  <p:stCondLst>
                                    <p:cond delay="7000"/>
                                  </p:stCondLst>
                                  <p:childTnLst>
                                    <p:set>
                                      <p:cBhvr>
                                        <p:cTn id="144" dur="1" fill="hold">
                                          <p:stCondLst>
                                            <p:cond delay="0"/>
                                          </p:stCondLst>
                                        </p:cTn>
                                        <p:tgtEl>
                                          <p:spTgt spid="145"/>
                                        </p:tgtEl>
                                        <p:attrNameLst>
                                          <p:attrName>style.visibility</p:attrName>
                                        </p:attrNameLst>
                                      </p:cBhvr>
                                      <p:to>
                                        <p:strVal val="visible"/>
                                      </p:to>
                                    </p:set>
                                  </p:childTnLst>
                                </p:cTn>
                              </p:par>
                              <p:par>
                                <p:cTn id="145" presetID="9" presetClass="exit" presetSubtype="0" fill="hold" nodeType="withEffect">
                                  <p:stCondLst>
                                    <p:cond delay="7000"/>
                                  </p:stCondLst>
                                  <p:childTnLst>
                                    <p:animEffect transition="out" filter="dissolve">
                                      <p:cBhvr>
                                        <p:cTn id="146" dur="100"/>
                                        <p:tgtEl>
                                          <p:spTgt spid="17"/>
                                        </p:tgtEl>
                                      </p:cBhvr>
                                    </p:animEffect>
                                    <p:set>
                                      <p:cBhvr>
                                        <p:cTn id="147" dur="1" fill="hold">
                                          <p:stCondLst>
                                            <p:cond delay="99"/>
                                          </p:stCondLst>
                                        </p:cTn>
                                        <p:tgtEl>
                                          <p:spTgt spid="17"/>
                                        </p:tgtEl>
                                        <p:attrNameLst>
                                          <p:attrName>style.visibility</p:attrName>
                                        </p:attrNameLst>
                                      </p:cBhvr>
                                      <p:to>
                                        <p:strVal val="hidden"/>
                                      </p:to>
                                    </p:set>
                                  </p:childTnLst>
                                </p:cTn>
                              </p:par>
                              <p:par>
                                <p:cTn id="148" presetID="9" presetClass="exit" presetSubtype="0" fill="hold" grpId="1" nodeType="withEffect">
                                  <p:stCondLst>
                                    <p:cond delay="7000"/>
                                  </p:stCondLst>
                                  <p:childTnLst>
                                    <p:animEffect transition="out" filter="dissolve">
                                      <p:cBhvr>
                                        <p:cTn id="149" dur="100"/>
                                        <p:tgtEl>
                                          <p:spTgt spid="144"/>
                                        </p:tgtEl>
                                      </p:cBhvr>
                                    </p:animEffect>
                                    <p:set>
                                      <p:cBhvr>
                                        <p:cTn id="150" dur="1" fill="hold">
                                          <p:stCondLst>
                                            <p:cond delay="99"/>
                                          </p:stCondLst>
                                        </p:cTn>
                                        <p:tgtEl>
                                          <p:spTgt spid="144"/>
                                        </p:tgtEl>
                                        <p:attrNameLst>
                                          <p:attrName>style.visibility</p:attrName>
                                        </p:attrNameLst>
                                      </p:cBhvr>
                                      <p:to>
                                        <p:strVal val="hidden"/>
                                      </p:to>
                                    </p:set>
                                  </p:childTnLst>
                                </p:cTn>
                              </p:par>
                            </p:childTnLst>
                          </p:cTn>
                        </p:par>
                        <p:par>
                          <p:cTn id="151" fill="hold">
                            <p:stCondLst>
                              <p:cond delay="26100"/>
                            </p:stCondLst>
                            <p:childTnLst>
                              <p:par>
                                <p:cTn id="152" presetID="1" presetClass="entr" presetSubtype="0" fill="hold" grpId="0" nodeType="afterEffect">
                                  <p:stCondLst>
                                    <p:cond delay="5400"/>
                                  </p:stCondLst>
                                  <p:childTnLst>
                                    <p:set>
                                      <p:cBhvr>
                                        <p:cTn id="153" dur="1" fill="hold">
                                          <p:stCondLst>
                                            <p:cond delay="0"/>
                                          </p:stCondLst>
                                        </p:cTn>
                                        <p:tgtEl>
                                          <p:spTgt spid="146"/>
                                        </p:tgtEl>
                                        <p:attrNameLst>
                                          <p:attrName>style.visibility</p:attrName>
                                        </p:attrNameLst>
                                      </p:cBhvr>
                                      <p:to>
                                        <p:strVal val="visible"/>
                                      </p:to>
                                    </p:set>
                                  </p:childTnLst>
                                </p:cTn>
                              </p:par>
                            </p:childTnLst>
                          </p:cTn>
                        </p:par>
                        <p:par>
                          <p:cTn id="154" fill="hold">
                            <p:stCondLst>
                              <p:cond delay="31500"/>
                            </p:stCondLst>
                            <p:childTnLst>
                              <p:par>
                                <p:cTn id="155" presetID="1" presetClass="entr" presetSubtype="0" fill="hold" grpId="0" nodeType="afterEffect">
                                  <p:stCondLst>
                                    <p:cond delay="600"/>
                                  </p:stCondLst>
                                  <p:childTnLst>
                                    <p:set>
                                      <p:cBhvr>
                                        <p:cTn id="15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74" grpId="0"/>
      <p:bldP spid="74" grpId="1"/>
      <p:bldP spid="81" grpId="0"/>
      <p:bldP spid="81" grpId="1"/>
      <p:bldP spid="98" grpId="2" animBg="1"/>
      <p:bldP spid="98" grpId="3" animBg="1"/>
      <p:bldP spid="98" grpId="4" animBg="1"/>
      <p:bldP spid="98" grpId="5" animBg="1"/>
      <p:bldP spid="98" grpId="6" animBg="1"/>
      <p:bldP spid="99" grpId="0" animBg="1"/>
      <p:bldP spid="99" grpId="1" animBg="1"/>
      <p:bldP spid="99" grpId="2" animBg="1"/>
      <p:bldP spid="99" grpId="3" animBg="1"/>
      <p:bldP spid="99" grpId="4" animBg="1"/>
      <p:bldP spid="100" grpId="0" animBg="1"/>
      <p:bldP spid="100" grpId="1" animBg="1"/>
      <p:bldP spid="134" grpId="0" animBg="1"/>
      <p:bldP spid="134" grpId="1" animBg="1"/>
      <p:bldP spid="144" grpId="0" animBg="1"/>
      <p:bldP spid="144" grpId="1" animBg="1"/>
      <p:bldP spid="145" grpId="0"/>
      <p:bldP spid="1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bwMode="auto">
          <a:xfrm>
            <a:off x="179512" y="44624"/>
            <a:ext cx="8964488" cy="1008112"/>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l"/>
            <a:r>
              <a:rPr lang="en-GB" sz="3200" dirty="0">
                <a:latin typeface="Arial" pitchFamily="34" charset="0"/>
                <a:cs typeface="Arial" pitchFamily="34" charset="0"/>
              </a:rPr>
              <a:t>2.5 optimisation of the grinding equipment</a:t>
            </a:r>
            <a:br>
              <a:rPr lang="en-GB" sz="3200" dirty="0">
                <a:latin typeface="Arial" pitchFamily="34" charset="0"/>
                <a:cs typeface="Arial" pitchFamily="34" charset="0"/>
              </a:rPr>
            </a:br>
            <a:r>
              <a:rPr lang="en-GB" sz="3200" dirty="0">
                <a:latin typeface="Arial" pitchFamily="34" charset="0"/>
                <a:cs typeface="Arial" pitchFamily="34" charset="0"/>
              </a:rPr>
              <a:t>        configuration</a:t>
            </a:r>
            <a:endParaRPr lang="en-GB" sz="1600" dirty="0">
              <a:latin typeface="Arial" pitchFamily="34" charset="0"/>
              <a:cs typeface="Arial" pitchFamily="34" charset="0"/>
            </a:endParaRPr>
          </a:p>
        </p:txBody>
      </p:sp>
      <p:sp>
        <p:nvSpPr>
          <p:cNvPr id="15" name="Textfeld 14"/>
          <p:cNvSpPr txBox="1">
            <a:spLocks noChangeArrowheads="1"/>
          </p:cNvSpPr>
          <p:nvPr/>
        </p:nvSpPr>
        <p:spPr bwMode="auto">
          <a:xfrm>
            <a:off x="395536" y="1124744"/>
            <a:ext cx="8784976" cy="769441"/>
          </a:xfrm>
          <a:prstGeom prst="rect">
            <a:avLst/>
          </a:prstGeom>
          <a:noFill/>
          <a:ln w="9525">
            <a:noFill/>
            <a:miter lim="800000"/>
            <a:headEnd/>
            <a:tailEnd/>
          </a:ln>
        </p:spPr>
        <p:txBody>
          <a:bodyPr wrap="square">
            <a:spAutoFit/>
          </a:bodyPr>
          <a:lstStyle/>
          <a:p>
            <a:r>
              <a:rPr lang="en-US" sz="2200" dirty="0">
                <a:latin typeface="Arial" charset="0"/>
                <a:cs typeface="Arial" charset="0"/>
              </a:rPr>
              <a:t>So we need </a:t>
            </a:r>
            <a:r>
              <a:rPr lang="en-US" sz="2200" b="1" dirty="0">
                <a:solidFill>
                  <a:srgbClr val="00B050"/>
                </a:solidFill>
                <a:latin typeface="Arial" charset="0"/>
                <a:cs typeface="Arial" charset="0"/>
              </a:rPr>
              <a:t>explosion isolation </a:t>
            </a:r>
            <a:r>
              <a:rPr lang="en-US" sz="2200" dirty="0">
                <a:latin typeface="Arial" charset="0"/>
                <a:cs typeface="Arial" charset="0"/>
              </a:rPr>
              <a:t>or explosion de-coupling, respectively.</a:t>
            </a:r>
            <a:endParaRPr lang="en-US" sz="2200" dirty="0">
              <a:solidFill>
                <a:srgbClr val="3FA616"/>
              </a:solidFill>
              <a:latin typeface="Arial" charset="0"/>
              <a:cs typeface="Arial" charset="0"/>
            </a:endParaRPr>
          </a:p>
        </p:txBody>
      </p:sp>
      <p:sp>
        <p:nvSpPr>
          <p:cNvPr id="27" name="Foliennummernplatzhalter 3"/>
          <p:cNvSpPr>
            <a:spLocks noGrp="1"/>
          </p:cNvSpPr>
          <p:nvPr>
            <p:ph type="sldNum" sz="quarter" idx="10"/>
          </p:nvPr>
        </p:nvSpPr>
        <p:spPr>
          <a:xfrm>
            <a:off x="-36512" y="6520259"/>
            <a:ext cx="864096"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18</a:t>
            </a:r>
          </a:p>
        </p:txBody>
      </p:sp>
      <p:sp>
        <p:nvSpPr>
          <p:cNvPr id="33"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sp>
        <p:nvSpPr>
          <p:cNvPr id="35" name="Textfeld 34"/>
          <p:cNvSpPr txBox="1">
            <a:spLocks noChangeArrowheads="1"/>
          </p:cNvSpPr>
          <p:nvPr/>
        </p:nvSpPr>
        <p:spPr bwMode="auto">
          <a:xfrm>
            <a:off x="2052216" y="1458000"/>
            <a:ext cx="4464000" cy="430887"/>
          </a:xfrm>
          <a:prstGeom prst="rect">
            <a:avLst/>
          </a:prstGeom>
          <a:noFill/>
          <a:ln w="9525">
            <a:noFill/>
            <a:miter lim="800000"/>
            <a:headEnd/>
            <a:tailEnd/>
          </a:ln>
        </p:spPr>
        <p:txBody>
          <a:bodyPr wrap="square">
            <a:spAutoFit/>
          </a:bodyPr>
          <a:lstStyle/>
          <a:p>
            <a:r>
              <a:rPr lang="en-US" sz="2200" dirty="0">
                <a:latin typeface="Arial" charset="0"/>
                <a:cs typeface="Arial" charset="0"/>
              </a:rPr>
              <a:t>The commonly used solutions are:</a:t>
            </a:r>
            <a:endParaRPr lang="en-US" sz="2200" dirty="0">
              <a:solidFill>
                <a:srgbClr val="3FA616"/>
              </a:solidFill>
              <a:latin typeface="Arial" charset="0"/>
              <a:cs typeface="Arial" charset="0"/>
            </a:endParaRPr>
          </a:p>
        </p:txBody>
      </p:sp>
      <p:pic>
        <p:nvPicPr>
          <p:cNvPr id="1027" name="Picture 3"/>
          <p:cNvPicPr>
            <a:picLocks noChangeAspect="1" noChangeArrowheads="1"/>
          </p:cNvPicPr>
          <p:nvPr/>
        </p:nvPicPr>
        <p:blipFill>
          <a:blip r:embed="rId3" cstate="print"/>
          <a:srcRect/>
          <a:stretch>
            <a:fillRect/>
          </a:stretch>
        </p:blipFill>
        <p:spPr bwMode="auto">
          <a:xfrm>
            <a:off x="1763688" y="2276872"/>
            <a:ext cx="5184576" cy="3445631"/>
          </a:xfrm>
          <a:prstGeom prst="rect">
            <a:avLst/>
          </a:prstGeom>
          <a:noFill/>
          <a:ln w="9525">
            <a:noFill/>
            <a:miter lim="800000"/>
            <a:headEnd/>
            <a:tailEnd/>
          </a:ln>
          <a:effectLst/>
        </p:spPr>
      </p:pic>
      <p:sp>
        <p:nvSpPr>
          <p:cNvPr id="36" name="Textfeld 35"/>
          <p:cNvSpPr txBox="1"/>
          <p:nvPr/>
        </p:nvSpPr>
        <p:spPr>
          <a:xfrm>
            <a:off x="6660232" y="2278800"/>
            <a:ext cx="1080000" cy="3438000"/>
          </a:xfrm>
          <a:prstGeom prst="rect">
            <a:avLst/>
          </a:prstGeom>
          <a:solidFill>
            <a:srgbClr val="E3E4E7"/>
          </a:solidFill>
        </p:spPr>
        <p:txBody>
          <a:bodyPr wrap="square" rtlCol="0">
            <a:spAutoFit/>
          </a:bodyPr>
          <a:lstStyle/>
          <a:p>
            <a:pPr algn="ctr">
              <a:lnSpc>
                <a:spcPts val="1500"/>
              </a:lnSpc>
              <a:spcBef>
                <a:spcPts val="1000"/>
              </a:spcBef>
            </a:pPr>
            <a:endParaRPr lang="en-GB" sz="1700" dirty="0"/>
          </a:p>
          <a:p>
            <a:pPr algn="ctr">
              <a:lnSpc>
                <a:spcPts val="1500"/>
              </a:lnSpc>
              <a:spcBef>
                <a:spcPts val="1000"/>
              </a:spcBef>
            </a:pPr>
            <a:endParaRPr lang="en-GB" sz="1700" dirty="0"/>
          </a:p>
          <a:p>
            <a:pPr algn="ctr">
              <a:lnSpc>
                <a:spcPts val="1500"/>
              </a:lnSpc>
              <a:spcBef>
                <a:spcPts val="1000"/>
              </a:spcBef>
            </a:pPr>
            <a:endParaRPr lang="en-GB" sz="1700" dirty="0"/>
          </a:p>
          <a:p>
            <a:pPr algn="ctr">
              <a:lnSpc>
                <a:spcPts val="1500"/>
              </a:lnSpc>
              <a:spcBef>
                <a:spcPts val="1000"/>
              </a:spcBef>
            </a:pPr>
            <a:endParaRPr lang="en-GB" sz="1700" dirty="0"/>
          </a:p>
          <a:p>
            <a:pPr algn="ctr">
              <a:lnSpc>
                <a:spcPts val="1500"/>
              </a:lnSpc>
              <a:spcBef>
                <a:spcPts val="1000"/>
              </a:spcBef>
            </a:pPr>
            <a:r>
              <a:rPr lang="en-GB" sz="1400" dirty="0">
                <a:latin typeface="Arial" pitchFamily="34" charset="0"/>
                <a:cs typeface="Arial" pitchFamily="34" charset="0"/>
              </a:rPr>
              <a:t>No</a:t>
            </a:r>
          </a:p>
          <a:p>
            <a:pPr algn="ctr">
              <a:lnSpc>
                <a:spcPts val="1500"/>
              </a:lnSpc>
            </a:pPr>
            <a:r>
              <a:rPr lang="en-GB" sz="1400" dirty="0">
                <a:latin typeface="Arial" pitchFamily="34" charset="0"/>
                <a:cs typeface="Arial" pitchFamily="34" charset="0"/>
              </a:rPr>
              <a:t>explosion</a:t>
            </a:r>
          </a:p>
        </p:txBody>
      </p:sp>
      <p:sp>
        <p:nvSpPr>
          <p:cNvPr id="37" name="Textfeld 36"/>
          <p:cNvSpPr txBox="1"/>
          <p:nvPr/>
        </p:nvSpPr>
        <p:spPr>
          <a:xfrm>
            <a:off x="1691680" y="5733256"/>
            <a:ext cx="5256584" cy="369332"/>
          </a:xfrm>
          <a:prstGeom prst="rect">
            <a:avLst/>
          </a:prstGeom>
          <a:noFill/>
        </p:spPr>
        <p:txBody>
          <a:bodyPr wrap="square" rtlCol="0">
            <a:spAutoFit/>
          </a:bodyPr>
          <a:lstStyle/>
          <a:p>
            <a:r>
              <a:rPr lang="en-GB" dirty="0">
                <a:latin typeface="Arial" pitchFamily="34" charset="0"/>
                <a:cs typeface="Arial" pitchFamily="34" charset="0"/>
              </a:rPr>
              <a:t>copied from NFPA 69, 2008 edition </a:t>
            </a:r>
          </a:p>
        </p:txBody>
      </p:sp>
      <p:pic>
        <p:nvPicPr>
          <p:cNvPr id="1028" name="Picture 4"/>
          <p:cNvPicPr>
            <a:picLocks noChangeAspect="1" noChangeArrowheads="1"/>
          </p:cNvPicPr>
          <p:nvPr/>
        </p:nvPicPr>
        <p:blipFill>
          <a:blip r:embed="rId4" cstate="print"/>
          <a:srcRect/>
          <a:stretch>
            <a:fillRect/>
          </a:stretch>
        </p:blipFill>
        <p:spPr bwMode="auto">
          <a:xfrm>
            <a:off x="4211960" y="764704"/>
            <a:ext cx="4335946" cy="5781261"/>
          </a:xfrm>
          <a:prstGeom prst="rect">
            <a:avLst/>
          </a:prstGeom>
          <a:noFill/>
          <a:ln w="9525">
            <a:noFill/>
            <a:miter lim="800000"/>
            <a:headEnd/>
            <a:tailEnd/>
          </a:ln>
          <a:effectLst/>
        </p:spPr>
      </p:pic>
      <p:sp>
        <p:nvSpPr>
          <p:cNvPr id="38" name="Textfeld 37"/>
          <p:cNvSpPr txBox="1"/>
          <p:nvPr/>
        </p:nvSpPr>
        <p:spPr>
          <a:xfrm>
            <a:off x="467544" y="3356992"/>
            <a:ext cx="4032448" cy="830997"/>
          </a:xfrm>
          <a:prstGeom prst="rect">
            <a:avLst/>
          </a:prstGeom>
          <a:noFill/>
        </p:spPr>
        <p:txBody>
          <a:bodyPr wrap="square" rtlCol="0">
            <a:spAutoFit/>
          </a:bodyPr>
          <a:lstStyle/>
          <a:p>
            <a:r>
              <a:rPr lang="en-GB" sz="2400" dirty="0">
                <a:latin typeface="Arial" pitchFamily="34" charset="0"/>
                <a:cs typeface="Arial" pitchFamily="34" charset="0"/>
              </a:rPr>
              <a:t>Which in practise will look more like this.</a:t>
            </a:r>
          </a:p>
        </p:txBody>
      </p:sp>
      <p:sp>
        <p:nvSpPr>
          <p:cNvPr id="39" name="Textfeld 38"/>
          <p:cNvSpPr txBox="1"/>
          <p:nvPr/>
        </p:nvSpPr>
        <p:spPr>
          <a:xfrm>
            <a:off x="467544" y="4293096"/>
            <a:ext cx="8460488" cy="2308324"/>
          </a:xfrm>
          <a:prstGeom prst="rect">
            <a:avLst/>
          </a:prstGeom>
          <a:solidFill>
            <a:schemeClr val="bg1"/>
          </a:solidFill>
        </p:spPr>
        <p:txBody>
          <a:bodyPr wrap="square" rtlCol="0">
            <a:spAutoFit/>
          </a:bodyPr>
          <a:lstStyle/>
          <a:p>
            <a:r>
              <a:rPr lang="en-GB" sz="2400" dirty="0">
                <a:latin typeface="Arial" pitchFamily="34" charset="0"/>
                <a:cs typeface="Arial" pitchFamily="34" charset="0"/>
              </a:rPr>
              <a:t>And then can be made as to comply with NFPA 69 and EN 15089 and other explosion isolation standards.</a:t>
            </a:r>
          </a:p>
          <a:p>
            <a:endParaRPr lang="en-GB" sz="2400" dirty="0">
              <a:latin typeface="Arial" pitchFamily="34" charset="0"/>
              <a:cs typeface="Arial" pitchFamily="34" charset="0"/>
            </a:endParaRPr>
          </a:p>
          <a:p>
            <a:endParaRPr lang="de-DE" sz="2400" dirty="0">
              <a:latin typeface="Arial" pitchFamily="34" charset="0"/>
              <a:cs typeface="Arial" pitchFamily="34" charset="0"/>
            </a:endParaRPr>
          </a:p>
          <a:p>
            <a:endParaRPr lang="en-GB" sz="2400" dirty="0">
              <a:latin typeface="Arial" pitchFamily="34" charset="0"/>
              <a:cs typeface="Arial" pitchFamily="34" charset="0"/>
            </a:endParaRPr>
          </a:p>
          <a:p>
            <a:endParaRPr lang="en-GB" sz="2400" dirty="0">
              <a:latin typeface="Arial" pitchFamily="34" charset="0"/>
              <a:cs typeface="Arial" pitchFamily="34" charset="0"/>
            </a:endParaRPr>
          </a:p>
        </p:txBody>
      </p:sp>
      <p:sp>
        <p:nvSpPr>
          <p:cNvPr id="40" name="Textfeld 39"/>
          <p:cNvSpPr txBox="1"/>
          <p:nvPr/>
        </p:nvSpPr>
        <p:spPr>
          <a:xfrm>
            <a:off x="467544" y="5301208"/>
            <a:ext cx="1656184" cy="461665"/>
          </a:xfrm>
          <a:prstGeom prst="rect">
            <a:avLst/>
          </a:prstGeom>
          <a:noFill/>
        </p:spPr>
        <p:txBody>
          <a:bodyPr wrap="square" rtlCol="0">
            <a:spAutoFit/>
          </a:bodyPr>
          <a:lstStyle/>
          <a:p>
            <a:r>
              <a:rPr lang="en-GB" sz="2400" dirty="0">
                <a:latin typeface="Arial" pitchFamily="34" charset="0"/>
                <a:cs typeface="Arial" pitchFamily="34" charset="0"/>
              </a:rPr>
              <a:t>However!!!</a:t>
            </a:r>
          </a:p>
        </p:txBody>
      </p:sp>
      <p:sp>
        <p:nvSpPr>
          <p:cNvPr id="41" name="Textfeld 40"/>
          <p:cNvSpPr txBox="1">
            <a:spLocks noChangeArrowheads="1"/>
          </p:cNvSpPr>
          <p:nvPr/>
        </p:nvSpPr>
        <p:spPr bwMode="auto">
          <a:xfrm>
            <a:off x="755576" y="1845985"/>
            <a:ext cx="8136904" cy="430887"/>
          </a:xfrm>
          <a:prstGeom prst="rect">
            <a:avLst/>
          </a:prstGeom>
          <a:noFill/>
          <a:ln w="9525">
            <a:noFill/>
            <a:miter lim="800000"/>
            <a:headEnd/>
            <a:tailEnd/>
          </a:ln>
        </p:spPr>
        <p:txBody>
          <a:bodyPr wrap="square">
            <a:spAutoFit/>
          </a:bodyPr>
          <a:lstStyle/>
          <a:p>
            <a:r>
              <a:rPr lang="en-US" sz="2200" dirty="0">
                <a:latin typeface="Arial" charset="0"/>
                <a:cs typeface="Arial" charset="0"/>
              </a:rPr>
              <a:t>1) EXPLOSION ISOLATION by means of a rotary valve</a:t>
            </a:r>
            <a:endParaRPr lang="en-US" sz="2200" dirty="0">
              <a:solidFill>
                <a:srgbClr val="3FA616"/>
              </a:solidFill>
              <a:latin typeface="Arial" charset="0"/>
              <a:cs typeface="Arial" charset="0"/>
            </a:endParaRPr>
          </a:p>
        </p:txBody>
      </p:sp>
      <p:sp>
        <p:nvSpPr>
          <p:cNvPr id="42" name="Textfeld 41"/>
          <p:cNvSpPr txBox="1"/>
          <p:nvPr/>
        </p:nvSpPr>
        <p:spPr>
          <a:xfrm>
            <a:off x="467544" y="5301208"/>
            <a:ext cx="8496944" cy="1200329"/>
          </a:xfrm>
          <a:prstGeom prst="rect">
            <a:avLst/>
          </a:prstGeom>
          <a:solidFill>
            <a:schemeClr val="bg1"/>
          </a:solidFill>
        </p:spPr>
        <p:txBody>
          <a:bodyPr wrap="square" rtlCol="0">
            <a:spAutoFit/>
          </a:bodyPr>
          <a:lstStyle/>
          <a:p>
            <a:r>
              <a:rPr lang="en-GB" sz="2400" dirty="0">
                <a:latin typeface="Arial" pitchFamily="34" charset="0"/>
                <a:cs typeface="Arial" pitchFamily="34" charset="0"/>
              </a:rPr>
              <a:t>However!!!  Most people are unaware of what the manual of such an explosion isolating rotary lock will say: </a:t>
            </a:r>
            <a:endParaRPr lang="de-DE" sz="2400" dirty="0">
              <a:latin typeface="Arial" pitchFamily="34" charset="0"/>
              <a:cs typeface="Arial" pitchFamily="34" charset="0"/>
            </a:endParaRPr>
          </a:p>
          <a:p>
            <a:endParaRPr lang="en-GB" sz="2400" dirty="0">
              <a:latin typeface="Arial" pitchFamily="34" charset="0"/>
              <a:cs typeface="Arial" pitchFamily="34" charset="0"/>
            </a:endParaRPr>
          </a:p>
        </p:txBody>
      </p:sp>
      <p:sp>
        <p:nvSpPr>
          <p:cNvPr id="45" name="Textfeld 44"/>
          <p:cNvSpPr txBox="1"/>
          <p:nvPr/>
        </p:nvSpPr>
        <p:spPr>
          <a:xfrm>
            <a:off x="467544" y="5301208"/>
            <a:ext cx="8352928" cy="1200329"/>
          </a:xfrm>
          <a:prstGeom prst="rect">
            <a:avLst/>
          </a:prstGeom>
          <a:solidFill>
            <a:schemeClr val="bg1"/>
          </a:solidFill>
        </p:spPr>
        <p:txBody>
          <a:bodyPr wrap="square" rtlCol="0">
            <a:spAutoFit/>
          </a:bodyPr>
          <a:lstStyle/>
          <a:p>
            <a:r>
              <a:rPr lang="en-GB" sz="2400" dirty="0">
                <a:latin typeface="Arial" pitchFamily="34" charset="0"/>
                <a:cs typeface="Arial" pitchFamily="34" charset="0"/>
              </a:rPr>
              <a:t>Which is that </a:t>
            </a:r>
            <a:r>
              <a:rPr lang="en-GB" sz="2400" u="sng" dirty="0">
                <a:solidFill>
                  <a:srgbClr val="FF0000"/>
                </a:solidFill>
                <a:latin typeface="Arial" pitchFamily="34" charset="0"/>
                <a:cs typeface="Arial" pitchFamily="34" charset="0"/>
              </a:rPr>
              <a:t>explosion isolation only will be provided for if the a. m. gap width is kept within a small tolerance</a:t>
            </a:r>
            <a:r>
              <a:rPr lang="en-GB" sz="2400" dirty="0">
                <a:latin typeface="Arial" pitchFamily="34" charset="0"/>
                <a:cs typeface="Arial" pitchFamily="34" charset="0"/>
              </a:rPr>
              <a:t>. </a:t>
            </a:r>
          </a:p>
          <a:p>
            <a:endParaRPr lang="en-GB" sz="2400" dirty="0">
              <a:latin typeface="Arial" pitchFamily="34" charset="0"/>
              <a:cs typeface="Arial" pitchFamily="34" charset="0"/>
            </a:endParaRPr>
          </a:p>
        </p:txBody>
      </p:sp>
      <p:sp>
        <p:nvSpPr>
          <p:cNvPr id="46" name="Textfeld 45"/>
          <p:cNvSpPr txBox="1"/>
          <p:nvPr/>
        </p:nvSpPr>
        <p:spPr>
          <a:xfrm>
            <a:off x="467544" y="5229200"/>
            <a:ext cx="8352928" cy="1384995"/>
          </a:xfrm>
          <a:prstGeom prst="rect">
            <a:avLst/>
          </a:prstGeom>
          <a:solidFill>
            <a:schemeClr val="bg1"/>
          </a:solidFill>
        </p:spPr>
        <p:txBody>
          <a:bodyPr wrap="square" rtlCol="0">
            <a:spAutoFit/>
          </a:bodyPr>
          <a:lstStyle/>
          <a:p>
            <a:r>
              <a:rPr lang="en-GB" sz="2400" dirty="0">
                <a:latin typeface="Arial" pitchFamily="34" charset="0"/>
                <a:cs typeface="Arial" pitchFamily="34" charset="0"/>
              </a:rPr>
              <a:t>The intensity of maintenance that would be necessary to do exactly this can be provided by certain industries. But not by the cement industry!</a:t>
            </a:r>
          </a:p>
          <a:p>
            <a:endParaRPr lang="en-GB" sz="1200" dirty="0">
              <a:latin typeface="Arial" pitchFamily="34" charset="0"/>
              <a:cs typeface="Arial" pitchFamily="34" charset="0"/>
            </a:endParaRPr>
          </a:p>
        </p:txBody>
      </p:sp>
      <p:pic>
        <p:nvPicPr>
          <p:cNvPr id="1029" name="Picture 5"/>
          <p:cNvPicPr>
            <a:picLocks noChangeAspect="1" noChangeArrowheads="1"/>
          </p:cNvPicPr>
          <p:nvPr/>
        </p:nvPicPr>
        <p:blipFill>
          <a:blip r:embed="rId5" cstate="print"/>
          <a:srcRect/>
          <a:stretch>
            <a:fillRect/>
          </a:stretch>
        </p:blipFill>
        <p:spPr bwMode="auto">
          <a:xfrm>
            <a:off x="395536" y="2060848"/>
            <a:ext cx="8374014" cy="3600400"/>
          </a:xfrm>
          <a:prstGeom prst="rect">
            <a:avLst/>
          </a:prstGeom>
          <a:noFill/>
          <a:ln w="9525">
            <a:noFill/>
            <a:miter lim="800000"/>
            <a:headEnd/>
            <a:tailEnd/>
          </a:ln>
          <a:effectLst/>
        </p:spPr>
      </p:pic>
      <p:sp>
        <p:nvSpPr>
          <p:cNvPr id="48" name="Textfeld 47"/>
          <p:cNvSpPr txBox="1"/>
          <p:nvPr/>
        </p:nvSpPr>
        <p:spPr>
          <a:xfrm>
            <a:off x="395536" y="1052736"/>
            <a:ext cx="8352928" cy="830997"/>
          </a:xfrm>
          <a:prstGeom prst="rect">
            <a:avLst/>
          </a:prstGeom>
          <a:solidFill>
            <a:schemeClr val="bg1"/>
          </a:solidFill>
        </p:spPr>
        <p:txBody>
          <a:bodyPr wrap="square" rtlCol="0">
            <a:spAutoFit/>
          </a:bodyPr>
          <a:lstStyle/>
          <a:p>
            <a:r>
              <a:rPr lang="en-GB" sz="2400" dirty="0">
                <a:latin typeface="Arial" pitchFamily="34" charset="0"/>
                <a:cs typeface="Arial" pitchFamily="34" charset="0"/>
              </a:rPr>
              <a:t>All is fine, as long as we can keep a pile of bulk above the rotary valve, as NFPA 69 and other standards say.</a:t>
            </a:r>
          </a:p>
        </p:txBody>
      </p:sp>
      <p:sp>
        <p:nvSpPr>
          <p:cNvPr id="49" name="Textfeld 48"/>
          <p:cNvSpPr txBox="1"/>
          <p:nvPr/>
        </p:nvSpPr>
        <p:spPr>
          <a:xfrm>
            <a:off x="5796136" y="5353471"/>
            <a:ext cx="2952328" cy="307777"/>
          </a:xfrm>
          <a:prstGeom prst="rect">
            <a:avLst/>
          </a:prstGeom>
          <a:solidFill>
            <a:schemeClr val="bg1"/>
          </a:solidFill>
        </p:spPr>
        <p:txBody>
          <a:bodyPr wrap="square" rtlCol="0">
            <a:spAutoFit/>
          </a:bodyPr>
          <a:lstStyle/>
          <a:p>
            <a:r>
              <a:rPr lang="en-GB" sz="1400" dirty="0">
                <a:latin typeface="Arial" pitchFamily="34" charset="0"/>
                <a:cs typeface="Arial" pitchFamily="34" charset="0"/>
              </a:rPr>
              <a:t>copied from NFPA 69, 2008 edition</a:t>
            </a:r>
          </a:p>
        </p:txBody>
      </p:sp>
      <p:sp>
        <p:nvSpPr>
          <p:cNvPr id="50" name="Textfeld 49"/>
          <p:cNvSpPr txBox="1"/>
          <p:nvPr/>
        </p:nvSpPr>
        <p:spPr>
          <a:xfrm>
            <a:off x="395536" y="1052736"/>
            <a:ext cx="3816424" cy="1569660"/>
          </a:xfrm>
          <a:prstGeom prst="rect">
            <a:avLst/>
          </a:prstGeom>
          <a:solidFill>
            <a:schemeClr val="bg1"/>
          </a:solidFill>
        </p:spPr>
        <p:txBody>
          <a:bodyPr wrap="square" rtlCol="0">
            <a:spAutoFit/>
          </a:bodyPr>
          <a:lstStyle/>
          <a:p>
            <a:r>
              <a:rPr lang="en-GB" sz="2400" dirty="0">
                <a:latin typeface="Arial" pitchFamily="34" charset="0"/>
                <a:cs typeface="Arial" pitchFamily="34" charset="0"/>
              </a:rPr>
              <a:t>Certainly, in many situations,  it is possible to install rotary valves with such a choke above them. </a:t>
            </a:r>
          </a:p>
        </p:txBody>
      </p:sp>
      <p:sp>
        <p:nvSpPr>
          <p:cNvPr id="51" name="Textfeld 50"/>
          <p:cNvSpPr txBox="1"/>
          <p:nvPr/>
        </p:nvSpPr>
        <p:spPr>
          <a:xfrm>
            <a:off x="395536" y="2642136"/>
            <a:ext cx="3816424" cy="1938992"/>
          </a:xfrm>
          <a:prstGeom prst="rect">
            <a:avLst/>
          </a:prstGeom>
          <a:solidFill>
            <a:schemeClr val="bg1"/>
          </a:solidFill>
        </p:spPr>
        <p:txBody>
          <a:bodyPr wrap="square" rtlCol="0">
            <a:spAutoFit/>
          </a:bodyPr>
          <a:lstStyle/>
          <a:p>
            <a:r>
              <a:rPr lang="en-GB" sz="2400" dirty="0">
                <a:latin typeface="Arial" pitchFamily="34" charset="0"/>
                <a:cs typeface="Arial" pitchFamily="34" charset="0"/>
              </a:rPr>
              <a:t>But to allow the building-up of a choke in the funnel hopper of a coal mill bag house certainly is not a good idea.</a:t>
            </a:r>
          </a:p>
        </p:txBody>
      </p:sp>
      <p:sp>
        <p:nvSpPr>
          <p:cNvPr id="54" name="Textfeld 53"/>
          <p:cNvSpPr txBox="1"/>
          <p:nvPr/>
        </p:nvSpPr>
        <p:spPr>
          <a:xfrm>
            <a:off x="5652120" y="2753999"/>
            <a:ext cx="1080120" cy="432000"/>
          </a:xfrm>
          <a:prstGeom prst="rect">
            <a:avLst/>
          </a:prstGeom>
          <a:solidFill>
            <a:srgbClr val="EBEBED"/>
          </a:solidFill>
        </p:spPr>
        <p:txBody>
          <a:bodyPr wrap="square" rtlCol="0">
            <a:spAutoFit/>
          </a:bodyPr>
          <a:lstStyle/>
          <a:p>
            <a:pPr>
              <a:lnSpc>
                <a:spcPts val="1500"/>
              </a:lnSpc>
              <a:spcBef>
                <a:spcPts val="1000"/>
              </a:spcBef>
            </a:pPr>
            <a:r>
              <a:rPr lang="de-DE" sz="1400" dirty="0">
                <a:latin typeface="Arial" pitchFamily="34" charset="0"/>
                <a:cs typeface="Arial" pitchFamily="34" charset="0"/>
              </a:rPr>
              <a:t> Gap </a:t>
            </a:r>
            <a:r>
              <a:rPr lang="en-GB" sz="1400" dirty="0">
                <a:latin typeface="Arial" pitchFamily="34" charset="0"/>
                <a:cs typeface="Arial" pitchFamily="34" charset="0"/>
              </a:rPr>
              <a:t>width</a:t>
            </a:r>
          </a:p>
        </p:txBody>
      </p:sp>
      <p:cxnSp>
        <p:nvCxnSpPr>
          <p:cNvPr id="55" name="Gerade Verbindung 54"/>
          <p:cNvCxnSpPr/>
          <p:nvPr/>
        </p:nvCxnSpPr>
        <p:spPr>
          <a:xfrm>
            <a:off x="5796136" y="2996952"/>
            <a:ext cx="7920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Rechteck 55"/>
          <p:cNvSpPr/>
          <p:nvPr/>
        </p:nvSpPr>
        <p:spPr>
          <a:xfrm rot="16200000">
            <a:off x="5215604" y="2848468"/>
            <a:ext cx="657008" cy="216024"/>
          </a:xfrm>
          <a:prstGeom prst="rect">
            <a:avLst/>
          </a:prstGeom>
          <a:solidFill>
            <a:srgbClr val="EF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Gerade Verbindung 57"/>
          <p:cNvCxnSpPr/>
          <p:nvPr/>
        </p:nvCxnSpPr>
        <p:spPr>
          <a:xfrm>
            <a:off x="4608000" y="2865600"/>
            <a:ext cx="1008112"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p:nvCxnSpPr>
        <p:spPr>
          <a:xfrm>
            <a:off x="4615200" y="2919600"/>
            <a:ext cx="10008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Gerade Verbindung mit Pfeil 60"/>
          <p:cNvCxnSpPr/>
          <p:nvPr/>
        </p:nvCxnSpPr>
        <p:spPr>
          <a:xfrm>
            <a:off x="5562000" y="2591849"/>
            <a:ext cx="0" cy="2610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Gleichschenkliges Dreieck 31"/>
          <p:cNvSpPr/>
          <p:nvPr/>
        </p:nvSpPr>
        <p:spPr>
          <a:xfrm rot="17004756">
            <a:off x="5094000" y="2721600"/>
            <a:ext cx="269209" cy="541199"/>
          </a:xfrm>
          <a:prstGeom prst="triangle">
            <a:avLst/>
          </a:prstGeom>
          <a:solidFill>
            <a:srgbClr val="F2F2F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Gerade Verbindung mit Pfeil 42"/>
          <p:cNvCxnSpPr/>
          <p:nvPr/>
        </p:nvCxnSpPr>
        <p:spPr>
          <a:xfrm rot="10800000">
            <a:off x="5562000" y="2926800"/>
            <a:ext cx="0" cy="2610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feld 43"/>
          <p:cNvSpPr txBox="1"/>
          <p:nvPr/>
        </p:nvSpPr>
        <p:spPr>
          <a:xfrm>
            <a:off x="396000" y="4608000"/>
            <a:ext cx="3816424" cy="1569660"/>
          </a:xfrm>
          <a:prstGeom prst="rect">
            <a:avLst/>
          </a:prstGeom>
          <a:solidFill>
            <a:schemeClr val="bg1"/>
          </a:solidFill>
        </p:spPr>
        <p:txBody>
          <a:bodyPr wrap="square" rtlCol="0">
            <a:spAutoFit/>
          </a:bodyPr>
          <a:lstStyle/>
          <a:p>
            <a:r>
              <a:rPr lang="en-GB" sz="2400" dirty="0">
                <a:latin typeface="Arial" pitchFamily="34" charset="0"/>
                <a:cs typeface="Arial" pitchFamily="34" charset="0"/>
              </a:rPr>
              <a:t>And therefore, another method for explosion isolation has to be applied here.</a:t>
            </a:r>
          </a:p>
        </p:txBody>
      </p:sp>
      <p:pic>
        <p:nvPicPr>
          <p:cNvPr id="52" name="Grafik 51" descr="Z:\1\2 Transit\PH\CEMEX, Apo\line I\54175.960\supervision\15.03.19\04 PF silo\P1010335.JPG"/>
          <p:cNvPicPr>
            <a:picLocks noChangeAspect="1"/>
          </p:cNvPicPr>
          <p:nvPr/>
        </p:nvPicPr>
        <p:blipFill>
          <a:blip r:embed="rId6" cstate="print"/>
          <a:srcRect/>
          <a:stretch>
            <a:fillRect/>
          </a:stretch>
        </p:blipFill>
        <p:spPr bwMode="auto">
          <a:xfrm>
            <a:off x="4355976" y="620688"/>
            <a:ext cx="4248472" cy="5666776"/>
          </a:xfrm>
          <a:prstGeom prst="rect">
            <a:avLst/>
          </a:prstGeom>
          <a:noFill/>
          <a:ln w="9525">
            <a:noFill/>
            <a:miter lim="800000"/>
            <a:headEnd/>
            <a:tailEnd/>
          </a:ln>
        </p:spPr>
      </p:pic>
      <p:sp>
        <p:nvSpPr>
          <p:cNvPr id="53" name="Textfeld 52"/>
          <p:cNvSpPr txBox="1"/>
          <p:nvPr/>
        </p:nvSpPr>
        <p:spPr>
          <a:xfrm>
            <a:off x="4355976" y="5589240"/>
            <a:ext cx="4392488" cy="830997"/>
          </a:xfrm>
          <a:prstGeom prst="rect">
            <a:avLst/>
          </a:prstGeom>
          <a:solidFill>
            <a:schemeClr val="bg1"/>
          </a:solidFill>
        </p:spPr>
        <p:txBody>
          <a:bodyPr wrap="square" rtlCol="0">
            <a:spAutoFit/>
          </a:bodyPr>
          <a:lstStyle/>
          <a:p>
            <a:pPr algn="ctr"/>
            <a:r>
              <a:rPr lang="en-GB" sz="1600" dirty="0">
                <a:latin typeface="Arial" pitchFamily="34" charset="0"/>
                <a:cs typeface="Arial" pitchFamily="34" charset="0"/>
              </a:rPr>
              <a:t>Here a double flapper valve is being installed between a bag house funnel hopper and the PF silo underneath.</a:t>
            </a:r>
          </a:p>
        </p:txBody>
      </p:sp>
      <p:sp>
        <p:nvSpPr>
          <p:cNvPr id="60" name="Ellipse 59"/>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1500"/>
                                  </p:stCondLst>
                                  <p:childTnLst>
                                    <p:set>
                                      <p:cBhvr>
                                        <p:cTn id="9" dur="1" fill="hold">
                                          <p:stCondLst>
                                            <p:cond delay="0"/>
                                          </p:stCondLst>
                                        </p:cTn>
                                        <p:tgtEl>
                                          <p:spTgt spid="35"/>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400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400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400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400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400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nodeType="withEffect">
                                  <p:stCondLst>
                                    <p:cond delay="400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nodeType="withEffect">
                                  <p:stCondLst>
                                    <p:cond delay="400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grpId="0" nodeType="withEffect">
                                  <p:stCondLst>
                                    <p:cond delay="400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grpId="2" nodeType="withEffect">
                                  <p:stCondLst>
                                    <p:cond delay="400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2" nodeType="withEffect">
                                  <p:stCondLst>
                                    <p:cond delay="400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4000"/>
                                  </p:stCondLst>
                                  <p:childTnLst>
                                    <p:set>
                                      <p:cBhvr>
                                        <p:cTn id="32" dur="1" fill="hold">
                                          <p:stCondLst>
                                            <p:cond delay="0"/>
                                          </p:stCondLst>
                                        </p:cTn>
                                        <p:tgtEl>
                                          <p:spTgt spid="36"/>
                                        </p:tgtEl>
                                        <p:attrNameLst>
                                          <p:attrName>style.visibility</p:attrName>
                                        </p:attrNameLst>
                                      </p:cBhvr>
                                      <p:to>
                                        <p:strVal val="visible"/>
                                      </p:to>
                                    </p:set>
                                  </p:childTnLst>
                                </p:cTn>
                              </p:par>
                            </p:childTnLst>
                          </p:cTn>
                        </p:par>
                        <p:par>
                          <p:cTn id="33" fill="hold">
                            <p:stCondLst>
                              <p:cond delay="7000"/>
                            </p:stCondLst>
                            <p:childTnLst>
                              <p:par>
                                <p:cTn id="34" presetID="11" presetClass="entr" presetSubtype="0" fill="hold" nodeType="afterEffect">
                                  <p:stCondLst>
                                    <p:cond delay="1000"/>
                                  </p:stCondLst>
                                  <p:childTnLst>
                                    <p:set>
                                      <p:cBhvr>
                                        <p:cTn id="35" dur="1000">
                                          <p:stCondLst>
                                            <p:cond delay="0"/>
                                          </p:stCondLst>
                                        </p:cTn>
                                        <p:tgtEl>
                                          <p:spTgt spid="55"/>
                                        </p:tgtEl>
                                        <p:attrNameLst>
                                          <p:attrName>style.visibility</p:attrName>
                                        </p:attrNameLst>
                                      </p:cBhvr>
                                      <p:to>
                                        <p:strVal val="visible"/>
                                      </p:to>
                                    </p:set>
                                  </p:childTnLst>
                                </p:cTn>
                              </p:par>
                            </p:childTnLst>
                          </p:cTn>
                        </p:par>
                        <p:par>
                          <p:cTn id="36" fill="hold">
                            <p:stCondLst>
                              <p:cond delay="9000"/>
                            </p:stCondLst>
                            <p:childTnLst>
                              <p:par>
                                <p:cTn id="37" presetID="11" presetClass="entr" presetSubtype="0" fill="hold" nodeType="afterEffect">
                                  <p:stCondLst>
                                    <p:cond delay="1000"/>
                                  </p:stCondLst>
                                  <p:childTnLst>
                                    <p:set>
                                      <p:cBhvr>
                                        <p:cTn id="38" dur="1000">
                                          <p:stCondLst>
                                            <p:cond delay="0"/>
                                          </p:stCondLst>
                                        </p:cTn>
                                        <p:tgtEl>
                                          <p:spTgt spid="55"/>
                                        </p:tgtEl>
                                        <p:attrNameLst>
                                          <p:attrName>style.visibility</p:attrName>
                                        </p:attrNameLst>
                                      </p:cBhvr>
                                      <p:to>
                                        <p:strVal val="visible"/>
                                      </p:to>
                                    </p:set>
                                  </p:childTnLst>
                                </p:cTn>
                              </p:par>
                            </p:childTnLst>
                          </p:cTn>
                        </p:par>
                        <p:par>
                          <p:cTn id="39" fill="hold">
                            <p:stCondLst>
                              <p:cond delay="11000"/>
                            </p:stCondLst>
                            <p:childTnLst>
                              <p:par>
                                <p:cTn id="40" presetID="11" presetClass="entr" presetSubtype="0" fill="hold" nodeType="afterEffect">
                                  <p:stCondLst>
                                    <p:cond delay="1000"/>
                                  </p:stCondLst>
                                  <p:childTnLst>
                                    <p:set>
                                      <p:cBhvr>
                                        <p:cTn id="41" dur="1000">
                                          <p:stCondLst>
                                            <p:cond delay="0"/>
                                          </p:stCondLst>
                                        </p:cTn>
                                        <p:tgtEl>
                                          <p:spTgt spid="55"/>
                                        </p:tgtEl>
                                        <p:attrNameLst>
                                          <p:attrName>style.visibility</p:attrName>
                                        </p:attrNameLst>
                                      </p:cBhvr>
                                      <p:to>
                                        <p:strVal val="visible"/>
                                      </p:to>
                                    </p:set>
                                  </p:childTnLst>
                                </p:cTn>
                              </p:par>
                              <p:par>
                                <p:cTn id="42" presetID="1" presetClass="entr" presetSubtype="0" fill="hold" grpId="0" nodeType="withEffect">
                                  <p:stCondLst>
                                    <p:cond delay="4000"/>
                                  </p:stCondLst>
                                  <p:childTnLst>
                                    <p:set>
                                      <p:cBhvr>
                                        <p:cTn id="43" dur="1" fill="hold">
                                          <p:stCondLst>
                                            <p:cond delay="0"/>
                                          </p:stCondLst>
                                        </p:cTn>
                                        <p:tgtEl>
                                          <p:spTgt spid="37"/>
                                        </p:tgtEl>
                                        <p:attrNameLst>
                                          <p:attrName>style.visibility</p:attrName>
                                        </p:attrNameLst>
                                      </p:cBhvr>
                                      <p:to>
                                        <p:strVal val="visible"/>
                                      </p:to>
                                    </p:set>
                                  </p:childTnLst>
                                </p:cTn>
                              </p:par>
                            </p:childTnLst>
                          </p:cTn>
                        </p:par>
                        <p:par>
                          <p:cTn id="44" fill="hold">
                            <p:stCondLst>
                              <p:cond delay="15000"/>
                            </p:stCondLst>
                            <p:childTnLst>
                              <p:par>
                                <p:cTn id="45" presetID="1" presetClass="entr" presetSubtype="0" fill="hold" nodeType="afterEffect">
                                  <p:stCondLst>
                                    <p:cond delay="6500"/>
                                  </p:stCondLst>
                                  <p:childTnLst>
                                    <p:set>
                                      <p:cBhvr>
                                        <p:cTn id="46" dur="1" fill="hold">
                                          <p:stCondLst>
                                            <p:cond delay="0"/>
                                          </p:stCondLst>
                                        </p:cTn>
                                        <p:tgtEl>
                                          <p:spTgt spid="1028"/>
                                        </p:tgtEl>
                                        <p:attrNameLst>
                                          <p:attrName>style.visibility</p:attrName>
                                        </p:attrNameLst>
                                      </p:cBhvr>
                                      <p:to>
                                        <p:strVal val="visible"/>
                                      </p:to>
                                    </p:set>
                                  </p:childTnLst>
                                </p:cTn>
                              </p:par>
                              <p:par>
                                <p:cTn id="47" presetID="9" presetClass="exit" presetSubtype="0" fill="hold" nodeType="withEffect">
                                  <p:stCondLst>
                                    <p:cond delay="6500"/>
                                  </p:stCondLst>
                                  <p:childTnLst>
                                    <p:animEffect transition="out" filter="dissolve">
                                      <p:cBhvr>
                                        <p:cTn id="48" dur="100"/>
                                        <p:tgtEl>
                                          <p:spTgt spid="1027"/>
                                        </p:tgtEl>
                                      </p:cBhvr>
                                    </p:animEffect>
                                    <p:set>
                                      <p:cBhvr>
                                        <p:cTn id="49" dur="1" fill="hold">
                                          <p:stCondLst>
                                            <p:cond delay="99"/>
                                          </p:stCondLst>
                                        </p:cTn>
                                        <p:tgtEl>
                                          <p:spTgt spid="1027"/>
                                        </p:tgtEl>
                                        <p:attrNameLst>
                                          <p:attrName>style.visibility</p:attrName>
                                        </p:attrNameLst>
                                      </p:cBhvr>
                                      <p:to>
                                        <p:strVal val="hidden"/>
                                      </p:to>
                                    </p:set>
                                  </p:childTnLst>
                                </p:cTn>
                              </p:par>
                              <p:par>
                                <p:cTn id="50" presetID="9" presetClass="exit" presetSubtype="0" fill="hold" grpId="1" nodeType="withEffect">
                                  <p:stCondLst>
                                    <p:cond delay="6500"/>
                                  </p:stCondLst>
                                  <p:childTnLst>
                                    <p:animEffect transition="out" filter="dissolve">
                                      <p:cBhvr>
                                        <p:cTn id="51" dur="100"/>
                                        <p:tgtEl>
                                          <p:spTgt spid="56"/>
                                        </p:tgtEl>
                                      </p:cBhvr>
                                    </p:animEffect>
                                    <p:set>
                                      <p:cBhvr>
                                        <p:cTn id="52" dur="1" fill="hold">
                                          <p:stCondLst>
                                            <p:cond delay="99"/>
                                          </p:stCondLst>
                                        </p:cTn>
                                        <p:tgtEl>
                                          <p:spTgt spid="56"/>
                                        </p:tgtEl>
                                        <p:attrNameLst>
                                          <p:attrName>style.visibility</p:attrName>
                                        </p:attrNameLst>
                                      </p:cBhvr>
                                      <p:to>
                                        <p:strVal val="hidden"/>
                                      </p:to>
                                    </p:set>
                                  </p:childTnLst>
                                </p:cTn>
                              </p:par>
                              <p:par>
                                <p:cTn id="53" presetID="9" presetClass="exit" presetSubtype="0" fill="hold" grpId="1" nodeType="withEffect">
                                  <p:stCondLst>
                                    <p:cond delay="6500"/>
                                  </p:stCondLst>
                                  <p:childTnLst>
                                    <p:animEffect transition="out" filter="dissolve">
                                      <p:cBhvr>
                                        <p:cTn id="54" dur="100"/>
                                        <p:tgtEl>
                                          <p:spTgt spid="54"/>
                                        </p:tgtEl>
                                      </p:cBhvr>
                                    </p:animEffect>
                                    <p:set>
                                      <p:cBhvr>
                                        <p:cTn id="55" dur="1" fill="hold">
                                          <p:stCondLst>
                                            <p:cond delay="99"/>
                                          </p:stCondLst>
                                        </p:cTn>
                                        <p:tgtEl>
                                          <p:spTgt spid="54"/>
                                        </p:tgtEl>
                                        <p:attrNameLst>
                                          <p:attrName>style.visibility</p:attrName>
                                        </p:attrNameLst>
                                      </p:cBhvr>
                                      <p:to>
                                        <p:strVal val="hidden"/>
                                      </p:to>
                                    </p:set>
                                  </p:childTnLst>
                                </p:cTn>
                              </p:par>
                              <p:par>
                                <p:cTn id="56" presetID="9" presetClass="exit" presetSubtype="0" fill="hold" nodeType="withEffect">
                                  <p:stCondLst>
                                    <p:cond delay="6500"/>
                                  </p:stCondLst>
                                  <p:childTnLst>
                                    <p:animEffect transition="out" filter="dissolve">
                                      <p:cBhvr>
                                        <p:cTn id="57" dur="100"/>
                                        <p:tgtEl>
                                          <p:spTgt spid="43"/>
                                        </p:tgtEl>
                                      </p:cBhvr>
                                    </p:animEffect>
                                    <p:set>
                                      <p:cBhvr>
                                        <p:cTn id="58" dur="1" fill="hold">
                                          <p:stCondLst>
                                            <p:cond delay="99"/>
                                          </p:stCondLst>
                                        </p:cTn>
                                        <p:tgtEl>
                                          <p:spTgt spid="43"/>
                                        </p:tgtEl>
                                        <p:attrNameLst>
                                          <p:attrName>style.visibility</p:attrName>
                                        </p:attrNameLst>
                                      </p:cBhvr>
                                      <p:to>
                                        <p:strVal val="hidden"/>
                                      </p:to>
                                    </p:set>
                                  </p:childTnLst>
                                </p:cTn>
                              </p:par>
                              <p:par>
                                <p:cTn id="59" presetID="9" presetClass="exit" presetSubtype="0" fill="hold" grpId="3" nodeType="withEffect">
                                  <p:stCondLst>
                                    <p:cond delay="6500"/>
                                  </p:stCondLst>
                                  <p:childTnLst>
                                    <p:animEffect transition="out" filter="dissolve">
                                      <p:cBhvr>
                                        <p:cTn id="60" dur="100"/>
                                        <p:tgtEl>
                                          <p:spTgt spid="32"/>
                                        </p:tgtEl>
                                      </p:cBhvr>
                                    </p:animEffect>
                                    <p:set>
                                      <p:cBhvr>
                                        <p:cTn id="61" dur="1" fill="hold">
                                          <p:stCondLst>
                                            <p:cond delay="99"/>
                                          </p:stCondLst>
                                        </p:cTn>
                                        <p:tgtEl>
                                          <p:spTgt spid="32"/>
                                        </p:tgtEl>
                                        <p:attrNameLst>
                                          <p:attrName>style.visibility</p:attrName>
                                        </p:attrNameLst>
                                      </p:cBhvr>
                                      <p:to>
                                        <p:strVal val="hidden"/>
                                      </p:to>
                                    </p:set>
                                  </p:childTnLst>
                                </p:cTn>
                              </p:par>
                              <p:par>
                                <p:cTn id="62" presetID="9" presetClass="exit" presetSubtype="0" fill="hold" nodeType="withEffect">
                                  <p:stCondLst>
                                    <p:cond delay="6500"/>
                                  </p:stCondLst>
                                  <p:childTnLst>
                                    <p:animEffect transition="out" filter="dissolve">
                                      <p:cBhvr>
                                        <p:cTn id="63" dur="100"/>
                                        <p:tgtEl>
                                          <p:spTgt spid="61"/>
                                        </p:tgtEl>
                                      </p:cBhvr>
                                    </p:animEffect>
                                    <p:set>
                                      <p:cBhvr>
                                        <p:cTn id="64" dur="1" fill="hold">
                                          <p:stCondLst>
                                            <p:cond delay="99"/>
                                          </p:stCondLst>
                                        </p:cTn>
                                        <p:tgtEl>
                                          <p:spTgt spid="61"/>
                                        </p:tgtEl>
                                        <p:attrNameLst>
                                          <p:attrName>style.visibility</p:attrName>
                                        </p:attrNameLst>
                                      </p:cBhvr>
                                      <p:to>
                                        <p:strVal val="hidden"/>
                                      </p:to>
                                    </p:set>
                                  </p:childTnLst>
                                </p:cTn>
                              </p:par>
                              <p:par>
                                <p:cTn id="65" presetID="9" presetClass="exit" presetSubtype="0" fill="hold" nodeType="withEffect">
                                  <p:stCondLst>
                                    <p:cond delay="6500"/>
                                  </p:stCondLst>
                                  <p:childTnLst>
                                    <p:animEffect transition="out" filter="dissolve">
                                      <p:cBhvr>
                                        <p:cTn id="66" dur="100"/>
                                        <p:tgtEl>
                                          <p:spTgt spid="59"/>
                                        </p:tgtEl>
                                      </p:cBhvr>
                                    </p:animEffect>
                                    <p:set>
                                      <p:cBhvr>
                                        <p:cTn id="67" dur="1" fill="hold">
                                          <p:stCondLst>
                                            <p:cond delay="99"/>
                                          </p:stCondLst>
                                        </p:cTn>
                                        <p:tgtEl>
                                          <p:spTgt spid="59"/>
                                        </p:tgtEl>
                                        <p:attrNameLst>
                                          <p:attrName>style.visibility</p:attrName>
                                        </p:attrNameLst>
                                      </p:cBhvr>
                                      <p:to>
                                        <p:strVal val="hidden"/>
                                      </p:to>
                                    </p:set>
                                  </p:childTnLst>
                                </p:cTn>
                              </p:par>
                              <p:par>
                                <p:cTn id="68" presetID="9" presetClass="exit" presetSubtype="0" fill="hold" nodeType="withEffect">
                                  <p:stCondLst>
                                    <p:cond delay="6500"/>
                                  </p:stCondLst>
                                  <p:childTnLst>
                                    <p:animEffect transition="out" filter="dissolve">
                                      <p:cBhvr>
                                        <p:cTn id="69" dur="100"/>
                                        <p:tgtEl>
                                          <p:spTgt spid="58"/>
                                        </p:tgtEl>
                                      </p:cBhvr>
                                    </p:animEffect>
                                    <p:set>
                                      <p:cBhvr>
                                        <p:cTn id="70" dur="1" fill="hold">
                                          <p:stCondLst>
                                            <p:cond delay="99"/>
                                          </p:stCondLst>
                                        </p:cTn>
                                        <p:tgtEl>
                                          <p:spTgt spid="58"/>
                                        </p:tgtEl>
                                        <p:attrNameLst>
                                          <p:attrName>style.visibility</p:attrName>
                                        </p:attrNameLst>
                                      </p:cBhvr>
                                      <p:to>
                                        <p:strVal val="hidden"/>
                                      </p:to>
                                    </p:set>
                                  </p:childTnLst>
                                </p:cTn>
                              </p:par>
                              <p:par>
                                <p:cTn id="71" presetID="9" presetClass="exit" presetSubtype="0" fill="hold" grpId="3" nodeType="withEffect">
                                  <p:stCondLst>
                                    <p:cond delay="6500"/>
                                  </p:stCondLst>
                                  <p:childTnLst>
                                    <p:animEffect transition="out" filter="dissolve">
                                      <p:cBhvr>
                                        <p:cTn id="72" dur="100"/>
                                        <p:tgtEl>
                                          <p:spTgt spid="54"/>
                                        </p:tgtEl>
                                      </p:cBhvr>
                                    </p:animEffect>
                                    <p:set>
                                      <p:cBhvr>
                                        <p:cTn id="73" dur="1" fill="hold">
                                          <p:stCondLst>
                                            <p:cond delay="99"/>
                                          </p:stCondLst>
                                        </p:cTn>
                                        <p:tgtEl>
                                          <p:spTgt spid="54"/>
                                        </p:tgtEl>
                                        <p:attrNameLst>
                                          <p:attrName>style.visibility</p:attrName>
                                        </p:attrNameLst>
                                      </p:cBhvr>
                                      <p:to>
                                        <p:strVal val="hidden"/>
                                      </p:to>
                                    </p:set>
                                  </p:childTnLst>
                                </p:cTn>
                              </p:par>
                              <p:par>
                                <p:cTn id="74" presetID="9" presetClass="exit" presetSubtype="0" fill="hold" grpId="1" nodeType="withEffect">
                                  <p:stCondLst>
                                    <p:cond delay="6500"/>
                                  </p:stCondLst>
                                  <p:childTnLst>
                                    <p:animEffect transition="out" filter="dissolve">
                                      <p:cBhvr>
                                        <p:cTn id="75" dur="100"/>
                                        <p:tgtEl>
                                          <p:spTgt spid="37"/>
                                        </p:tgtEl>
                                      </p:cBhvr>
                                    </p:animEffect>
                                    <p:set>
                                      <p:cBhvr>
                                        <p:cTn id="76" dur="1" fill="hold">
                                          <p:stCondLst>
                                            <p:cond delay="99"/>
                                          </p:stCondLst>
                                        </p:cTn>
                                        <p:tgtEl>
                                          <p:spTgt spid="37"/>
                                        </p:tgtEl>
                                        <p:attrNameLst>
                                          <p:attrName>style.visibility</p:attrName>
                                        </p:attrNameLst>
                                      </p:cBhvr>
                                      <p:to>
                                        <p:strVal val="hidden"/>
                                      </p:to>
                                    </p:set>
                                  </p:childTnLst>
                                </p:cTn>
                              </p:par>
                              <p:par>
                                <p:cTn id="77" presetID="9" presetClass="exit" presetSubtype="0" fill="hold" grpId="1" nodeType="withEffect">
                                  <p:stCondLst>
                                    <p:cond delay="6500"/>
                                  </p:stCondLst>
                                  <p:childTnLst>
                                    <p:animEffect transition="out" filter="dissolve">
                                      <p:cBhvr>
                                        <p:cTn id="78" dur="100"/>
                                        <p:tgtEl>
                                          <p:spTgt spid="35"/>
                                        </p:tgtEl>
                                      </p:cBhvr>
                                    </p:animEffect>
                                    <p:set>
                                      <p:cBhvr>
                                        <p:cTn id="79" dur="1" fill="hold">
                                          <p:stCondLst>
                                            <p:cond delay="99"/>
                                          </p:stCondLst>
                                        </p:cTn>
                                        <p:tgtEl>
                                          <p:spTgt spid="35"/>
                                        </p:tgtEl>
                                        <p:attrNameLst>
                                          <p:attrName>style.visibility</p:attrName>
                                        </p:attrNameLst>
                                      </p:cBhvr>
                                      <p:to>
                                        <p:strVal val="hidden"/>
                                      </p:to>
                                    </p:set>
                                  </p:childTnLst>
                                </p:cTn>
                              </p:par>
                              <p:par>
                                <p:cTn id="80" presetID="9" presetClass="exit" presetSubtype="0" fill="hold" grpId="1" nodeType="withEffect">
                                  <p:stCondLst>
                                    <p:cond delay="6500"/>
                                  </p:stCondLst>
                                  <p:childTnLst>
                                    <p:animEffect transition="out" filter="dissolve">
                                      <p:cBhvr>
                                        <p:cTn id="81" dur="100"/>
                                        <p:tgtEl>
                                          <p:spTgt spid="15"/>
                                        </p:tgtEl>
                                      </p:cBhvr>
                                    </p:animEffect>
                                    <p:set>
                                      <p:cBhvr>
                                        <p:cTn id="82" dur="1" fill="hold">
                                          <p:stCondLst>
                                            <p:cond delay="99"/>
                                          </p:stCondLst>
                                        </p:cTn>
                                        <p:tgtEl>
                                          <p:spTgt spid="15"/>
                                        </p:tgtEl>
                                        <p:attrNameLst>
                                          <p:attrName>style.visibility</p:attrName>
                                        </p:attrNameLst>
                                      </p:cBhvr>
                                      <p:to>
                                        <p:strVal val="hidden"/>
                                      </p:to>
                                    </p:set>
                                  </p:childTnLst>
                                </p:cTn>
                              </p:par>
                              <p:par>
                                <p:cTn id="83" presetID="9" presetClass="exit" presetSubtype="0" fill="hold" grpId="3" nodeType="withEffect">
                                  <p:stCondLst>
                                    <p:cond delay="6500"/>
                                  </p:stCondLst>
                                  <p:childTnLst>
                                    <p:animEffect transition="out" filter="dissolve">
                                      <p:cBhvr>
                                        <p:cTn id="84" dur="100"/>
                                        <p:tgtEl>
                                          <p:spTgt spid="41"/>
                                        </p:tgtEl>
                                      </p:cBhvr>
                                    </p:animEffect>
                                    <p:set>
                                      <p:cBhvr>
                                        <p:cTn id="85" dur="1" fill="hold">
                                          <p:stCondLst>
                                            <p:cond delay="99"/>
                                          </p:stCondLst>
                                        </p:cTn>
                                        <p:tgtEl>
                                          <p:spTgt spid="41"/>
                                        </p:tgtEl>
                                        <p:attrNameLst>
                                          <p:attrName>style.visibility</p:attrName>
                                        </p:attrNameLst>
                                      </p:cBhvr>
                                      <p:to>
                                        <p:strVal val="hidden"/>
                                      </p:to>
                                    </p:set>
                                  </p:childTnLst>
                                </p:cTn>
                              </p:par>
                              <p:par>
                                <p:cTn id="86" presetID="11" presetClass="entr" presetSubtype="0" fill="hold" grpId="0" nodeType="withEffect">
                                  <p:stCondLst>
                                    <p:cond delay="6500"/>
                                  </p:stCondLst>
                                  <p:childTnLst>
                                    <p:set>
                                      <p:cBhvr>
                                        <p:cTn id="87" dur="3300">
                                          <p:stCondLst>
                                            <p:cond delay="0"/>
                                          </p:stCondLst>
                                        </p:cTn>
                                        <p:tgtEl>
                                          <p:spTgt spid="38"/>
                                        </p:tgtEl>
                                        <p:attrNameLst>
                                          <p:attrName>style.visibility</p:attrName>
                                        </p:attrNameLst>
                                      </p:cBhvr>
                                      <p:to>
                                        <p:strVal val="visible"/>
                                      </p:to>
                                    </p:set>
                                  </p:childTnLst>
                                </p:cTn>
                              </p:par>
                              <p:par>
                                <p:cTn id="88" presetID="1" presetClass="entr" presetSubtype="0" fill="hold" grpId="0" nodeType="withEffect">
                                  <p:stCondLst>
                                    <p:cond delay="10000"/>
                                  </p:stCondLst>
                                  <p:childTnLst>
                                    <p:set>
                                      <p:cBhvr>
                                        <p:cTn id="89" dur="1" fill="hold">
                                          <p:stCondLst>
                                            <p:cond delay="0"/>
                                          </p:stCondLst>
                                        </p:cTn>
                                        <p:tgtEl>
                                          <p:spTgt spid="39"/>
                                        </p:tgtEl>
                                        <p:attrNameLst>
                                          <p:attrName>style.visibility</p:attrName>
                                        </p:attrNameLst>
                                      </p:cBhvr>
                                      <p:to>
                                        <p:strVal val="visible"/>
                                      </p:to>
                                    </p:set>
                                  </p:childTnLst>
                                </p:cTn>
                              </p:par>
                              <p:par>
                                <p:cTn id="90" presetID="1" presetClass="entr" presetSubtype="0" fill="hold" grpId="0" nodeType="withEffect">
                                  <p:stCondLst>
                                    <p:cond delay="14000"/>
                                  </p:stCondLst>
                                  <p:childTnLst>
                                    <p:set>
                                      <p:cBhvr>
                                        <p:cTn id="91" dur="1" fill="hold">
                                          <p:stCondLst>
                                            <p:cond delay="0"/>
                                          </p:stCondLst>
                                        </p:cTn>
                                        <p:tgtEl>
                                          <p:spTgt spid="40"/>
                                        </p:tgtEl>
                                        <p:attrNameLst>
                                          <p:attrName>style.visibility</p:attrName>
                                        </p:attrNameLst>
                                      </p:cBhvr>
                                      <p:to>
                                        <p:strVal val="visible"/>
                                      </p:to>
                                    </p:set>
                                  </p:childTnLst>
                                </p:cTn>
                              </p:par>
                              <p:par>
                                <p:cTn id="92" presetID="1" presetClass="entr" presetSubtype="0" fill="hold" grpId="0" nodeType="withEffect">
                                  <p:stCondLst>
                                    <p:cond delay="18000"/>
                                  </p:stCondLst>
                                  <p:childTnLst>
                                    <p:set>
                                      <p:cBhvr>
                                        <p:cTn id="93" dur="1" fill="hold">
                                          <p:stCondLst>
                                            <p:cond delay="0"/>
                                          </p:stCondLst>
                                        </p:cTn>
                                        <p:tgtEl>
                                          <p:spTgt spid="42"/>
                                        </p:tgtEl>
                                        <p:attrNameLst>
                                          <p:attrName>style.visibility</p:attrName>
                                        </p:attrNameLst>
                                      </p:cBhvr>
                                      <p:to>
                                        <p:strVal val="visible"/>
                                      </p:to>
                                    </p:set>
                                  </p:childTnLst>
                                </p:cTn>
                              </p:par>
                              <p:par>
                                <p:cTn id="94" presetID="1" presetClass="entr" presetSubtype="0" fill="hold" grpId="0" nodeType="withEffect">
                                  <p:stCondLst>
                                    <p:cond delay="24000"/>
                                  </p:stCondLst>
                                  <p:childTnLst>
                                    <p:set>
                                      <p:cBhvr>
                                        <p:cTn id="95" dur="1" fill="hold">
                                          <p:stCondLst>
                                            <p:cond delay="0"/>
                                          </p:stCondLst>
                                        </p:cTn>
                                        <p:tgtEl>
                                          <p:spTgt spid="45"/>
                                        </p:tgtEl>
                                        <p:attrNameLst>
                                          <p:attrName>style.visibility</p:attrName>
                                        </p:attrNameLst>
                                      </p:cBhvr>
                                      <p:to>
                                        <p:strVal val="visible"/>
                                      </p:to>
                                    </p:set>
                                  </p:childTnLst>
                                </p:cTn>
                              </p:par>
                              <p:par>
                                <p:cTn id="96" presetID="1" presetClass="entr" presetSubtype="0" fill="hold" grpId="0" nodeType="withEffect">
                                  <p:stCondLst>
                                    <p:cond delay="32000"/>
                                  </p:stCondLst>
                                  <p:childTnLst>
                                    <p:set>
                                      <p:cBhvr>
                                        <p:cTn id="97" dur="1" fill="hold">
                                          <p:stCondLst>
                                            <p:cond delay="0"/>
                                          </p:stCondLst>
                                        </p:cTn>
                                        <p:tgtEl>
                                          <p:spTgt spid="46"/>
                                        </p:tgtEl>
                                        <p:attrNameLst>
                                          <p:attrName>style.visibility</p:attrName>
                                        </p:attrNameLst>
                                      </p:cBhvr>
                                      <p:to>
                                        <p:strVal val="visible"/>
                                      </p:to>
                                    </p:set>
                                  </p:childTnLst>
                                </p:cTn>
                              </p:par>
                              <p:par>
                                <p:cTn id="98" presetID="9" presetClass="exit" presetSubtype="0" fill="hold" grpId="1" nodeType="withEffect">
                                  <p:stCondLst>
                                    <p:cond delay="32000"/>
                                  </p:stCondLst>
                                  <p:childTnLst>
                                    <p:animEffect transition="out" filter="dissolve">
                                      <p:cBhvr>
                                        <p:cTn id="99" dur="100"/>
                                        <p:tgtEl>
                                          <p:spTgt spid="39"/>
                                        </p:tgtEl>
                                      </p:cBhvr>
                                    </p:animEffect>
                                    <p:set>
                                      <p:cBhvr>
                                        <p:cTn id="100" dur="1" fill="hold">
                                          <p:stCondLst>
                                            <p:cond delay="99"/>
                                          </p:stCondLst>
                                        </p:cTn>
                                        <p:tgtEl>
                                          <p:spTgt spid="39"/>
                                        </p:tgtEl>
                                        <p:attrNameLst>
                                          <p:attrName>style.visibility</p:attrName>
                                        </p:attrNameLst>
                                      </p:cBhvr>
                                      <p:to>
                                        <p:strVal val="hidden"/>
                                      </p:to>
                                    </p:set>
                                  </p:childTnLst>
                                </p:cTn>
                              </p:par>
                              <p:par>
                                <p:cTn id="101" presetID="1" presetClass="entr" presetSubtype="0" fill="hold" nodeType="withEffect">
                                  <p:stCondLst>
                                    <p:cond delay="39000"/>
                                  </p:stCondLst>
                                  <p:childTnLst>
                                    <p:set>
                                      <p:cBhvr>
                                        <p:cTn id="102" dur="1" fill="hold">
                                          <p:stCondLst>
                                            <p:cond delay="0"/>
                                          </p:stCondLst>
                                        </p:cTn>
                                        <p:tgtEl>
                                          <p:spTgt spid="1029"/>
                                        </p:tgtEl>
                                        <p:attrNameLst>
                                          <p:attrName>style.visibility</p:attrName>
                                        </p:attrNameLst>
                                      </p:cBhvr>
                                      <p:to>
                                        <p:strVal val="visible"/>
                                      </p:to>
                                    </p:set>
                                  </p:childTnLst>
                                </p:cTn>
                              </p:par>
                              <p:par>
                                <p:cTn id="103" presetID="1" presetClass="entr" presetSubtype="0" fill="hold" grpId="0" nodeType="withEffect">
                                  <p:stCondLst>
                                    <p:cond delay="39000"/>
                                  </p:stCondLst>
                                  <p:childTnLst>
                                    <p:set>
                                      <p:cBhvr>
                                        <p:cTn id="104" dur="1" fill="hold">
                                          <p:stCondLst>
                                            <p:cond delay="0"/>
                                          </p:stCondLst>
                                        </p:cTn>
                                        <p:tgtEl>
                                          <p:spTgt spid="48"/>
                                        </p:tgtEl>
                                        <p:attrNameLst>
                                          <p:attrName>style.visibility</p:attrName>
                                        </p:attrNameLst>
                                      </p:cBhvr>
                                      <p:to>
                                        <p:strVal val="visible"/>
                                      </p:to>
                                    </p:set>
                                  </p:childTnLst>
                                </p:cTn>
                              </p:par>
                              <p:par>
                                <p:cTn id="105" presetID="1" presetClass="entr" presetSubtype="0" fill="hold" grpId="0" nodeType="withEffect">
                                  <p:stCondLst>
                                    <p:cond delay="39000"/>
                                  </p:stCondLst>
                                  <p:childTnLst>
                                    <p:set>
                                      <p:cBhvr>
                                        <p:cTn id="106" dur="1" fill="hold">
                                          <p:stCondLst>
                                            <p:cond delay="0"/>
                                          </p:stCondLst>
                                        </p:cTn>
                                        <p:tgtEl>
                                          <p:spTgt spid="49"/>
                                        </p:tgtEl>
                                        <p:attrNameLst>
                                          <p:attrName>style.visibility</p:attrName>
                                        </p:attrNameLst>
                                      </p:cBhvr>
                                      <p:to>
                                        <p:strVal val="visible"/>
                                      </p:to>
                                    </p:set>
                                  </p:childTnLst>
                                </p:cTn>
                              </p:par>
                              <p:par>
                                <p:cTn id="107" presetID="9" presetClass="exit" presetSubtype="0" fill="hold" grpId="1" nodeType="withEffect">
                                  <p:stCondLst>
                                    <p:cond delay="39000"/>
                                  </p:stCondLst>
                                  <p:childTnLst>
                                    <p:animEffect transition="out" filter="dissolve">
                                      <p:cBhvr>
                                        <p:cTn id="108" dur="100"/>
                                        <p:tgtEl>
                                          <p:spTgt spid="45"/>
                                        </p:tgtEl>
                                      </p:cBhvr>
                                    </p:animEffect>
                                    <p:set>
                                      <p:cBhvr>
                                        <p:cTn id="109" dur="1" fill="hold">
                                          <p:stCondLst>
                                            <p:cond delay="99"/>
                                          </p:stCondLst>
                                        </p:cTn>
                                        <p:tgtEl>
                                          <p:spTgt spid="45"/>
                                        </p:tgtEl>
                                        <p:attrNameLst>
                                          <p:attrName>style.visibility</p:attrName>
                                        </p:attrNameLst>
                                      </p:cBhvr>
                                      <p:to>
                                        <p:strVal val="hidden"/>
                                      </p:to>
                                    </p:set>
                                  </p:childTnLst>
                                </p:cTn>
                              </p:par>
                              <p:par>
                                <p:cTn id="110" presetID="9" presetClass="exit" presetSubtype="0" fill="hold" grpId="1" nodeType="withEffect">
                                  <p:stCondLst>
                                    <p:cond delay="39000"/>
                                  </p:stCondLst>
                                  <p:childTnLst>
                                    <p:animEffect transition="out" filter="dissolve">
                                      <p:cBhvr>
                                        <p:cTn id="111" dur="100"/>
                                        <p:tgtEl>
                                          <p:spTgt spid="42"/>
                                        </p:tgtEl>
                                      </p:cBhvr>
                                    </p:animEffect>
                                    <p:set>
                                      <p:cBhvr>
                                        <p:cTn id="112" dur="1" fill="hold">
                                          <p:stCondLst>
                                            <p:cond delay="99"/>
                                          </p:stCondLst>
                                        </p:cTn>
                                        <p:tgtEl>
                                          <p:spTgt spid="42"/>
                                        </p:tgtEl>
                                        <p:attrNameLst>
                                          <p:attrName>style.visibility</p:attrName>
                                        </p:attrNameLst>
                                      </p:cBhvr>
                                      <p:to>
                                        <p:strVal val="hidden"/>
                                      </p:to>
                                    </p:set>
                                  </p:childTnLst>
                                </p:cTn>
                              </p:par>
                              <p:par>
                                <p:cTn id="113" presetID="9" presetClass="exit" presetSubtype="0" fill="hold" grpId="1" nodeType="withEffect">
                                  <p:stCondLst>
                                    <p:cond delay="39000"/>
                                  </p:stCondLst>
                                  <p:childTnLst>
                                    <p:animEffect transition="out" filter="dissolve">
                                      <p:cBhvr>
                                        <p:cTn id="114" dur="100"/>
                                        <p:tgtEl>
                                          <p:spTgt spid="40"/>
                                        </p:tgtEl>
                                      </p:cBhvr>
                                    </p:animEffect>
                                    <p:set>
                                      <p:cBhvr>
                                        <p:cTn id="115" dur="1" fill="hold">
                                          <p:stCondLst>
                                            <p:cond delay="99"/>
                                          </p:stCondLst>
                                        </p:cTn>
                                        <p:tgtEl>
                                          <p:spTgt spid="40"/>
                                        </p:tgtEl>
                                        <p:attrNameLst>
                                          <p:attrName>style.visibility</p:attrName>
                                        </p:attrNameLst>
                                      </p:cBhvr>
                                      <p:to>
                                        <p:strVal val="hidden"/>
                                      </p:to>
                                    </p:set>
                                  </p:childTnLst>
                                </p:cTn>
                              </p:par>
                              <p:par>
                                <p:cTn id="116" presetID="9" presetClass="exit" presetSubtype="0" fill="hold" nodeType="withEffect">
                                  <p:stCondLst>
                                    <p:cond delay="39000"/>
                                  </p:stCondLst>
                                  <p:childTnLst>
                                    <p:animEffect transition="out" filter="dissolve">
                                      <p:cBhvr>
                                        <p:cTn id="117" dur="100"/>
                                        <p:tgtEl>
                                          <p:spTgt spid="1028"/>
                                        </p:tgtEl>
                                      </p:cBhvr>
                                    </p:animEffect>
                                    <p:set>
                                      <p:cBhvr>
                                        <p:cTn id="118" dur="1" fill="hold">
                                          <p:stCondLst>
                                            <p:cond delay="99"/>
                                          </p:stCondLst>
                                        </p:cTn>
                                        <p:tgtEl>
                                          <p:spTgt spid="1028"/>
                                        </p:tgtEl>
                                        <p:attrNameLst>
                                          <p:attrName>style.visibility</p:attrName>
                                        </p:attrNameLst>
                                      </p:cBhvr>
                                      <p:to>
                                        <p:strVal val="hidden"/>
                                      </p:to>
                                    </p:set>
                                  </p:childTnLst>
                                </p:cTn>
                              </p:par>
                              <p:par>
                                <p:cTn id="119" presetID="9" presetClass="exit" presetSubtype="0" fill="hold" grpId="1" nodeType="withEffect">
                                  <p:stCondLst>
                                    <p:cond delay="39000"/>
                                  </p:stCondLst>
                                  <p:childTnLst>
                                    <p:animEffect transition="out" filter="dissolve">
                                      <p:cBhvr>
                                        <p:cTn id="120" dur="100"/>
                                        <p:tgtEl>
                                          <p:spTgt spid="36"/>
                                        </p:tgtEl>
                                      </p:cBhvr>
                                    </p:animEffect>
                                    <p:set>
                                      <p:cBhvr>
                                        <p:cTn id="121" dur="1" fill="hold">
                                          <p:stCondLst>
                                            <p:cond delay="99"/>
                                          </p:stCondLst>
                                        </p:cTn>
                                        <p:tgtEl>
                                          <p:spTgt spid="36"/>
                                        </p:tgtEl>
                                        <p:attrNameLst>
                                          <p:attrName>style.visibility</p:attrName>
                                        </p:attrNameLst>
                                      </p:cBhvr>
                                      <p:to>
                                        <p:strVal val="hidden"/>
                                      </p:to>
                                    </p:set>
                                  </p:childTnLst>
                                </p:cTn>
                              </p:par>
                              <p:par>
                                <p:cTn id="122" presetID="9" presetClass="exit" presetSubtype="0" fill="hold" grpId="1" nodeType="withEffect">
                                  <p:stCondLst>
                                    <p:cond delay="39000"/>
                                  </p:stCondLst>
                                  <p:childTnLst>
                                    <p:animEffect transition="out" filter="dissolve">
                                      <p:cBhvr>
                                        <p:cTn id="123" dur="100"/>
                                        <p:tgtEl>
                                          <p:spTgt spid="46"/>
                                        </p:tgtEl>
                                      </p:cBhvr>
                                    </p:animEffect>
                                    <p:set>
                                      <p:cBhvr>
                                        <p:cTn id="124" dur="1" fill="hold">
                                          <p:stCondLst>
                                            <p:cond delay="99"/>
                                          </p:stCondLst>
                                        </p:cTn>
                                        <p:tgtEl>
                                          <p:spTgt spid="46"/>
                                        </p:tgtEl>
                                        <p:attrNameLst>
                                          <p:attrName>style.visibility</p:attrName>
                                        </p:attrNameLst>
                                      </p:cBhvr>
                                      <p:to>
                                        <p:strVal val="hidden"/>
                                      </p:to>
                                    </p:set>
                                  </p:childTnLst>
                                </p:cTn>
                              </p:par>
                            </p:childTnLst>
                          </p:cTn>
                        </p:par>
                        <p:par>
                          <p:cTn id="125" fill="hold">
                            <p:stCondLst>
                              <p:cond delay="54100"/>
                            </p:stCondLst>
                            <p:childTnLst>
                              <p:par>
                                <p:cTn id="126" presetID="9" presetClass="exit" presetSubtype="0" fill="hold" nodeType="afterEffect">
                                  <p:stCondLst>
                                    <p:cond delay="11900"/>
                                  </p:stCondLst>
                                  <p:childTnLst>
                                    <p:animEffect transition="out" filter="dissolve">
                                      <p:cBhvr>
                                        <p:cTn id="127" dur="100"/>
                                        <p:tgtEl>
                                          <p:spTgt spid="1029"/>
                                        </p:tgtEl>
                                      </p:cBhvr>
                                    </p:animEffect>
                                    <p:set>
                                      <p:cBhvr>
                                        <p:cTn id="128" dur="1" fill="hold">
                                          <p:stCondLst>
                                            <p:cond delay="99"/>
                                          </p:stCondLst>
                                        </p:cTn>
                                        <p:tgtEl>
                                          <p:spTgt spid="1029"/>
                                        </p:tgtEl>
                                        <p:attrNameLst>
                                          <p:attrName>style.visibility</p:attrName>
                                        </p:attrNameLst>
                                      </p:cBhvr>
                                      <p:to>
                                        <p:strVal val="hidden"/>
                                      </p:to>
                                    </p:set>
                                  </p:childTnLst>
                                </p:cTn>
                              </p:par>
                              <p:par>
                                <p:cTn id="129" presetID="9" presetClass="exit" presetSubtype="0" fill="hold" grpId="1" nodeType="withEffect">
                                  <p:stCondLst>
                                    <p:cond delay="11900"/>
                                  </p:stCondLst>
                                  <p:childTnLst>
                                    <p:animEffect transition="out" filter="dissolve">
                                      <p:cBhvr>
                                        <p:cTn id="130" dur="100"/>
                                        <p:tgtEl>
                                          <p:spTgt spid="48"/>
                                        </p:tgtEl>
                                      </p:cBhvr>
                                    </p:animEffect>
                                    <p:set>
                                      <p:cBhvr>
                                        <p:cTn id="131" dur="1" fill="hold">
                                          <p:stCondLst>
                                            <p:cond delay="99"/>
                                          </p:stCondLst>
                                        </p:cTn>
                                        <p:tgtEl>
                                          <p:spTgt spid="48"/>
                                        </p:tgtEl>
                                        <p:attrNameLst>
                                          <p:attrName>style.visibility</p:attrName>
                                        </p:attrNameLst>
                                      </p:cBhvr>
                                      <p:to>
                                        <p:strVal val="hidden"/>
                                      </p:to>
                                    </p:set>
                                  </p:childTnLst>
                                </p:cTn>
                              </p:par>
                              <p:par>
                                <p:cTn id="132" presetID="9" presetClass="exit" presetSubtype="0" fill="hold" grpId="1" nodeType="withEffect">
                                  <p:stCondLst>
                                    <p:cond delay="11900"/>
                                  </p:stCondLst>
                                  <p:childTnLst>
                                    <p:animEffect transition="out" filter="dissolve">
                                      <p:cBhvr>
                                        <p:cTn id="133" dur="100"/>
                                        <p:tgtEl>
                                          <p:spTgt spid="49"/>
                                        </p:tgtEl>
                                      </p:cBhvr>
                                    </p:animEffect>
                                    <p:set>
                                      <p:cBhvr>
                                        <p:cTn id="134" dur="1" fill="hold">
                                          <p:stCondLst>
                                            <p:cond delay="99"/>
                                          </p:stCondLst>
                                        </p:cTn>
                                        <p:tgtEl>
                                          <p:spTgt spid="49"/>
                                        </p:tgtEl>
                                        <p:attrNameLst>
                                          <p:attrName>style.visibility</p:attrName>
                                        </p:attrNameLst>
                                      </p:cBhvr>
                                      <p:to>
                                        <p:strVal val="hidden"/>
                                      </p:to>
                                    </p:set>
                                  </p:childTnLst>
                                </p:cTn>
                              </p:par>
                              <p:par>
                                <p:cTn id="135" presetID="1" presetClass="entr" presetSubtype="0" fill="hold" nodeType="withEffect">
                                  <p:stCondLst>
                                    <p:cond delay="11900"/>
                                  </p:stCondLst>
                                  <p:childTnLst>
                                    <p:set>
                                      <p:cBhvr>
                                        <p:cTn id="136" dur="1" fill="hold">
                                          <p:stCondLst>
                                            <p:cond delay="0"/>
                                          </p:stCondLst>
                                        </p:cTn>
                                        <p:tgtEl>
                                          <p:spTgt spid="1028"/>
                                        </p:tgtEl>
                                        <p:attrNameLst>
                                          <p:attrName>style.visibility</p:attrName>
                                        </p:attrNameLst>
                                      </p:cBhvr>
                                      <p:to>
                                        <p:strVal val="visible"/>
                                      </p:to>
                                    </p:set>
                                  </p:childTnLst>
                                </p:cTn>
                              </p:par>
                              <p:par>
                                <p:cTn id="137" presetID="1" presetClass="entr" presetSubtype="0" fill="hold" grpId="0" nodeType="withEffect">
                                  <p:stCondLst>
                                    <p:cond delay="11900"/>
                                  </p:stCondLst>
                                  <p:childTnLst>
                                    <p:set>
                                      <p:cBhvr>
                                        <p:cTn id="138" dur="1" fill="hold">
                                          <p:stCondLst>
                                            <p:cond delay="0"/>
                                          </p:stCondLst>
                                        </p:cTn>
                                        <p:tgtEl>
                                          <p:spTgt spid="50"/>
                                        </p:tgtEl>
                                        <p:attrNameLst>
                                          <p:attrName>style.visibility</p:attrName>
                                        </p:attrNameLst>
                                      </p:cBhvr>
                                      <p:to>
                                        <p:strVal val="visible"/>
                                      </p:to>
                                    </p:set>
                                  </p:childTnLst>
                                </p:cTn>
                              </p:par>
                            </p:childTnLst>
                          </p:cTn>
                        </p:par>
                        <p:par>
                          <p:cTn id="139" fill="hold">
                            <p:stCondLst>
                              <p:cond delay="66100"/>
                            </p:stCondLst>
                            <p:childTnLst>
                              <p:par>
                                <p:cTn id="140" presetID="1" presetClass="entr" presetSubtype="0" fill="hold" grpId="0" nodeType="afterEffect">
                                  <p:stCondLst>
                                    <p:cond delay="4900"/>
                                  </p:stCondLst>
                                  <p:childTnLst>
                                    <p:set>
                                      <p:cBhvr>
                                        <p:cTn id="141" dur="1" fill="hold">
                                          <p:stCondLst>
                                            <p:cond delay="0"/>
                                          </p:stCondLst>
                                        </p:cTn>
                                        <p:tgtEl>
                                          <p:spTgt spid="51"/>
                                        </p:tgtEl>
                                        <p:attrNameLst>
                                          <p:attrName>style.visibility</p:attrName>
                                        </p:attrNameLst>
                                      </p:cBhvr>
                                      <p:to>
                                        <p:strVal val="visible"/>
                                      </p:to>
                                    </p:set>
                                  </p:childTnLst>
                                </p:cTn>
                              </p:par>
                            </p:childTnLst>
                          </p:cTn>
                        </p:par>
                        <p:par>
                          <p:cTn id="142" fill="hold">
                            <p:stCondLst>
                              <p:cond delay="71000"/>
                            </p:stCondLst>
                            <p:childTnLst>
                              <p:par>
                                <p:cTn id="143" presetID="1" presetClass="entr" presetSubtype="0" fill="hold" grpId="0" nodeType="afterEffect">
                                  <p:stCondLst>
                                    <p:cond delay="5000"/>
                                  </p:stCondLst>
                                  <p:childTnLst>
                                    <p:set>
                                      <p:cBhvr>
                                        <p:cTn id="144" dur="1" fill="hold">
                                          <p:stCondLst>
                                            <p:cond delay="0"/>
                                          </p:stCondLst>
                                        </p:cTn>
                                        <p:tgtEl>
                                          <p:spTgt spid="44"/>
                                        </p:tgtEl>
                                        <p:attrNameLst>
                                          <p:attrName>style.visibility</p:attrName>
                                        </p:attrNameLst>
                                      </p:cBhvr>
                                      <p:to>
                                        <p:strVal val="visible"/>
                                      </p:to>
                                    </p:set>
                                  </p:childTnLst>
                                </p:cTn>
                              </p:par>
                              <p:par>
                                <p:cTn id="145" presetID="1" presetClass="entr" presetSubtype="0" fill="hold" nodeType="withEffect">
                                  <p:stCondLst>
                                    <p:cond delay="5000"/>
                                  </p:stCondLst>
                                  <p:childTnLst>
                                    <p:set>
                                      <p:cBhvr>
                                        <p:cTn id="146" dur="1" fill="hold">
                                          <p:stCondLst>
                                            <p:cond delay="0"/>
                                          </p:stCondLst>
                                        </p:cTn>
                                        <p:tgtEl>
                                          <p:spTgt spid="52"/>
                                        </p:tgtEl>
                                        <p:attrNameLst>
                                          <p:attrName>style.visibility</p:attrName>
                                        </p:attrNameLst>
                                      </p:cBhvr>
                                      <p:to>
                                        <p:strVal val="visible"/>
                                      </p:to>
                                    </p:set>
                                  </p:childTnLst>
                                </p:cTn>
                              </p:par>
                              <p:par>
                                <p:cTn id="147" presetID="9" presetClass="exit" presetSubtype="0" fill="hold" nodeType="withEffect">
                                  <p:stCondLst>
                                    <p:cond delay="5000"/>
                                  </p:stCondLst>
                                  <p:childTnLst>
                                    <p:animEffect transition="out" filter="dissolve">
                                      <p:cBhvr>
                                        <p:cTn id="148" dur="100"/>
                                        <p:tgtEl>
                                          <p:spTgt spid="1028"/>
                                        </p:tgtEl>
                                      </p:cBhvr>
                                    </p:animEffect>
                                    <p:set>
                                      <p:cBhvr>
                                        <p:cTn id="149" dur="1" fill="hold">
                                          <p:stCondLst>
                                            <p:cond delay="99"/>
                                          </p:stCondLst>
                                        </p:cTn>
                                        <p:tgtEl>
                                          <p:spTgt spid="1028"/>
                                        </p:tgtEl>
                                        <p:attrNameLst>
                                          <p:attrName>style.visibility</p:attrName>
                                        </p:attrNameLst>
                                      </p:cBhvr>
                                      <p:to>
                                        <p:strVal val="hidden"/>
                                      </p:to>
                                    </p:set>
                                  </p:childTnLst>
                                </p:cTn>
                              </p:par>
                            </p:childTnLst>
                          </p:cTn>
                        </p:par>
                        <p:par>
                          <p:cTn id="150" fill="hold">
                            <p:stCondLst>
                              <p:cond delay="76100"/>
                            </p:stCondLst>
                            <p:childTnLst>
                              <p:par>
                                <p:cTn id="151" presetID="1" presetClass="entr" presetSubtype="0" fill="hold" grpId="0" nodeType="afterEffect">
                                  <p:stCondLst>
                                    <p:cond delay="5000"/>
                                  </p:stCondLst>
                                  <p:childTnLst>
                                    <p:set>
                                      <p:cBhvr>
                                        <p:cTn id="152" dur="1" fill="hold">
                                          <p:stCondLst>
                                            <p:cond delay="0"/>
                                          </p:stCondLst>
                                        </p:cTn>
                                        <p:tgtEl>
                                          <p:spTgt spid="53"/>
                                        </p:tgtEl>
                                        <p:attrNameLst>
                                          <p:attrName>style.visibility</p:attrName>
                                        </p:attrNameLst>
                                      </p:cBhvr>
                                      <p:to>
                                        <p:strVal val="visible"/>
                                      </p:to>
                                    </p:set>
                                  </p:childTnLst>
                                </p:cTn>
                              </p:par>
                            </p:childTnLst>
                          </p:cTn>
                        </p:par>
                        <p:par>
                          <p:cTn id="153" fill="hold">
                            <p:stCondLst>
                              <p:cond delay="81100"/>
                            </p:stCondLst>
                            <p:childTnLst>
                              <p:par>
                                <p:cTn id="154" presetID="1" presetClass="entr" presetSubtype="0" fill="hold" grpId="0" nodeType="afterEffect">
                                  <p:stCondLst>
                                    <p:cond delay="700"/>
                                  </p:stCondLst>
                                  <p:childTnLst>
                                    <p:set>
                                      <p:cBhvr>
                                        <p:cTn id="155"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35" grpId="0"/>
      <p:bldP spid="35" grpId="1"/>
      <p:bldP spid="36" grpId="0" animBg="1"/>
      <p:bldP spid="36" grpId="1" animBg="1"/>
      <p:bldP spid="37" grpId="0"/>
      <p:bldP spid="37" grpId="1"/>
      <p:bldP spid="38" grpId="0"/>
      <p:bldP spid="39" grpId="0" animBg="1"/>
      <p:bldP spid="39" grpId="1" animBg="1"/>
      <p:bldP spid="40" grpId="0"/>
      <p:bldP spid="40" grpId="1"/>
      <p:bldP spid="41" grpId="2"/>
      <p:bldP spid="41" grpId="3"/>
      <p:bldP spid="42" grpId="0" animBg="1"/>
      <p:bldP spid="42" grpId="1" animBg="1"/>
      <p:bldP spid="45" grpId="0" animBg="1"/>
      <p:bldP spid="45" grpId="1" animBg="1"/>
      <p:bldP spid="46" grpId="0" animBg="1"/>
      <p:bldP spid="46" grpId="1" animBg="1"/>
      <p:bldP spid="48" grpId="0" animBg="1"/>
      <p:bldP spid="48" grpId="1" animBg="1"/>
      <p:bldP spid="49" grpId="0" animBg="1"/>
      <p:bldP spid="49" grpId="1" animBg="1"/>
      <p:bldP spid="50" grpId="0" animBg="1"/>
      <p:bldP spid="51" grpId="0" animBg="1"/>
      <p:bldP spid="54" grpId="0" animBg="1"/>
      <p:bldP spid="54" grpId="1" animBg="1"/>
      <p:bldP spid="54" grpId="2" animBg="1"/>
      <p:bldP spid="54" grpId="3" animBg="1"/>
      <p:bldP spid="56" grpId="0" animBg="1"/>
      <p:bldP spid="56" grpId="1" animBg="1"/>
      <p:bldP spid="32" grpId="0" animBg="1"/>
      <p:bldP spid="32" grpId="3" animBg="1"/>
      <p:bldP spid="44" grpId="0" animBg="1"/>
      <p:bldP spid="53" grpId="0" animBg="1"/>
      <p:bldP spid="6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2199B-E075-430C-B4EA-51236E2DA621}"/>
              </a:ext>
            </a:extLst>
          </p:cNvPr>
          <p:cNvSpPr>
            <a:spLocks noGrp="1"/>
          </p:cNvSpPr>
          <p:nvPr>
            <p:ph type="title"/>
          </p:nvPr>
        </p:nvSpPr>
        <p:spPr>
          <a:xfrm>
            <a:off x="457200" y="91481"/>
            <a:ext cx="8229600" cy="457199"/>
          </a:xfrm>
        </p:spPr>
        <p:txBody>
          <a:bodyPr>
            <a:normAutofit fontScale="90000"/>
          </a:bodyPr>
          <a:lstStyle/>
          <a:p>
            <a:r>
              <a:rPr lang="en-GB" sz="2400" dirty="0">
                <a:latin typeface="Arial" panose="020B0604020202020204" pitchFamily="34" charset="0"/>
                <a:cs typeface="Arial" panose="020B0604020202020204" pitchFamily="34" charset="0"/>
              </a:rPr>
              <a:t>explanation of the test set-up shown</a:t>
            </a:r>
          </a:p>
        </p:txBody>
      </p:sp>
      <p:pic>
        <p:nvPicPr>
          <p:cNvPr id="4" name="Picture 4">
            <a:extLst>
              <a:ext uri="{FF2B5EF4-FFF2-40B4-BE49-F238E27FC236}">
                <a16:creationId xmlns:a16="http://schemas.microsoft.com/office/drawing/2014/main" id="{4A3260D1-2F05-4128-845B-AB319A8281F3}"/>
              </a:ext>
            </a:extLst>
          </p:cNvPr>
          <p:cNvPicPr>
            <a:picLocks noChangeAspect="1" noChangeArrowheads="1"/>
          </p:cNvPicPr>
          <p:nvPr/>
        </p:nvPicPr>
        <p:blipFill>
          <a:blip r:embed="rId2" cstate="print"/>
          <a:srcRect/>
          <a:stretch>
            <a:fillRect/>
          </a:stretch>
        </p:blipFill>
        <p:spPr bwMode="auto">
          <a:xfrm>
            <a:off x="899592" y="587859"/>
            <a:ext cx="7301403" cy="5853803"/>
          </a:xfrm>
          <a:prstGeom prst="rect">
            <a:avLst/>
          </a:prstGeom>
          <a:noFill/>
          <a:ln w="9525">
            <a:noFill/>
            <a:miter lim="800000"/>
            <a:headEnd/>
            <a:tailEnd/>
          </a:ln>
        </p:spPr>
      </p:pic>
      <p:sp>
        <p:nvSpPr>
          <p:cNvPr id="5" name="Ellipse 24">
            <a:extLst>
              <a:ext uri="{FF2B5EF4-FFF2-40B4-BE49-F238E27FC236}">
                <a16:creationId xmlns:a16="http://schemas.microsoft.com/office/drawing/2014/main" id="{E3326A81-44B9-488C-BDEA-492FB3ACE06E}"/>
              </a:ext>
            </a:extLst>
          </p:cNvPr>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36467E01-86D5-4EB3-92E9-E377D6870EB4}"/>
              </a:ext>
            </a:extLst>
          </p:cNvPr>
          <p:cNvSpPr txBox="1"/>
          <p:nvPr/>
        </p:nvSpPr>
        <p:spPr>
          <a:xfrm>
            <a:off x="884453" y="587859"/>
            <a:ext cx="7332221" cy="1754326"/>
          </a:xfrm>
          <a:prstGeom prst="rect">
            <a:avLst/>
          </a:prstGeom>
          <a:solidFill>
            <a:schemeClr val="bg1"/>
          </a:solidFill>
        </p:spPr>
        <p:txBody>
          <a:bodyPr wrap="square" rtlCol="0">
            <a:spAutoFit/>
          </a:bodyPr>
          <a:lstStyle/>
          <a:p>
            <a:r>
              <a:rPr lang="en-GB" dirty="0">
                <a:latin typeface="Arial" panose="020B0604020202020204" pitchFamily="34" charset="0"/>
                <a:cs typeface="Arial" panose="020B0604020202020204" pitchFamily="34" charset="0"/>
              </a:rPr>
              <a:t>A test set-up with a vertical riser duct would have been unpractical.</a:t>
            </a:r>
          </a:p>
          <a:p>
            <a:r>
              <a:rPr lang="en-GB" dirty="0">
                <a:latin typeface="Arial" panose="020B0604020202020204" pitchFamily="34" charset="0"/>
                <a:cs typeface="Arial" panose="020B0604020202020204" pitchFamily="34" charset="0"/>
              </a:rPr>
              <a:t>But the horizontal configuration has the disadvantage that the dispersion of coal dust in air in the horizontal duct has to be simulated, which was done by installing a duct-internal open channel from which the explosion effects reliably dispersed coal dust ahead of the propagating flame body.   </a:t>
            </a:r>
          </a:p>
        </p:txBody>
      </p:sp>
      <p:sp>
        <p:nvSpPr>
          <p:cNvPr id="9" name="TextBox 8">
            <a:extLst>
              <a:ext uri="{FF2B5EF4-FFF2-40B4-BE49-F238E27FC236}">
                <a16:creationId xmlns:a16="http://schemas.microsoft.com/office/drawing/2014/main" id="{5CF55BB7-4AA1-4D7D-8D90-476FE51C5069}"/>
              </a:ext>
            </a:extLst>
          </p:cNvPr>
          <p:cNvSpPr txBox="1"/>
          <p:nvPr/>
        </p:nvSpPr>
        <p:spPr>
          <a:xfrm>
            <a:off x="899591" y="579635"/>
            <a:ext cx="7301403" cy="1754326"/>
          </a:xfrm>
          <a:prstGeom prst="rect">
            <a:avLst/>
          </a:prstGeom>
          <a:solidFill>
            <a:schemeClr val="bg1"/>
          </a:solidFill>
        </p:spPr>
        <p:txBody>
          <a:bodyPr wrap="square" rtlCol="0">
            <a:spAutoFit/>
          </a:bodyPr>
          <a:lstStyle/>
          <a:p>
            <a:r>
              <a:rPr lang="en-GB" dirty="0">
                <a:latin typeface="Arial" panose="020B0604020202020204" pitchFamily="34" charset="0"/>
                <a:cs typeface="Arial" panose="020B0604020202020204" pitchFamily="34" charset="0"/>
              </a:rPr>
              <a:t>On the left in this picture a controlled explosion in a pressure vessel simulates the explosion in a coal mill from which flame front propagation starts to run through the simulated riser duct</a:t>
            </a:r>
          </a:p>
          <a:p>
            <a:r>
              <a:rPr lang="en-GB" dirty="0">
                <a:latin typeface="Arial" panose="020B0604020202020204" pitchFamily="34" charset="0"/>
                <a:cs typeface="Arial" panose="020B0604020202020204" pitchFamily="34" charset="0"/>
              </a:rPr>
              <a:t>At the end of the duct an explosion diverter as would be positioned for the protection of a downstream baghouse is installed. No baghouse has been installed.</a:t>
            </a:r>
          </a:p>
        </p:txBody>
      </p:sp>
      <p:sp>
        <p:nvSpPr>
          <p:cNvPr id="10" name="TextBox 9">
            <a:extLst>
              <a:ext uri="{FF2B5EF4-FFF2-40B4-BE49-F238E27FC236}">
                <a16:creationId xmlns:a16="http://schemas.microsoft.com/office/drawing/2014/main" id="{212943EB-0E7F-4E21-8148-895CEA05E30A}"/>
              </a:ext>
            </a:extLst>
          </p:cNvPr>
          <p:cNvSpPr txBox="1"/>
          <p:nvPr/>
        </p:nvSpPr>
        <p:spPr>
          <a:xfrm>
            <a:off x="899591" y="566959"/>
            <a:ext cx="7301403" cy="923330"/>
          </a:xfrm>
          <a:prstGeom prst="rect">
            <a:avLst/>
          </a:prstGeom>
          <a:solidFill>
            <a:schemeClr val="bg1"/>
          </a:solidFill>
        </p:spPr>
        <p:txBody>
          <a:bodyPr wrap="square" rtlCol="0">
            <a:spAutoFit/>
          </a:bodyPr>
          <a:lstStyle/>
          <a:p>
            <a:r>
              <a:rPr lang="en-GB" dirty="0">
                <a:latin typeface="Arial" panose="020B0604020202020204" pitchFamily="34" charset="0"/>
                <a:cs typeface="Arial" panose="020B0604020202020204" pitchFamily="34" charset="0"/>
              </a:rPr>
              <a:t>In the following slide it can be seen how the explosion vent ‘close to the mill outlet’ at the left diverts explosion effects from the system into the atmosphere. The venting blast is clearly recognisable as violent.</a:t>
            </a:r>
          </a:p>
        </p:txBody>
      </p:sp>
      <p:sp>
        <p:nvSpPr>
          <p:cNvPr id="11" name="TextBox 10">
            <a:extLst>
              <a:ext uri="{FF2B5EF4-FFF2-40B4-BE49-F238E27FC236}">
                <a16:creationId xmlns:a16="http://schemas.microsoft.com/office/drawing/2014/main" id="{3FE3755A-DDFA-4FC4-9949-B34E6F611482}"/>
              </a:ext>
            </a:extLst>
          </p:cNvPr>
          <p:cNvSpPr txBox="1"/>
          <p:nvPr/>
        </p:nvSpPr>
        <p:spPr>
          <a:xfrm>
            <a:off x="899591" y="5465445"/>
            <a:ext cx="7332221" cy="1200329"/>
          </a:xfrm>
          <a:prstGeom prst="rect">
            <a:avLst/>
          </a:prstGeom>
          <a:solidFill>
            <a:schemeClr val="bg1"/>
          </a:solidFill>
        </p:spPr>
        <p:txBody>
          <a:bodyPr wrap="square" rtlCol="0">
            <a:spAutoFit/>
          </a:bodyPr>
          <a:lstStyle/>
          <a:p>
            <a:r>
              <a:rPr lang="en-GB" dirty="0">
                <a:latin typeface="Arial" panose="020B0604020202020204" pitchFamily="34" charset="0"/>
                <a:cs typeface="Arial" panose="020B0604020202020204" pitchFamily="34" charset="0"/>
              </a:rPr>
              <a:t>Tests done by INERIS, France, for </a:t>
            </a:r>
            <a:r>
              <a:rPr lang="en-GB" dirty="0" err="1">
                <a:latin typeface="Arial" panose="020B0604020202020204" pitchFamily="34" charset="0"/>
                <a:cs typeface="Arial" panose="020B0604020202020204" pitchFamily="34" charset="0"/>
              </a:rPr>
              <a:t>Thorwesten</a:t>
            </a:r>
            <a:r>
              <a:rPr lang="en-GB" dirty="0">
                <a:latin typeface="Arial" panose="020B0604020202020204" pitchFamily="34" charset="0"/>
                <a:cs typeface="Arial" panose="020B0604020202020204" pitchFamily="34" charset="0"/>
              </a:rPr>
              <a:t> Vent GmbH</a:t>
            </a:r>
          </a:p>
          <a:p>
            <a:r>
              <a:rPr lang="en-GB" dirty="0">
                <a:latin typeface="Arial" panose="020B0604020202020204" pitchFamily="34" charset="0"/>
                <a:cs typeface="Arial" panose="020B0604020202020204" pitchFamily="34" charset="0"/>
              </a:rPr>
              <a:t>Purpose: Study of the mitigation of flame front propagation through coal mill-to-</a:t>
            </a:r>
            <a:r>
              <a:rPr lang="en-GB" dirty="0" err="1">
                <a:latin typeface="Arial" panose="020B0604020202020204" pitchFamily="34" charset="0"/>
                <a:cs typeface="Arial" panose="020B0604020202020204" pitchFamily="34" charset="0"/>
              </a:rPr>
              <a:t>bagfilter</a:t>
            </a:r>
            <a:r>
              <a:rPr lang="en-GB" dirty="0">
                <a:latin typeface="Arial" panose="020B0604020202020204" pitchFamily="34" charset="0"/>
                <a:cs typeface="Arial" panose="020B0604020202020204" pitchFamily="34" charset="0"/>
              </a:rPr>
              <a:t> riser ducts by means of explosion diversion close to the mill outlet.      </a:t>
            </a:r>
          </a:p>
        </p:txBody>
      </p:sp>
      <p:sp>
        <p:nvSpPr>
          <p:cNvPr id="12" name="TextBox 11">
            <a:extLst>
              <a:ext uri="{FF2B5EF4-FFF2-40B4-BE49-F238E27FC236}">
                <a16:creationId xmlns:a16="http://schemas.microsoft.com/office/drawing/2014/main" id="{03ABAB49-D619-44AB-9C4B-F601C2AFEE01}"/>
              </a:ext>
            </a:extLst>
          </p:cNvPr>
          <p:cNvSpPr txBox="1"/>
          <p:nvPr/>
        </p:nvSpPr>
        <p:spPr>
          <a:xfrm>
            <a:off x="899592" y="538612"/>
            <a:ext cx="7301403" cy="2031325"/>
          </a:xfrm>
          <a:prstGeom prst="rect">
            <a:avLst/>
          </a:prstGeom>
          <a:solidFill>
            <a:schemeClr val="bg1"/>
          </a:solidFill>
        </p:spPr>
        <p:txBody>
          <a:bodyPr wrap="square" rtlCol="0">
            <a:spAutoFit/>
          </a:bodyPr>
          <a:lstStyle/>
          <a:p>
            <a:r>
              <a:rPr lang="en-GB" dirty="0">
                <a:latin typeface="Arial" panose="020B0604020202020204" pitchFamily="34" charset="0"/>
                <a:cs typeface="Arial" panose="020B0604020202020204" pitchFamily="34" charset="0"/>
              </a:rPr>
              <a:t>The explosion diverter at the end of the duct also diverts flames and pressure into the atmosphere, albeit with considerable less violence.</a:t>
            </a:r>
          </a:p>
          <a:p>
            <a:r>
              <a:rPr lang="en-GB" dirty="0">
                <a:latin typeface="Arial" panose="020B0604020202020204" pitchFamily="34" charset="0"/>
                <a:cs typeface="Arial" panose="020B0604020202020204" pitchFamily="34" charset="0"/>
              </a:rPr>
              <a:t>As is typical for explosion de-coupling, still flames will pass through the diverter and enter the ‘baghouse’. But what enters the baghouse is not pressurised and the normal constructional explosion protection of the baghouse will deal with a possible secondary explosion without difficulty.</a:t>
            </a:r>
          </a:p>
        </p:txBody>
      </p:sp>
      <p:sp>
        <p:nvSpPr>
          <p:cNvPr id="3" name="Slide Number Placeholder 2">
            <a:extLst>
              <a:ext uri="{FF2B5EF4-FFF2-40B4-BE49-F238E27FC236}">
                <a16:creationId xmlns:a16="http://schemas.microsoft.com/office/drawing/2014/main" id="{DBD3964D-244B-4439-B397-3B9F7A6CA7A7}"/>
              </a:ext>
            </a:extLst>
          </p:cNvPr>
          <p:cNvSpPr>
            <a:spLocks noGrp="1"/>
          </p:cNvSpPr>
          <p:nvPr>
            <p:ph type="sldNum" sz="quarter" idx="12"/>
          </p:nvPr>
        </p:nvSpPr>
        <p:spPr/>
        <p:txBody>
          <a:bodyPr/>
          <a:lstStyle/>
          <a:p>
            <a:fld id="{DBCC09E9-4303-4134-A079-518FBD01472E}" type="slidenum">
              <a:rPr lang="en-GB" smtClean="0"/>
              <a:pPr/>
              <a:t>19</a:t>
            </a:fld>
            <a:endParaRPr lang="en-GB"/>
          </a:p>
        </p:txBody>
      </p:sp>
    </p:spTree>
    <p:extLst>
      <p:ext uri="{BB962C8B-B14F-4D97-AF65-F5344CB8AC3E}">
        <p14:creationId xmlns:p14="http://schemas.microsoft.com/office/powerpoint/2010/main" val="238882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250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2900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1" nodeType="withEffect">
                                  <p:stCondLst>
                                    <p:cond delay="29000"/>
                                  </p:stCondLst>
                                  <p:childTnLst>
                                    <p:set>
                                      <p:cBhvr>
                                        <p:cTn id="16" dur="1" fill="hold">
                                          <p:stCondLst>
                                            <p:cond delay="0"/>
                                          </p:stCondLst>
                                        </p:cTn>
                                        <p:tgtEl>
                                          <p:spTgt spid="6"/>
                                        </p:tgtEl>
                                        <p:attrNameLst>
                                          <p:attrName>style.visibility</p:attrName>
                                        </p:attrNameLst>
                                      </p:cBhvr>
                                      <p:to>
                                        <p:strVal val="hidden"/>
                                      </p:to>
                                    </p:set>
                                  </p:childTnLst>
                                </p:cTn>
                              </p:par>
                            </p:childTnLst>
                          </p:cTn>
                        </p:par>
                        <p:par>
                          <p:cTn id="17" fill="hold">
                            <p:stCondLst>
                              <p:cond delay="31000"/>
                            </p:stCondLst>
                            <p:childTnLst>
                              <p:par>
                                <p:cTn id="18" presetID="1" presetClass="entr" presetSubtype="0" fill="hold" grpId="0" nodeType="afterEffect">
                                  <p:stCondLst>
                                    <p:cond delay="1900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xit" presetSubtype="0" fill="hold" grpId="1" nodeType="withEffect">
                                  <p:stCondLst>
                                    <p:cond delay="19000"/>
                                  </p:stCondLst>
                                  <p:childTnLst>
                                    <p:set>
                                      <p:cBhvr>
                                        <p:cTn id="21" dur="1" fill="hold">
                                          <p:stCondLst>
                                            <p:cond delay="0"/>
                                          </p:stCondLst>
                                        </p:cTn>
                                        <p:tgtEl>
                                          <p:spTgt spid="9"/>
                                        </p:tgtEl>
                                        <p:attrNameLst>
                                          <p:attrName>style.visibility</p:attrName>
                                        </p:attrNameLst>
                                      </p:cBhvr>
                                      <p:to>
                                        <p:strVal val="hidden"/>
                                      </p:to>
                                    </p:set>
                                  </p:childTnLst>
                                </p:cTn>
                              </p:par>
                            </p:childTnLst>
                          </p:cTn>
                        </p:par>
                        <p:par>
                          <p:cTn id="22" fill="hold">
                            <p:stCondLst>
                              <p:cond delay="50000"/>
                            </p:stCondLst>
                            <p:childTnLst>
                              <p:par>
                                <p:cTn id="23" presetID="1" presetClass="entr" presetSubtype="0" fill="hold" grpId="0" nodeType="afterEffect">
                                  <p:stCondLst>
                                    <p:cond delay="1300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xit" presetSubtype="0" fill="hold" grpId="1" nodeType="withEffect">
                                  <p:stCondLst>
                                    <p:cond delay="1300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ntr" presetSubtype="0" fill="hold" grpId="0" nodeType="withEffect">
                                  <p:stCondLst>
                                    <p:cond delay="1400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9" grpId="0" animBg="1"/>
      <p:bldP spid="9" grpId="1" animBg="1"/>
      <p:bldP spid="10" grpId="0" animBg="1"/>
      <p:bldP spid="10" grpId="1"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bwMode="auto">
          <a:xfrm>
            <a:off x="395536" y="162496"/>
            <a:ext cx="8352928" cy="602208"/>
          </a:xfrm>
          <a:noFill/>
          <a:ln>
            <a:miter lim="800000"/>
            <a:headEnd/>
            <a:tailEnd/>
          </a:ln>
        </p:spPr>
        <p:txBody>
          <a:bodyPr vert="horz" wrap="square" lIns="91440" tIns="45720" rIns="91440" bIns="45720" numCol="1" anchor="t" anchorCtr="0" compatLnSpc="1">
            <a:prstTxWarp prst="textNoShape">
              <a:avLst/>
            </a:prstTxWarp>
            <a:normAutofit/>
          </a:bodyPr>
          <a:lstStyle/>
          <a:p>
            <a:pPr algn="l"/>
            <a:r>
              <a:rPr lang="en-GB" sz="3200" dirty="0">
                <a:latin typeface="Arial" pitchFamily="34" charset="0"/>
                <a:cs typeface="Arial" pitchFamily="34" charset="0"/>
              </a:rPr>
              <a:t>In order for all of us to be on the same page:</a:t>
            </a:r>
            <a:endParaRPr lang="en-GB" sz="1600" dirty="0">
              <a:latin typeface="Arial" pitchFamily="34" charset="0"/>
              <a:cs typeface="Arial" pitchFamily="34" charset="0"/>
            </a:endParaRPr>
          </a:p>
        </p:txBody>
      </p:sp>
      <p:sp>
        <p:nvSpPr>
          <p:cNvPr id="15" name="Textfeld 14"/>
          <p:cNvSpPr txBox="1">
            <a:spLocks noChangeArrowheads="1"/>
          </p:cNvSpPr>
          <p:nvPr/>
        </p:nvSpPr>
        <p:spPr bwMode="auto">
          <a:xfrm>
            <a:off x="395536" y="692696"/>
            <a:ext cx="8064896" cy="1107996"/>
          </a:xfrm>
          <a:prstGeom prst="rect">
            <a:avLst/>
          </a:prstGeom>
          <a:noFill/>
          <a:ln w="9525">
            <a:noFill/>
            <a:miter lim="800000"/>
            <a:headEnd/>
            <a:tailEnd/>
          </a:ln>
        </p:spPr>
        <p:txBody>
          <a:bodyPr wrap="square">
            <a:spAutoFit/>
          </a:bodyPr>
          <a:lstStyle/>
          <a:p>
            <a:r>
              <a:rPr lang="en-US" sz="2200" dirty="0">
                <a:latin typeface="Arial" charset="0"/>
                <a:cs typeface="Arial" charset="0"/>
              </a:rPr>
              <a:t>This talk pertains to indirect firing systems in form of air-swept mill systems, both horizontal ball mill and vertical roller mill systems.</a:t>
            </a:r>
          </a:p>
        </p:txBody>
      </p:sp>
      <p:sp>
        <p:nvSpPr>
          <p:cNvPr id="20" name="Foliennummernplatzhalter 3"/>
          <p:cNvSpPr>
            <a:spLocks noGrp="1"/>
          </p:cNvSpPr>
          <p:nvPr>
            <p:ph type="sldNum" sz="quarter" idx="10"/>
          </p:nvPr>
        </p:nvSpPr>
        <p:spPr>
          <a:xfrm>
            <a:off x="-36512" y="6520259"/>
            <a:ext cx="720080"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2</a:t>
            </a:r>
          </a:p>
        </p:txBody>
      </p:sp>
      <p:sp>
        <p:nvSpPr>
          <p:cNvPr id="19"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pic>
        <p:nvPicPr>
          <p:cNvPr id="2051" name="Picture 3"/>
          <p:cNvPicPr>
            <a:picLocks noChangeAspect="1" noChangeArrowheads="1"/>
          </p:cNvPicPr>
          <p:nvPr/>
        </p:nvPicPr>
        <p:blipFill>
          <a:blip r:embed="rId2" cstate="print"/>
          <a:srcRect/>
          <a:stretch>
            <a:fillRect/>
          </a:stretch>
        </p:blipFill>
        <p:spPr bwMode="auto">
          <a:xfrm>
            <a:off x="862486" y="1772816"/>
            <a:ext cx="7381922" cy="4485492"/>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899592" y="1700808"/>
            <a:ext cx="7416824" cy="4442894"/>
          </a:xfrm>
          <a:prstGeom prst="rect">
            <a:avLst/>
          </a:prstGeom>
          <a:noFill/>
          <a:ln w="9525">
            <a:noFill/>
            <a:miter lim="800000"/>
            <a:headEnd/>
            <a:tailEnd/>
          </a:ln>
        </p:spPr>
      </p:pic>
      <p:sp>
        <p:nvSpPr>
          <p:cNvPr id="12" name="Ellipse 11"/>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feld 8"/>
          <p:cNvSpPr txBox="1"/>
          <p:nvPr/>
        </p:nvSpPr>
        <p:spPr>
          <a:xfrm>
            <a:off x="1475656" y="5949280"/>
            <a:ext cx="3528392" cy="584775"/>
          </a:xfrm>
          <a:prstGeom prst="rect">
            <a:avLst/>
          </a:prstGeom>
          <a:noFill/>
        </p:spPr>
        <p:txBody>
          <a:bodyPr wrap="square" rtlCol="0">
            <a:spAutoFit/>
          </a:bodyPr>
          <a:lstStyle/>
          <a:p>
            <a:r>
              <a:rPr lang="de-DE" sz="3200" dirty="0">
                <a:latin typeface="Arial" pitchFamily="34" charset="0"/>
                <a:cs typeface="Arial" pitchFamily="34" charset="0"/>
              </a:rPr>
              <a:t>horizontal ball </a:t>
            </a:r>
            <a:r>
              <a:rPr lang="de-DE" sz="3200" dirty="0" err="1">
                <a:latin typeface="Arial" pitchFamily="34" charset="0"/>
                <a:cs typeface="Arial" pitchFamily="34" charset="0"/>
              </a:rPr>
              <a:t>mill</a:t>
            </a:r>
            <a:endParaRPr lang="en-GB" sz="3200" dirty="0">
              <a:latin typeface="Arial" pitchFamily="34" charset="0"/>
              <a:cs typeface="Arial" pitchFamily="34" charset="0"/>
            </a:endParaRPr>
          </a:p>
        </p:txBody>
      </p:sp>
      <p:sp>
        <p:nvSpPr>
          <p:cNvPr id="10" name="Textfeld 9"/>
          <p:cNvSpPr txBox="1"/>
          <p:nvPr/>
        </p:nvSpPr>
        <p:spPr>
          <a:xfrm>
            <a:off x="1475656" y="5949280"/>
            <a:ext cx="3528392" cy="584775"/>
          </a:xfrm>
          <a:prstGeom prst="rect">
            <a:avLst/>
          </a:prstGeom>
          <a:noFill/>
        </p:spPr>
        <p:txBody>
          <a:bodyPr wrap="square" rtlCol="0">
            <a:spAutoFit/>
          </a:bodyPr>
          <a:lstStyle/>
          <a:p>
            <a:r>
              <a:rPr lang="de-DE" sz="3200" dirty="0" err="1">
                <a:latin typeface="Arial" pitchFamily="34" charset="0"/>
                <a:cs typeface="Arial" pitchFamily="34" charset="0"/>
              </a:rPr>
              <a:t>vertical</a:t>
            </a:r>
            <a:r>
              <a:rPr lang="de-DE" sz="3200" dirty="0">
                <a:latin typeface="Arial" pitchFamily="34" charset="0"/>
                <a:cs typeface="Arial" pitchFamily="34" charset="0"/>
              </a:rPr>
              <a:t> roller </a:t>
            </a:r>
            <a:r>
              <a:rPr lang="de-DE" sz="3200" dirty="0" err="1">
                <a:latin typeface="Arial" pitchFamily="34" charset="0"/>
                <a:cs typeface="Arial" pitchFamily="34" charset="0"/>
              </a:rPr>
              <a:t>mill</a:t>
            </a:r>
            <a:endParaRPr lang="en-GB" sz="3200"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3000"/>
                                  </p:stCondLst>
                                  <p:childTnLst>
                                    <p:set>
                                      <p:cBhvr>
                                        <p:cTn id="9" dur="1" fill="hold">
                                          <p:stCondLst>
                                            <p:cond delay="0"/>
                                          </p:stCondLst>
                                        </p:cTn>
                                        <p:tgtEl>
                                          <p:spTgt spid="2052"/>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grpId="0" nodeType="afterEffect">
                                  <p:stCondLst>
                                    <p:cond delay="20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7000"/>
                            </p:stCondLst>
                            <p:childTnLst>
                              <p:par>
                                <p:cTn id="14" presetID="1" presetClass="entr" presetSubtype="0" fill="hold" nodeType="afterEffect">
                                  <p:stCondLst>
                                    <p:cond delay="7000"/>
                                  </p:stCondLst>
                                  <p:childTnLst>
                                    <p:set>
                                      <p:cBhvr>
                                        <p:cTn id="15" dur="1" fill="hold">
                                          <p:stCondLst>
                                            <p:cond delay="0"/>
                                          </p:stCondLst>
                                        </p:cTn>
                                        <p:tgtEl>
                                          <p:spTgt spid="2051"/>
                                        </p:tgtEl>
                                        <p:attrNameLst>
                                          <p:attrName>style.visibility</p:attrName>
                                        </p:attrNameLst>
                                      </p:cBhvr>
                                      <p:to>
                                        <p:strVal val="visible"/>
                                      </p:to>
                                    </p:set>
                                  </p:childTnLst>
                                </p:cTn>
                              </p:par>
                              <p:par>
                                <p:cTn id="16" presetID="9" presetClass="exit" presetSubtype="0" fill="hold" grpId="1" nodeType="withEffect">
                                  <p:stCondLst>
                                    <p:cond delay="7000"/>
                                  </p:stCondLst>
                                  <p:childTnLst>
                                    <p:animEffect transition="out" filter="dissolve">
                                      <p:cBhvr>
                                        <p:cTn id="17" dur="100"/>
                                        <p:tgtEl>
                                          <p:spTgt spid="9"/>
                                        </p:tgtEl>
                                      </p:cBhvr>
                                    </p:animEffect>
                                    <p:set>
                                      <p:cBhvr>
                                        <p:cTn id="18" dur="1" fill="hold">
                                          <p:stCondLst>
                                            <p:cond delay="99"/>
                                          </p:stCondLst>
                                        </p:cTn>
                                        <p:tgtEl>
                                          <p:spTgt spid="9"/>
                                        </p:tgtEl>
                                        <p:attrNameLst>
                                          <p:attrName>style.visibility</p:attrName>
                                        </p:attrNameLst>
                                      </p:cBhvr>
                                      <p:to>
                                        <p:strVal val="hidden"/>
                                      </p:to>
                                    </p:set>
                                  </p:childTnLst>
                                </p:cTn>
                              </p:par>
                              <p:par>
                                <p:cTn id="19" presetID="9" presetClass="exit" presetSubtype="0" fill="hold" nodeType="withEffect">
                                  <p:stCondLst>
                                    <p:cond delay="7000"/>
                                  </p:stCondLst>
                                  <p:childTnLst>
                                    <p:animEffect transition="out" filter="dissolve">
                                      <p:cBhvr>
                                        <p:cTn id="20" dur="100"/>
                                        <p:tgtEl>
                                          <p:spTgt spid="2052"/>
                                        </p:tgtEl>
                                      </p:cBhvr>
                                    </p:animEffect>
                                    <p:set>
                                      <p:cBhvr>
                                        <p:cTn id="21" dur="1" fill="hold">
                                          <p:stCondLst>
                                            <p:cond delay="99"/>
                                          </p:stCondLst>
                                        </p:cTn>
                                        <p:tgtEl>
                                          <p:spTgt spid="2052"/>
                                        </p:tgtEl>
                                        <p:attrNameLst>
                                          <p:attrName>style.visibility</p:attrName>
                                        </p:attrNameLst>
                                      </p:cBhvr>
                                      <p:to>
                                        <p:strVal val="hidden"/>
                                      </p:to>
                                    </p:set>
                                  </p:childTnLst>
                                </p:cTn>
                              </p:par>
                            </p:childTnLst>
                          </p:cTn>
                        </p:par>
                        <p:par>
                          <p:cTn id="22" fill="hold">
                            <p:stCondLst>
                              <p:cond delay="14100"/>
                            </p:stCondLst>
                            <p:childTnLst>
                              <p:par>
                                <p:cTn id="23" presetID="1" presetClass="entr" presetSubtype="0" fill="hold" grpId="2" nodeType="afterEffect">
                                  <p:stCondLst>
                                    <p:cond delay="190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290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animBg="1"/>
      <p:bldP spid="9" grpId="0"/>
      <p:bldP spid="9" grpId="1"/>
      <p:bldP spid="10"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bwMode="auto">
          <a:xfrm>
            <a:off x="179512" y="44624"/>
            <a:ext cx="8964488" cy="1008112"/>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l"/>
            <a:r>
              <a:rPr lang="en-GB" sz="3200" dirty="0">
                <a:latin typeface="Arial" pitchFamily="34" charset="0"/>
                <a:cs typeface="Arial" pitchFamily="34" charset="0"/>
              </a:rPr>
              <a:t>2.5</a:t>
            </a:r>
            <a:r>
              <a:rPr lang="en-GB" sz="3200" baseline="-25000" dirty="0">
                <a:latin typeface="Arial" pitchFamily="34" charset="0"/>
                <a:cs typeface="Arial" pitchFamily="34" charset="0"/>
              </a:rPr>
              <a:t>1</a:t>
            </a:r>
            <a:r>
              <a:rPr lang="en-GB" sz="3200" dirty="0">
                <a:latin typeface="Arial" pitchFamily="34" charset="0"/>
                <a:cs typeface="Arial" pitchFamily="34" charset="0"/>
              </a:rPr>
              <a:t> optimisation of the grinding equipment</a:t>
            </a:r>
            <a:br>
              <a:rPr lang="en-GB" sz="3200" dirty="0">
                <a:latin typeface="Arial" pitchFamily="34" charset="0"/>
                <a:cs typeface="Arial" pitchFamily="34" charset="0"/>
              </a:rPr>
            </a:br>
            <a:r>
              <a:rPr lang="en-GB" sz="3200" dirty="0">
                <a:latin typeface="Arial" pitchFamily="34" charset="0"/>
                <a:cs typeface="Arial" pitchFamily="34" charset="0"/>
              </a:rPr>
              <a:t>        configuration</a:t>
            </a:r>
            <a:endParaRPr lang="en-GB" sz="1600" dirty="0">
              <a:latin typeface="Arial" pitchFamily="34" charset="0"/>
              <a:cs typeface="Arial" pitchFamily="34" charset="0"/>
            </a:endParaRPr>
          </a:p>
        </p:txBody>
      </p:sp>
      <p:sp>
        <p:nvSpPr>
          <p:cNvPr id="15" name="Textfeld 14"/>
          <p:cNvSpPr txBox="1">
            <a:spLocks noChangeArrowheads="1"/>
          </p:cNvSpPr>
          <p:nvPr/>
        </p:nvSpPr>
        <p:spPr bwMode="auto">
          <a:xfrm>
            <a:off x="179512" y="1003375"/>
            <a:ext cx="8784976" cy="769441"/>
          </a:xfrm>
          <a:prstGeom prst="rect">
            <a:avLst/>
          </a:prstGeom>
          <a:noFill/>
          <a:ln w="9525">
            <a:noFill/>
            <a:miter lim="800000"/>
            <a:headEnd/>
            <a:tailEnd/>
          </a:ln>
        </p:spPr>
        <p:txBody>
          <a:bodyPr wrap="square">
            <a:spAutoFit/>
          </a:bodyPr>
          <a:lstStyle/>
          <a:p>
            <a:r>
              <a:rPr lang="en-US" sz="2200" dirty="0">
                <a:latin typeface="Arial" charset="0"/>
                <a:cs typeface="Arial" charset="0"/>
              </a:rPr>
              <a:t>So we need explosion isolation or </a:t>
            </a:r>
            <a:r>
              <a:rPr lang="en-US" sz="2200" b="1" dirty="0">
                <a:solidFill>
                  <a:srgbClr val="00B050"/>
                </a:solidFill>
                <a:latin typeface="Arial" charset="0"/>
                <a:cs typeface="Arial" charset="0"/>
              </a:rPr>
              <a:t>explosion de-coupling</a:t>
            </a:r>
            <a:r>
              <a:rPr lang="en-US" sz="2200" dirty="0">
                <a:latin typeface="Arial" charset="0"/>
                <a:cs typeface="Arial" charset="0"/>
              </a:rPr>
              <a:t>, respectively.</a:t>
            </a:r>
            <a:endParaRPr lang="en-US" sz="2200" dirty="0">
              <a:solidFill>
                <a:srgbClr val="3FA616"/>
              </a:solidFill>
              <a:latin typeface="Arial" charset="0"/>
              <a:cs typeface="Arial" charset="0"/>
            </a:endParaRPr>
          </a:p>
        </p:txBody>
      </p:sp>
      <p:sp>
        <p:nvSpPr>
          <p:cNvPr id="27" name="Foliennummernplatzhalter 3"/>
          <p:cNvSpPr>
            <a:spLocks noGrp="1"/>
          </p:cNvSpPr>
          <p:nvPr>
            <p:ph type="sldNum" sz="quarter" idx="10"/>
          </p:nvPr>
        </p:nvSpPr>
        <p:spPr>
          <a:xfrm>
            <a:off x="-36512" y="6520259"/>
            <a:ext cx="864096" cy="365125"/>
          </a:xfrm>
        </p:spPr>
        <p:txBody>
          <a:bodyPr/>
          <a:lstStyle/>
          <a:p>
            <a:pPr>
              <a:defRPr/>
            </a:pPr>
            <a:r>
              <a:rPr lang="de-DE">
                <a:latin typeface="Arial" pitchFamily="34" charset="0"/>
                <a:cs typeface="Arial" pitchFamily="34" charset="0"/>
              </a:rPr>
              <a:t>slide  19</a:t>
            </a:r>
            <a:endParaRPr lang="de-DE" dirty="0">
              <a:latin typeface="Arial" pitchFamily="34" charset="0"/>
              <a:cs typeface="Arial" pitchFamily="34" charset="0"/>
            </a:endParaRPr>
          </a:p>
        </p:txBody>
      </p:sp>
      <p:sp>
        <p:nvSpPr>
          <p:cNvPr id="33" name="Foliennummernplatzhalter 3"/>
          <p:cNvSpPr>
            <a:spLocks noGrp="1"/>
          </p:cNvSpPr>
          <p:nvPr>
            <p:ph type="sldNum" sz="quarter" idx="10"/>
          </p:nvPr>
        </p:nvSpPr>
        <p:spPr>
          <a:xfrm>
            <a:off x="7349505" y="6499321"/>
            <a:ext cx="1800200" cy="365125"/>
          </a:xfrm>
        </p:spPr>
        <p:txBody>
          <a:bodyPr/>
          <a:lstStyle/>
          <a:p>
            <a:pPr>
              <a:defRPr/>
            </a:pPr>
            <a:r>
              <a:rPr lang="de-DE" dirty="0">
                <a:latin typeface="Arial" pitchFamily="34" charset="0"/>
                <a:cs typeface="Arial" pitchFamily="34" charset="0"/>
              </a:rPr>
              <a:t>Coal Mill Safety Pte Ltd</a:t>
            </a:r>
          </a:p>
        </p:txBody>
      </p:sp>
      <p:sp>
        <p:nvSpPr>
          <p:cNvPr id="35" name="Textfeld 34"/>
          <p:cNvSpPr txBox="1">
            <a:spLocks noChangeArrowheads="1"/>
          </p:cNvSpPr>
          <p:nvPr/>
        </p:nvSpPr>
        <p:spPr bwMode="auto">
          <a:xfrm>
            <a:off x="1763688" y="1341929"/>
            <a:ext cx="4464000" cy="430887"/>
          </a:xfrm>
          <a:prstGeom prst="rect">
            <a:avLst/>
          </a:prstGeom>
          <a:noFill/>
          <a:ln w="9525">
            <a:noFill/>
            <a:miter lim="800000"/>
            <a:headEnd/>
            <a:tailEnd/>
          </a:ln>
        </p:spPr>
        <p:txBody>
          <a:bodyPr wrap="square">
            <a:spAutoFit/>
          </a:bodyPr>
          <a:lstStyle/>
          <a:p>
            <a:r>
              <a:rPr lang="en-US" sz="2200" dirty="0">
                <a:latin typeface="Arial" charset="0"/>
                <a:cs typeface="Arial" charset="0"/>
              </a:rPr>
              <a:t>The commonly used solution is:</a:t>
            </a:r>
            <a:endParaRPr lang="en-US" sz="2200" dirty="0">
              <a:solidFill>
                <a:srgbClr val="3FA616"/>
              </a:solidFill>
              <a:latin typeface="Arial" charset="0"/>
              <a:cs typeface="Arial" charset="0"/>
            </a:endParaRPr>
          </a:p>
        </p:txBody>
      </p:sp>
      <p:sp>
        <p:nvSpPr>
          <p:cNvPr id="37" name="Textfeld 36"/>
          <p:cNvSpPr txBox="1"/>
          <p:nvPr/>
        </p:nvSpPr>
        <p:spPr>
          <a:xfrm>
            <a:off x="288000" y="5301208"/>
            <a:ext cx="3888432" cy="369332"/>
          </a:xfrm>
          <a:prstGeom prst="rect">
            <a:avLst/>
          </a:prstGeom>
          <a:noFill/>
        </p:spPr>
        <p:txBody>
          <a:bodyPr wrap="square" rtlCol="0">
            <a:spAutoFit/>
          </a:bodyPr>
          <a:lstStyle/>
          <a:p>
            <a:r>
              <a:rPr lang="en-GB" dirty="0">
                <a:latin typeface="Arial" pitchFamily="34" charset="0"/>
                <a:cs typeface="Arial" pitchFamily="34" charset="0"/>
              </a:rPr>
              <a:t>copied from NFPA 69, 2008 edition </a:t>
            </a:r>
          </a:p>
        </p:txBody>
      </p:sp>
      <p:sp>
        <p:nvSpPr>
          <p:cNvPr id="39" name="Textfeld 38"/>
          <p:cNvSpPr txBox="1"/>
          <p:nvPr/>
        </p:nvSpPr>
        <p:spPr>
          <a:xfrm>
            <a:off x="190800" y="5589240"/>
            <a:ext cx="8352928" cy="830997"/>
          </a:xfrm>
          <a:prstGeom prst="rect">
            <a:avLst/>
          </a:prstGeom>
          <a:solidFill>
            <a:schemeClr val="bg1"/>
          </a:solidFill>
        </p:spPr>
        <p:txBody>
          <a:bodyPr wrap="square" rtlCol="0">
            <a:spAutoFit/>
          </a:bodyPr>
          <a:lstStyle/>
          <a:p>
            <a:r>
              <a:rPr lang="en-GB" sz="2400" dirty="0">
                <a:latin typeface="Arial" pitchFamily="34" charset="0"/>
                <a:cs typeface="Arial" pitchFamily="34" charset="0"/>
              </a:rPr>
              <a:t>The use of an explosion diverter has to be in compliance with NFPA 69, EN 16020, or other applicable standards.</a:t>
            </a:r>
          </a:p>
        </p:txBody>
      </p:sp>
      <p:sp>
        <p:nvSpPr>
          <p:cNvPr id="41" name="Textfeld 40"/>
          <p:cNvSpPr txBox="1">
            <a:spLocks noChangeArrowheads="1"/>
          </p:cNvSpPr>
          <p:nvPr/>
        </p:nvSpPr>
        <p:spPr bwMode="auto">
          <a:xfrm>
            <a:off x="179512" y="1845985"/>
            <a:ext cx="8424936" cy="430887"/>
          </a:xfrm>
          <a:prstGeom prst="rect">
            <a:avLst/>
          </a:prstGeom>
          <a:noFill/>
          <a:ln w="9525">
            <a:noFill/>
            <a:miter lim="800000"/>
            <a:headEnd/>
            <a:tailEnd/>
          </a:ln>
        </p:spPr>
        <p:txBody>
          <a:bodyPr wrap="square">
            <a:spAutoFit/>
          </a:bodyPr>
          <a:lstStyle/>
          <a:p>
            <a:r>
              <a:rPr lang="en-US" sz="2200" dirty="0">
                <a:latin typeface="Arial" charset="0"/>
                <a:cs typeface="Arial" charset="0"/>
              </a:rPr>
              <a:t>2) EXPLOSION DE-COUPLING by means of an explosion diverter</a:t>
            </a:r>
            <a:endParaRPr lang="en-US" sz="2200" dirty="0">
              <a:solidFill>
                <a:srgbClr val="3FA616"/>
              </a:solidFill>
              <a:latin typeface="Arial" charset="0"/>
              <a:cs typeface="Arial" charset="0"/>
            </a:endParaRPr>
          </a:p>
        </p:txBody>
      </p:sp>
      <p:pic>
        <p:nvPicPr>
          <p:cNvPr id="16" name="Picture 2"/>
          <p:cNvPicPr>
            <a:picLocks noChangeAspect="1" noChangeArrowheads="1"/>
          </p:cNvPicPr>
          <p:nvPr/>
        </p:nvPicPr>
        <p:blipFill>
          <a:blip r:embed="rId2" cstate="print"/>
          <a:srcRect/>
          <a:stretch>
            <a:fillRect/>
          </a:stretch>
        </p:blipFill>
        <p:spPr bwMode="auto">
          <a:xfrm>
            <a:off x="395536" y="2268481"/>
            <a:ext cx="3044825" cy="3059112"/>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5580112" y="2420888"/>
            <a:ext cx="2840537" cy="3240360"/>
          </a:xfrm>
          <a:prstGeom prst="rect">
            <a:avLst/>
          </a:prstGeom>
          <a:noFill/>
          <a:ln w="9525">
            <a:noFill/>
            <a:miter lim="800000"/>
            <a:headEnd/>
            <a:tailEnd/>
          </a:ln>
          <a:effectLst/>
        </p:spPr>
      </p:pic>
      <p:sp>
        <p:nvSpPr>
          <p:cNvPr id="12" name="Textfeld 11"/>
          <p:cNvSpPr txBox="1"/>
          <p:nvPr/>
        </p:nvSpPr>
        <p:spPr>
          <a:xfrm>
            <a:off x="3275856" y="2204864"/>
            <a:ext cx="5364000" cy="2952000"/>
          </a:xfrm>
          <a:prstGeom prst="rect">
            <a:avLst/>
          </a:prstGeom>
          <a:solidFill>
            <a:schemeClr val="bg1"/>
          </a:solidFill>
        </p:spPr>
        <p:txBody>
          <a:bodyPr wrap="square" rtlCol="0">
            <a:spAutoFit/>
          </a:bodyPr>
          <a:lstStyle/>
          <a:p>
            <a:r>
              <a:rPr lang="en-GB" sz="2400" dirty="0">
                <a:latin typeface="Arial" pitchFamily="34" charset="0"/>
                <a:cs typeface="Arial" pitchFamily="34" charset="0"/>
              </a:rPr>
              <a:t>An explosion diverter diverts explosion effects out of a duct track, mitigating the harm they could do to equipment into which they might run. That is, primarily avoiding the havoc accelerated flame front propagation could cause.</a:t>
            </a:r>
          </a:p>
        </p:txBody>
      </p:sp>
      <p:sp>
        <p:nvSpPr>
          <p:cNvPr id="13" name="Textfeld 12"/>
          <p:cNvSpPr txBox="1"/>
          <p:nvPr/>
        </p:nvSpPr>
        <p:spPr>
          <a:xfrm>
            <a:off x="179512" y="3786934"/>
            <a:ext cx="8352928" cy="461665"/>
          </a:xfrm>
          <a:prstGeom prst="rect">
            <a:avLst/>
          </a:prstGeom>
          <a:solidFill>
            <a:schemeClr val="bg1"/>
          </a:solidFill>
        </p:spPr>
        <p:txBody>
          <a:bodyPr wrap="square" rtlCol="0">
            <a:spAutoFit/>
          </a:bodyPr>
          <a:lstStyle/>
          <a:p>
            <a:r>
              <a:rPr lang="en-GB" sz="2400" dirty="0">
                <a:latin typeface="Arial" pitchFamily="34" charset="0"/>
                <a:cs typeface="Arial" pitchFamily="34" charset="0"/>
              </a:rPr>
              <a:t>Explosion diverting is a special version of explosion venting.</a:t>
            </a:r>
          </a:p>
        </p:txBody>
      </p:sp>
      <p:sp>
        <p:nvSpPr>
          <p:cNvPr id="14" name="Textfeld 13"/>
          <p:cNvSpPr txBox="1"/>
          <p:nvPr/>
        </p:nvSpPr>
        <p:spPr>
          <a:xfrm>
            <a:off x="85229" y="4311237"/>
            <a:ext cx="8352928" cy="1569660"/>
          </a:xfrm>
          <a:prstGeom prst="rect">
            <a:avLst/>
          </a:prstGeom>
          <a:solidFill>
            <a:schemeClr val="bg1"/>
          </a:solidFill>
        </p:spPr>
        <p:txBody>
          <a:bodyPr wrap="square" rtlCol="0">
            <a:spAutoFit/>
          </a:bodyPr>
          <a:lstStyle/>
          <a:p>
            <a:r>
              <a:rPr lang="en-GB" sz="2400" dirty="0">
                <a:latin typeface="Arial" pitchFamily="34" charset="0"/>
                <a:cs typeface="Arial" pitchFamily="34" charset="0"/>
              </a:rPr>
              <a:t>IMPORTANT: </a:t>
            </a:r>
            <a:r>
              <a:rPr lang="en-GB" sz="2400" b="1" dirty="0">
                <a:solidFill>
                  <a:srgbClr val="00B050"/>
                </a:solidFill>
                <a:latin typeface="Arial" pitchFamily="34" charset="0"/>
                <a:cs typeface="Arial" pitchFamily="34" charset="0"/>
              </a:rPr>
              <a:t>Self-reclosing explosion vents </a:t>
            </a:r>
            <a:r>
              <a:rPr lang="en-GB" sz="2400" dirty="0">
                <a:solidFill>
                  <a:srgbClr val="FF0000"/>
                </a:solidFill>
                <a:latin typeface="Arial" pitchFamily="34" charset="0"/>
                <a:cs typeface="Arial" pitchFamily="34" charset="0"/>
              </a:rPr>
              <a:t>are necessary</a:t>
            </a:r>
            <a:r>
              <a:rPr lang="en-GB" sz="2400" dirty="0">
                <a:latin typeface="Arial" pitchFamily="34" charset="0"/>
                <a:cs typeface="Arial" pitchFamily="34" charset="0"/>
              </a:rPr>
              <a:t> for diverter applications in coal grinding systems.</a:t>
            </a:r>
          </a:p>
          <a:p>
            <a:r>
              <a:rPr lang="en-GB" sz="2400" dirty="0">
                <a:latin typeface="Arial" pitchFamily="34" charset="0"/>
                <a:cs typeface="Arial" pitchFamily="34" charset="0"/>
              </a:rPr>
              <a:t>Open venting orifices are highly counter-productive, in terms of damage mitigation after venting.</a:t>
            </a:r>
          </a:p>
        </p:txBody>
      </p:sp>
      <p:sp>
        <p:nvSpPr>
          <p:cNvPr id="23" name="Textfeld 22"/>
          <p:cNvSpPr txBox="1">
            <a:spLocks noChangeArrowheads="1"/>
          </p:cNvSpPr>
          <p:nvPr/>
        </p:nvSpPr>
        <p:spPr bwMode="auto">
          <a:xfrm>
            <a:off x="7308424" y="2456968"/>
            <a:ext cx="1080000" cy="684000"/>
          </a:xfrm>
          <a:prstGeom prst="rect">
            <a:avLst/>
          </a:prstGeom>
          <a:solidFill>
            <a:schemeClr val="bg1"/>
          </a:solidFill>
          <a:ln w="9525">
            <a:noFill/>
            <a:miter lim="800000"/>
            <a:headEnd/>
            <a:tailEnd/>
          </a:ln>
        </p:spPr>
        <p:txBody>
          <a:bodyPr wrap="square">
            <a:spAutoFit/>
          </a:bodyPr>
          <a:lstStyle/>
          <a:p>
            <a:r>
              <a:rPr lang="en-US" dirty="0">
                <a:latin typeface="Arial" pitchFamily="34" charset="0"/>
                <a:cs typeface="Arial" pitchFamily="34" charset="0"/>
              </a:rPr>
              <a:t>coal mill</a:t>
            </a:r>
          </a:p>
          <a:p>
            <a:r>
              <a:rPr lang="en-US" dirty="0">
                <a:latin typeface="Arial" pitchFamily="34" charset="0"/>
                <a:cs typeface="Arial" pitchFamily="34" charset="0"/>
              </a:rPr>
              <a:t>bag filter</a:t>
            </a:r>
          </a:p>
        </p:txBody>
      </p:sp>
      <p:sp>
        <p:nvSpPr>
          <p:cNvPr id="24" name="Pfeil nach unten 23"/>
          <p:cNvSpPr/>
          <p:nvPr/>
        </p:nvSpPr>
        <p:spPr>
          <a:xfrm>
            <a:off x="7884368" y="3068960"/>
            <a:ext cx="216024" cy="57606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descr="C:\Users\Vincent\Desktop\Synology Vincent\1 Arbeit\Bilder\nicht PPP\TV\mill-to-DC ducts\E overall view - zugeschnitten.JPG"/>
          <p:cNvPicPr>
            <a:picLocks noChangeAspect="1" noChangeArrowheads="1"/>
          </p:cNvPicPr>
          <p:nvPr/>
        </p:nvPicPr>
        <p:blipFill>
          <a:blip r:embed="rId4" cstate="print"/>
          <a:srcRect/>
          <a:stretch>
            <a:fillRect/>
          </a:stretch>
        </p:blipFill>
        <p:spPr bwMode="auto">
          <a:xfrm>
            <a:off x="3821113" y="601648"/>
            <a:ext cx="2191047" cy="5965678"/>
          </a:xfrm>
          <a:prstGeom prst="rect">
            <a:avLst/>
          </a:prstGeom>
          <a:noFill/>
        </p:spPr>
      </p:pic>
      <p:sp>
        <p:nvSpPr>
          <p:cNvPr id="26" name="Rechteck 25"/>
          <p:cNvSpPr/>
          <p:nvPr/>
        </p:nvSpPr>
        <p:spPr>
          <a:xfrm>
            <a:off x="4860032" y="980728"/>
            <a:ext cx="576064" cy="4176464"/>
          </a:xfrm>
          <a:prstGeom prst="rect">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feld 27"/>
          <p:cNvSpPr txBox="1"/>
          <p:nvPr/>
        </p:nvSpPr>
        <p:spPr>
          <a:xfrm>
            <a:off x="2195736" y="980728"/>
            <a:ext cx="2664296" cy="1200329"/>
          </a:xfrm>
          <a:prstGeom prst="rect">
            <a:avLst/>
          </a:prstGeom>
          <a:solidFill>
            <a:srgbClr val="FF0000">
              <a:alpha val="10196"/>
            </a:srgbClr>
          </a:solidFill>
        </p:spPr>
        <p:txBody>
          <a:bodyPr wrap="square" rtlCol="0">
            <a:spAutoFit/>
          </a:bodyPr>
          <a:lstStyle/>
          <a:p>
            <a:r>
              <a:rPr lang="en-GB" sz="2400" dirty="0">
                <a:latin typeface="Arial" pitchFamily="34" charset="0"/>
                <a:cs typeface="Arial" pitchFamily="34" charset="0"/>
              </a:rPr>
              <a:t>Example of a long mill-to-bag house riser duct</a:t>
            </a:r>
          </a:p>
        </p:txBody>
      </p:sp>
      <p:sp>
        <p:nvSpPr>
          <p:cNvPr id="32" name="Ellipse 24">
            <a:extLst>
              <a:ext uri="{FF2B5EF4-FFF2-40B4-BE49-F238E27FC236}">
                <a16:creationId xmlns:a16="http://schemas.microsoft.com/office/drawing/2014/main" id="{78782578-8C97-4891-B88A-A2A724CBDB45}"/>
              </a:ext>
            </a:extLst>
          </p:cNvPr>
          <p:cNvSpPr/>
          <p:nvPr/>
        </p:nvSpPr>
        <p:spPr>
          <a:xfrm>
            <a:off x="8604448" y="6326573"/>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p14:dur="10" advTm="2000"/>
    </mc:Choice>
    <mc:Fallback xmlns="">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5"/>
                                        </p:tgtEl>
                                        <p:attrNameLst>
                                          <p:attrName>style.visibility</p:attrName>
                                        </p:attrNameLst>
                                      </p:cBhvr>
                                      <p:to>
                                        <p:strVal val="visible"/>
                                      </p:to>
                                    </p:set>
                                  </p:childTnLst>
                                </p:cTn>
                              </p:par>
                              <p:par>
                                <p:cTn id="10" presetID="1" presetClass="entr" presetSubtype="0" fill="hold" grpId="2" nodeType="withEffect">
                                  <p:stCondLst>
                                    <p:cond delay="5000"/>
                                  </p:stCondLst>
                                  <p:childTnLst>
                                    <p:set>
                                      <p:cBhvr>
                                        <p:cTn id="11" dur="1" fill="hold">
                                          <p:stCondLst>
                                            <p:cond delay="0"/>
                                          </p:stCondLst>
                                        </p:cTn>
                                        <p:tgtEl>
                                          <p:spTgt spid="41"/>
                                        </p:tgtEl>
                                        <p:attrNameLst>
                                          <p:attrName>style.visibility</p:attrName>
                                        </p:attrNameLst>
                                      </p:cBhvr>
                                      <p:to>
                                        <p:strVal val="visible"/>
                                      </p:to>
                                    </p:set>
                                  </p:childTnLst>
                                </p:cTn>
                              </p:par>
                            </p:childTnLst>
                          </p:cTn>
                        </p:par>
                        <p:par>
                          <p:cTn id="12" fill="hold">
                            <p:stCondLst>
                              <p:cond delay="6000"/>
                            </p:stCondLst>
                            <p:childTnLst>
                              <p:par>
                                <p:cTn id="13" presetID="1" presetClass="entr" presetSubtype="0" fill="hold" nodeType="afterEffect">
                                  <p:stCondLst>
                                    <p:cond delay="2500"/>
                                  </p:stCondLst>
                                  <p:childTnLst>
                                    <p:set>
                                      <p:cBhvr>
                                        <p:cTn id="14" dur="1" fill="hold">
                                          <p:stCondLst>
                                            <p:cond delay="0"/>
                                          </p:stCondLst>
                                        </p:cTn>
                                        <p:tgtEl>
                                          <p:spTgt spid="16"/>
                                        </p:tgtEl>
                                        <p:attrNameLst>
                                          <p:attrName>style.visibility</p:attrName>
                                        </p:attrNameLst>
                                      </p:cBhvr>
                                      <p:to>
                                        <p:strVal val="visible"/>
                                      </p:to>
                                    </p:set>
                                  </p:childTnLst>
                                </p:cTn>
                              </p:par>
                              <p:par>
                                <p:cTn id="15" presetID="9" presetClass="exit" presetSubtype="0" fill="hold" grpId="1" nodeType="withEffect">
                                  <p:stCondLst>
                                    <p:cond delay="2500"/>
                                  </p:stCondLst>
                                  <p:childTnLst>
                                    <p:animEffect transition="out" filter="dissolve">
                                      <p:cBhvr>
                                        <p:cTn id="16" dur="100"/>
                                        <p:tgtEl>
                                          <p:spTgt spid="35"/>
                                        </p:tgtEl>
                                      </p:cBhvr>
                                    </p:animEffect>
                                    <p:set>
                                      <p:cBhvr>
                                        <p:cTn id="17" dur="1" fill="hold">
                                          <p:stCondLst>
                                            <p:cond delay="99"/>
                                          </p:stCondLst>
                                        </p:cTn>
                                        <p:tgtEl>
                                          <p:spTgt spid="35"/>
                                        </p:tgtEl>
                                        <p:attrNameLst>
                                          <p:attrName>style.visibility</p:attrName>
                                        </p:attrNameLst>
                                      </p:cBhvr>
                                      <p:to>
                                        <p:strVal val="hidden"/>
                                      </p:to>
                                    </p:set>
                                  </p:childTnLst>
                                </p:cTn>
                              </p:par>
                              <p:par>
                                <p:cTn id="18" presetID="9" presetClass="exit" presetSubtype="0" fill="hold" grpId="3" nodeType="withEffect">
                                  <p:stCondLst>
                                    <p:cond delay="2500"/>
                                  </p:stCondLst>
                                  <p:childTnLst>
                                    <p:animEffect transition="out" filter="dissolve">
                                      <p:cBhvr>
                                        <p:cTn id="19" dur="100"/>
                                        <p:tgtEl>
                                          <p:spTgt spid="41"/>
                                        </p:tgtEl>
                                      </p:cBhvr>
                                    </p:animEffect>
                                    <p:set>
                                      <p:cBhvr>
                                        <p:cTn id="20" dur="1" fill="hold">
                                          <p:stCondLst>
                                            <p:cond delay="99"/>
                                          </p:stCondLst>
                                        </p:cTn>
                                        <p:tgtEl>
                                          <p:spTgt spid="41"/>
                                        </p:tgtEl>
                                        <p:attrNameLst>
                                          <p:attrName>style.visibility</p:attrName>
                                        </p:attrNameLst>
                                      </p:cBhvr>
                                      <p:to>
                                        <p:strVal val="hidden"/>
                                      </p:to>
                                    </p:set>
                                  </p:childTnLst>
                                </p:cTn>
                              </p:par>
                              <p:par>
                                <p:cTn id="21" presetID="1" presetClass="entr" presetSubtype="0" fill="hold" grpId="0" nodeType="withEffect">
                                  <p:stCondLst>
                                    <p:cond delay="400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100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16000"/>
                            </p:stCondLst>
                            <p:childTnLst>
                              <p:par>
                                <p:cTn id="26" presetID="1" presetClass="entr" presetSubtype="0" fill="hold" grpId="1" nodeType="afterEffect">
                                  <p:stCondLst>
                                    <p:cond delay="15500"/>
                                  </p:stCondLst>
                                  <p:childTnLst>
                                    <p:set>
                                      <p:cBhvr>
                                        <p:cTn id="27" dur="1" fill="hold">
                                          <p:stCondLst>
                                            <p:cond delay="0"/>
                                          </p:stCondLst>
                                        </p:cTn>
                                        <p:tgtEl>
                                          <p:spTgt spid="39"/>
                                        </p:tgtEl>
                                        <p:attrNameLst>
                                          <p:attrName>style.visibility</p:attrName>
                                        </p:attrNameLst>
                                      </p:cBhvr>
                                      <p:to>
                                        <p:strVal val="visible"/>
                                      </p:to>
                                    </p:set>
                                  </p:childTnLst>
                                </p:cTn>
                              </p:par>
                              <p:par>
                                <p:cTn id="28" presetID="9" presetClass="exit" presetSubtype="0" fill="hold" nodeType="withEffect">
                                  <p:stCondLst>
                                    <p:cond delay="15500"/>
                                  </p:stCondLst>
                                  <p:childTnLst>
                                    <p:animEffect transition="out" filter="dissolve">
                                      <p:cBhvr>
                                        <p:cTn id="29" dur="100"/>
                                        <p:tgtEl>
                                          <p:spTgt spid="16"/>
                                        </p:tgtEl>
                                      </p:cBhvr>
                                    </p:animEffect>
                                    <p:set>
                                      <p:cBhvr>
                                        <p:cTn id="30" dur="1" fill="hold">
                                          <p:stCondLst>
                                            <p:cond delay="99"/>
                                          </p:stCondLst>
                                        </p:cTn>
                                        <p:tgtEl>
                                          <p:spTgt spid="16"/>
                                        </p:tgtEl>
                                        <p:attrNameLst>
                                          <p:attrName>style.visibility</p:attrName>
                                        </p:attrNameLst>
                                      </p:cBhvr>
                                      <p:to>
                                        <p:strVal val="hidden"/>
                                      </p:to>
                                    </p:set>
                                  </p:childTnLst>
                                </p:cTn>
                              </p:par>
                              <p:par>
                                <p:cTn id="31" presetID="9" presetClass="exit" presetSubtype="0" fill="hold" grpId="1" nodeType="withEffect">
                                  <p:stCondLst>
                                    <p:cond delay="15500"/>
                                  </p:stCondLst>
                                  <p:childTnLst>
                                    <p:animEffect transition="out" filter="dissolve">
                                      <p:cBhvr>
                                        <p:cTn id="32" dur="100"/>
                                        <p:tgtEl>
                                          <p:spTgt spid="12"/>
                                        </p:tgtEl>
                                      </p:cBhvr>
                                    </p:animEffect>
                                    <p:set>
                                      <p:cBhvr>
                                        <p:cTn id="33" dur="1" fill="hold">
                                          <p:stCondLst>
                                            <p:cond delay="99"/>
                                          </p:stCondLst>
                                        </p:cTn>
                                        <p:tgtEl>
                                          <p:spTgt spid="12"/>
                                        </p:tgtEl>
                                        <p:attrNameLst>
                                          <p:attrName>style.visibility</p:attrName>
                                        </p:attrNameLst>
                                      </p:cBhvr>
                                      <p:to>
                                        <p:strVal val="hidden"/>
                                      </p:to>
                                    </p:set>
                                  </p:childTnLst>
                                </p:cTn>
                              </p:par>
                              <p:par>
                                <p:cTn id="34" presetID="9" presetClass="exit" presetSubtype="0" fill="hold" grpId="1" nodeType="withEffect">
                                  <p:stCondLst>
                                    <p:cond delay="15500"/>
                                  </p:stCondLst>
                                  <p:childTnLst>
                                    <p:animEffect transition="out" filter="dissolve">
                                      <p:cBhvr>
                                        <p:cTn id="35" dur="100"/>
                                        <p:tgtEl>
                                          <p:spTgt spid="37"/>
                                        </p:tgtEl>
                                      </p:cBhvr>
                                    </p:animEffect>
                                    <p:set>
                                      <p:cBhvr>
                                        <p:cTn id="36" dur="1" fill="hold">
                                          <p:stCondLst>
                                            <p:cond delay="99"/>
                                          </p:stCondLst>
                                        </p:cTn>
                                        <p:tgtEl>
                                          <p:spTgt spid="37"/>
                                        </p:tgtEl>
                                        <p:attrNameLst>
                                          <p:attrName>style.visibility</p:attrName>
                                        </p:attrNameLst>
                                      </p:cBhvr>
                                      <p:to>
                                        <p:strVal val="hidden"/>
                                      </p:to>
                                    </p:set>
                                  </p:childTnLst>
                                </p:cTn>
                              </p:par>
                              <p:par>
                                <p:cTn id="37" presetID="1" presetClass="entr" presetSubtype="0" fill="hold" grpId="1" nodeType="withEffect">
                                  <p:stCondLst>
                                    <p:cond delay="1550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1550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15500"/>
                                  </p:stCondLst>
                                  <p:childTnLst>
                                    <p:set>
                                      <p:cBhvr>
                                        <p:cTn id="42" dur="1" fill="hold">
                                          <p:stCondLst>
                                            <p:cond delay="0"/>
                                          </p:stCondLst>
                                        </p:cTn>
                                        <p:tgtEl>
                                          <p:spTgt spid="1026"/>
                                        </p:tgtEl>
                                        <p:attrNameLst>
                                          <p:attrName>style.visibility</p:attrName>
                                        </p:attrNameLst>
                                      </p:cBhvr>
                                      <p:to>
                                        <p:strVal val="visible"/>
                                      </p:to>
                                    </p:set>
                                  </p:childTnLst>
                                </p:cTn>
                              </p:par>
                              <p:par>
                                <p:cTn id="43" presetID="1" presetClass="exit" presetSubtype="0" fill="hold" grpId="1" nodeType="withEffect">
                                  <p:stCondLst>
                                    <p:cond delay="1550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ntr" presetSubtype="0" fill="hold" grpId="0" nodeType="withEffect">
                                  <p:stCondLst>
                                    <p:cond delay="21500"/>
                                  </p:stCondLst>
                                  <p:childTnLst>
                                    <p:set>
                                      <p:cBhvr>
                                        <p:cTn id="46" dur="1" fill="hold">
                                          <p:stCondLst>
                                            <p:cond delay="0"/>
                                          </p:stCondLst>
                                        </p:cTn>
                                        <p:tgtEl>
                                          <p:spTgt spid="13"/>
                                        </p:tgtEl>
                                        <p:attrNameLst>
                                          <p:attrName>style.visibility</p:attrName>
                                        </p:attrNameLst>
                                      </p:cBhvr>
                                      <p:to>
                                        <p:strVal val="visible"/>
                                      </p:to>
                                    </p:set>
                                  </p:childTnLst>
                                </p:cTn>
                              </p:par>
                              <p:par>
                                <p:cTn id="47" presetID="9" presetClass="exit" presetSubtype="0" fill="hold" nodeType="withEffect">
                                  <p:stCondLst>
                                    <p:cond delay="21500"/>
                                  </p:stCondLst>
                                  <p:childTnLst>
                                    <p:animEffect transition="out" filter="dissolve">
                                      <p:cBhvr>
                                        <p:cTn id="48" dur="100"/>
                                        <p:tgtEl>
                                          <p:spTgt spid="1026"/>
                                        </p:tgtEl>
                                      </p:cBhvr>
                                    </p:animEffect>
                                    <p:set>
                                      <p:cBhvr>
                                        <p:cTn id="49" dur="1" fill="hold">
                                          <p:stCondLst>
                                            <p:cond delay="99"/>
                                          </p:stCondLst>
                                        </p:cTn>
                                        <p:tgtEl>
                                          <p:spTgt spid="1026"/>
                                        </p:tgtEl>
                                        <p:attrNameLst>
                                          <p:attrName>style.visibility</p:attrName>
                                        </p:attrNameLst>
                                      </p:cBhvr>
                                      <p:to>
                                        <p:strVal val="hidden"/>
                                      </p:to>
                                    </p:set>
                                  </p:childTnLst>
                                </p:cTn>
                              </p:par>
                              <p:par>
                                <p:cTn id="50" presetID="9" presetClass="exit" presetSubtype="0" fill="hold" grpId="1" nodeType="withEffect">
                                  <p:stCondLst>
                                    <p:cond delay="21500"/>
                                  </p:stCondLst>
                                  <p:childTnLst>
                                    <p:animEffect transition="out" filter="dissolve">
                                      <p:cBhvr>
                                        <p:cTn id="51" dur="100"/>
                                        <p:tgtEl>
                                          <p:spTgt spid="24"/>
                                        </p:tgtEl>
                                      </p:cBhvr>
                                    </p:animEffect>
                                    <p:set>
                                      <p:cBhvr>
                                        <p:cTn id="52" dur="1" fill="hold">
                                          <p:stCondLst>
                                            <p:cond delay="99"/>
                                          </p:stCondLst>
                                        </p:cTn>
                                        <p:tgtEl>
                                          <p:spTgt spid="24"/>
                                        </p:tgtEl>
                                        <p:attrNameLst>
                                          <p:attrName>style.visibility</p:attrName>
                                        </p:attrNameLst>
                                      </p:cBhvr>
                                      <p:to>
                                        <p:strVal val="hidden"/>
                                      </p:to>
                                    </p:set>
                                  </p:childTnLst>
                                </p:cTn>
                              </p:par>
                              <p:par>
                                <p:cTn id="53" presetID="9" presetClass="exit" presetSubtype="0" fill="hold" grpId="2" nodeType="withEffect">
                                  <p:stCondLst>
                                    <p:cond delay="21500"/>
                                  </p:stCondLst>
                                  <p:childTnLst>
                                    <p:animEffect transition="out" filter="dissolve">
                                      <p:cBhvr>
                                        <p:cTn id="54" dur="100"/>
                                        <p:tgtEl>
                                          <p:spTgt spid="23"/>
                                        </p:tgtEl>
                                      </p:cBhvr>
                                    </p:animEffect>
                                    <p:set>
                                      <p:cBhvr>
                                        <p:cTn id="55" dur="1" fill="hold">
                                          <p:stCondLst>
                                            <p:cond delay="99"/>
                                          </p:stCondLst>
                                        </p:cTn>
                                        <p:tgtEl>
                                          <p:spTgt spid="23"/>
                                        </p:tgtEl>
                                        <p:attrNameLst>
                                          <p:attrName>style.visibility</p:attrName>
                                        </p:attrNameLst>
                                      </p:cBhvr>
                                      <p:to>
                                        <p:strVal val="hidden"/>
                                      </p:to>
                                    </p:set>
                                  </p:childTnLst>
                                </p:cTn>
                              </p:par>
                              <p:par>
                                <p:cTn id="56" presetID="9" presetClass="exit" presetSubtype="0" fill="hold" grpId="2" nodeType="withEffect">
                                  <p:stCondLst>
                                    <p:cond delay="21500"/>
                                  </p:stCondLst>
                                  <p:childTnLst>
                                    <p:animEffect transition="out" filter="dissolve">
                                      <p:cBhvr>
                                        <p:cTn id="57" dur="100"/>
                                        <p:tgtEl>
                                          <p:spTgt spid="39"/>
                                        </p:tgtEl>
                                      </p:cBhvr>
                                    </p:animEffect>
                                    <p:set>
                                      <p:cBhvr>
                                        <p:cTn id="58" dur="1" fill="hold">
                                          <p:stCondLst>
                                            <p:cond delay="99"/>
                                          </p:stCondLst>
                                        </p:cTn>
                                        <p:tgtEl>
                                          <p:spTgt spid="39"/>
                                        </p:tgtEl>
                                        <p:attrNameLst>
                                          <p:attrName>style.visibility</p:attrName>
                                        </p:attrNameLst>
                                      </p:cBhvr>
                                      <p:to>
                                        <p:strVal val="hidden"/>
                                      </p:to>
                                    </p:set>
                                  </p:childTnLst>
                                </p:cTn>
                              </p:par>
                            </p:childTnLst>
                          </p:cTn>
                        </p:par>
                        <p:par>
                          <p:cTn id="59" fill="hold">
                            <p:stCondLst>
                              <p:cond delay="37600"/>
                            </p:stCondLst>
                            <p:childTnLst>
                              <p:par>
                                <p:cTn id="60" presetID="1" presetClass="entr" presetSubtype="0" fill="hold" grpId="0" nodeType="afterEffect">
                                  <p:stCondLst>
                                    <p:cond delay="2900"/>
                                  </p:stCondLst>
                                  <p:childTnLst>
                                    <p:set>
                                      <p:cBhvr>
                                        <p:cTn id="61" dur="1" fill="hold">
                                          <p:stCondLst>
                                            <p:cond delay="0"/>
                                          </p:stCondLst>
                                        </p:cTn>
                                        <p:tgtEl>
                                          <p:spTgt spid="14"/>
                                        </p:tgtEl>
                                        <p:attrNameLst>
                                          <p:attrName>style.visibility</p:attrName>
                                        </p:attrNameLst>
                                      </p:cBhvr>
                                      <p:to>
                                        <p:strVal val="visible"/>
                                      </p:to>
                                    </p:set>
                                  </p:childTnLst>
                                </p:cTn>
                              </p:par>
                              <p:par>
                                <p:cTn id="62" presetID="9" presetClass="exit" presetSubtype="0" fill="hold" grpId="1" nodeType="withEffect">
                                  <p:stCondLst>
                                    <p:cond delay="2900"/>
                                  </p:stCondLst>
                                  <p:childTnLst>
                                    <p:animEffect transition="out" filter="dissolve">
                                      <p:cBhvr>
                                        <p:cTn id="63" dur="100"/>
                                        <p:tgtEl>
                                          <p:spTgt spid="13"/>
                                        </p:tgtEl>
                                      </p:cBhvr>
                                    </p:animEffect>
                                    <p:set>
                                      <p:cBhvr>
                                        <p:cTn id="64" dur="1" fill="hold">
                                          <p:stCondLst>
                                            <p:cond delay="99"/>
                                          </p:stCondLst>
                                        </p:cTn>
                                        <p:tgtEl>
                                          <p:spTgt spid="13"/>
                                        </p:tgtEl>
                                        <p:attrNameLst>
                                          <p:attrName>style.visibility</p:attrName>
                                        </p:attrNameLst>
                                      </p:cBhvr>
                                      <p:to>
                                        <p:strVal val="hidden"/>
                                      </p:to>
                                    </p:set>
                                  </p:childTnLst>
                                </p:cTn>
                              </p:par>
                              <p:par>
                                <p:cTn id="65" presetID="11" presetClass="entr" presetSubtype="0" fill="hold" grpId="0" nodeType="withEffect">
                                  <p:stCondLst>
                                    <p:cond delay="11900"/>
                                  </p:stCondLst>
                                  <p:childTnLst>
                                    <p:set>
                                      <p:cBhvr>
                                        <p:cTn id="66" dur="6000">
                                          <p:stCondLst>
                                            <p:cond delay="0"/>
                                          </p:stCondLst>
                                        </p:cTn>
                                        <p:tgtEl>
                                          <p:spTgt spid="28"/>
                                        </p:tgtEl>
                                        <p:attrNameLst>
                                          <p:attrName>style.visibility</p:attrName>
                                        </p:attrNameLst>
                                      </p:cBhvr>
                                      <p:to>
                                        <p:strVal val="visible"/>
                                      </p:to>
                                    </p:set>
                                  </p:childTnLst>
                                </p:cTn>
                              </p:par>
                              <p:par>
                                <p:cTn id="67" presetID="11" presetClass="entr" presetSubtype="0" fill="hold" nodeType="withEffect">
                                  <p:stCondLst>
                                    <p:cond delay="11900"/>
                                  </p:stCondLst>
                                  <p:childTnLst>
                                    <p:set>
                                      <p:cBhvr>
                                        <p:cTn id="68" dur="6000">
                                          <p:stCondLst>
                                            <p:cond delay="0"/>
                                          </p:stCondLst>
                                        </p:cTn>
                                        <p:tgtEl>
                                          <p:spTgt spid="2"/>
                                        </p:tgtEl>
                                        <p:attrNameLst>
                                          <p:attrName>style.visibility</p:attrName>
                                        </p:attrNameLst>
                                      </p:cBhvr>
                                      <p:to>
                                        <p:strVal val="visible"/>
                                      </p:to>
                                    </p:set>
                                  </p:childTnLst>
                                </p:cTn>
                              </p:par>
                              <p:par>
                                <p:cTn id="69" presetID="11" presetClass="entr" presetSubtype="0" fill="hold" grpId="0" nodeType="withEffect">
                                  <p:stCondLst>
                                    <p:cond delay="11900"/>
                                  </p:stCondLst>
                                  <p:childTnLst>
                                    <p:set>
                                      <p:cBhvr>
                                        <p:cTn id="70" dur="6000">
                                          <p:stCondLst>
                                            <p:cond delay="0"/>
                                          </p:stCondLst>
                                        </p:cTn>
                                        <p:tgtEl>
                                          <p:spTgt spid="26"/>
                                        </p:tgtEl>
                                        <p:attrNameLst>
                                          <p:attrName>style.visibility</p:attrName>
                                        </p:attrNameLst>
                                      </p:cBhvr>
                                      <p:to>
                                        <p:strVal val="visible"/>
                                      </p:to>
                                    </p:set>
                                  </p:childTnLst>
                                </p:cTn>
                              </p:par>
                              <p:par>
                                <p:cTn id="71" presetID="9" presetClass="exit" presetSubtype="0" fill="hold" grpId="1" nodeType="withEffect">
                                  <p:stCondLst>
                                    <p:cond delay="11900"/>
                                  </p:stCondLst>
                                  <p:childTnLst>
                                    <p:animEffect transition="out" filter="dissolve">
                                      <p:cBhvr>
                                        <p:cTn id="72" dur="100"/>
                                        <p:tgtEl>
                                          <p:spTgt spid="14"/>
                                        </p:tgtEl>
                                      </p:cBhvr>
                                    </p:animEffect>
                                    <p:set>
                                      <p:cBhvr>
                                        <p:cTn id="73" dur="1" fill="hold">
                                          <p:stCondLst>
                                            <p:cond delay="99"/>
                                          </p:stCondLst>
                                        </p:cTn>
                                        <p:tgtEl>
                                          <p:spTgt spid="14"/>
                                        </p:tgtEl>
                                        <p:attrNameLst>
                                          <p:attrName>style.visibility</p:attrName>
                                        </p:attrNameLst>
                                      </p:cBhvr>
                                      <p:to>
                                        <p:strVal val="hidden"/>
                                      </p:to>
                                    </p:set>
                                  </p:childTnLst>
                                </p:cTn>
                              </p:par>
                              <p:par>
                                <p:cTn id="74" presetID="1" presetClass="entr" presetSubtype="0" fill="hold" grpId="0" nodeType="withEffect">
                                  <p:stCondLst>
                                    <p:cond delay="18500"/>
                                  </p:stCondLst>
                                  <p:childTnLst>
                                    <p:set>
                                      <p:cBhvr>
                                        <p:cTn id="7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35" grpId="0"/>
      <p:bldP spid="35" grpId="1"/>
      <p:bldP spid="37" grpId="0"/>
      <p:bldP spid="37" grpId="1"/>
      <p:bldP spid="39" grpId="1" animBg="1"/>
      <p:bldP spid="39" grpId="2" animBg="1"/>
      <p:bldP spid="41" grpId="2"/>
      <p:bldP spid="41" grpId="3"/>
      <p:bldP spid="12" grpId="0" animBg="1"/>
      <p:bldP spid="12" grpId="1" animBg="1"/>
      <p:bldP spid="13" grpId="0" animBg="1"/>
      <p:bldP spid="13" grpId="1" animBg="1"/>
      <p:bldP spid="14" grpId="0" animBg="1"/>
      <p:bldP spid="14" grpId="1" animBg="1"/>
      <p:bldP spid="23" grpId="1" animBg="1"/>
      <p:bldP spid="23" grpId="2" animBg="1"/>
      <p:bldP spid="24" grpId="0" animBg="1"/>
      <p:bldP spid="24" grpId="1" animBg="1"/>
      <p:bldP spid="26" grpId="0" animBg="1"/>
      <p:bldP spid="28"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3"/>
          <p:cNvSpPr>
            <a:spLocks noGrp="1"/>
          </p:cNvSpPr>
          <p:nvPr>
            <p:ph type="sldNum" sz="quarter" idx="10"/>
          </p:nvPr>
        </p:nvSpPr>
        <p:spPr>
          <a:xfrm>
            <a:off x="-36512" y="6520259"/>
            <a:ext cx="720080"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3</a:t>
            </a:r>
          </a:p>
        </p:txBody>
      </p:sp>
      <p:sp>
        <p:nvSpPr>
          <p:cNvPr id="15"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pic>
        <p:nvPicPr>
          <p:cNvPr id="3" name="Picture 2">
            <a:extLst>
              <a:ext uri="{FF2B5EF4-FFF2-40B4-BE49-F238E27FC236}">
                <a16:creationId xmlns:a16="http://schemas.microsoft.com/office/drawing/2014/main" id="{742E98B5-F6AD-499A-A9F2-C2D7B8DA9950}"/>
              </a:ext>
            </a:extLst>
          </p:cNvPr>
          <p:cNvPicPr>
            <a:picLocks noChangeAspect="1"/>
          </p:cNvPicPr>
          <p:nvPr/>
        </p:nvPicPr>
        <p:blipFill>
          <a:blip r:embed="rId2"/>
          <a:stretch>
            <a:fillRect/>
          </a:stretch>
        </p:blipFill>
        <p:spPr>
          <a:xfrm>
            <a:off x="1403648" y="980728"/>
            <a:ext cx="6490978" cy="5178030"/>
          </a:xfrm>
          <a:prstGeom prst="rect">
            <a:avLst/>
          </a:prstGeom>
        </p:spPr>
      </p:pic>
      <p:sp>
        <p:nvSpPr>
          <p:cNvPr id="12" name="Textfeld 39">
            <a:extLst>
              <a:ext uri="{FF2B5EF4-FFF2-40B4-BE49-F238E27FC236}">
                <a16:creationId xmlns:a16="http://schemas.microsoft.com/office/drawing/2014/main" id="{494A360F-4280-45EA-A7D6-A361B113B878}"/>
              </a:ext>
            </a:extLst>
          </p:cNvPr>
          <p:cNvSpPr txBox="1"/>
          <p:nvPr/>
        </p:nvSpPr>
        <p:spPr>
          <a:xfrm>
            <a:off x="1027718" y="922377"/>
            <a:ext cx="2912097" cy="1222078"/>
          </a:xfrm>
          <a:prstGeom prst="rect">
            <a:avLst/>
          </a:prstGeom>
          <a:solidFill>
            <a:schemeClr val="bg1"/>
          </a:solidFill>
        </p:spPr>
        <p:txBody>
          <a:bodyPr wrap="square" rtlCol="0">
            <a:spAutoFit/>
          </a:bodyPr>
          <a:lstStyle/>
          <a:p>
            <a:r>
              <a:rPr lang="en-GB" sz="2400" dirty="0">
                <a:latin typeface="Arial" pitchFamily="34" charset="0"/>
                <a:cs typeface="Arial" pitchFamily="34" charset="0"/>
              </a:rPr>
              <a:t>mitigation of the flame front propagation velocity</a:t>
            </a:r>
          </a:p>
        </p:txBody>
      </p:sp>
      <p:sp>
        <p:nvSpPr>
          <p:cNvPr id="4" name="Arrow: Down 3">
            <a:extLst>
              <a:ext uri="{FF2B5EF4-FFF2-40B4-BE49-F238E27FC236}">
                <a16:creationId xmlns:a16="http://schemas.microsoft.com/office/drawing/2014/main" id="{06CE7180-54A4-49E6-B76F-DAB5377A64D3}"/>
              </a:ext>
            </a:extLst>
          </p:cNvPr>
          <p:cNvSpPr/>
          <p:nvPr/>
        </p:nvSpPr>
        <p:spPr>
          <a:xfrm>
            <a:off x="2339751" y="2114892"/>
            <a:ext cx="288032" cy="208823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feld 22">
            <a:extLst>
              <a:ext uri="{FF2B5EF4-FFF2-40B4-BE49-F238E27FC236}">
                <a16:creationId xmlns:a16="http://schemas.microsoft.com/office/drawing/2014/main" id="{F23DA9D7-BB56-40E7-A611-B2EE3CA45087}"/>
              </a:ext>
            </a:extLst>
          </p:cNvPr>
          <p:cNvSpPr txBox="1">
            <a:spLocks noChangeArrowheads="1"/>
          </p:cNvSpPr>
          <p:nvPr/>
        </p:nvSpPr>
        <p:spPr bwMode="auto">
          <a:xfrm>
            <a:off x="5436096" y="5193272"/>
            <a:ext cx="1080000" cy="684000"/>
          </a:xfrm>
          <a:prstGeom prst="rect">
            <a:avLst/>
          </a:prstGeom>
          <a:solidFill>
            <a:schemeClr val="bg1"/>
          </a:solidFill>
          <a:ln w="9525">
            <a:noFill/>
            <a:miter lim="800000"/>
            <a:headEnd/>
            <a:tailEnd/>
          </a:ln>
        </p:spPr>
        <p:txBody>
          <a:bodyPr wrap="square">
            <a:spAutoFit/>
          </a:bodyPr>
          <a:lstStyle/>
          <a:p>
            <a:r>
              <a:rPr lang="en-US" dirty="0">
                <a:latin typeface="Arial" pitchFamily="34" charset="0"/>
                <a:cs typeface="Arial" pitchFamily="34" charset="0"/>
              </a:rPr>
              <a:t>coal mill</a:t>
            </a:r>
          </a:p>
          <a:p>
            <a:r>
              <a:rPr lang="en-US" dirty="0">
                <a:latin typeface="Arial" pitchFamily="34" charset="0"/>
                <a:cs typeface="Arial" pitchFamily="34" charset="0"/>
              </a:rPr>
              <a:t>bag filter</a:t>
            </a:r>
          </a:p>
        </p:txBody>
      </p:sp>
      <p:sp>
        <p:nvSpPr>
          <p:cNvPr id="17" name="Titel 6">
            <a:extLst>
              <a:ext uri="{FF2B5EF4-FFF2-40B4-BE49-F238E27FC236}">
                <a16:creationId xmlns:a16="http://schemas.microsoft.com/office/drawing/2014/main" id="{4DC473D8-3E6D-42AE-8D74-BA237AF98E43}"/>
              </a:ext>
            </a:extLst>
          </p:cNvPr>
          <p:cNvSpPr txBox="1">
            <a:spLocks/>
          </p:cNvSpPr>
          <p:nvPr/>
        </p:nvSpPr>
        <p:spPr bwMode="auto">
          <a:xfrm>
            <a:off x="35496" y="-27384"/>
            <a:ext cx="8964488" cy="1008112"/>
          </a:xfrm>
          <a:prstGeom prst="rect">
            <a:avLst/>
          </a:prstGeom>
          <a:noFill/>
          <a:ln>
            <a:miter lim="800000"/>
            <a:headEnd/>
            <a:tailEnd/>
          </a:ln>
        </p:spPr>
        <p:txBody>
          <a:bodyPr vert="horz" wrap="square" lIns="91440" tIns="45720" rIns="91440" bIns="45720" numCol="1" rtlCol="0" anchor="t" anchorCtr="0" compatLnSpc="1">
            <a:prstTxWarp prst="textNoShape">
              <a:avLst/>
            </a:prstTxWarp>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dirty="0">
                <a:latin typeface="Arial" pitchFamily="34" charset="0"/>
                <a:cs typeface="Arial" pitchFamily="34" charset="0"/>
              </a:rPr>
              <a:t>2.5</a:t>
            </a:r>
            <a:r>
              <a:rPr lang="en-GB" sz="3200" baseline="-25000" dirty="0">
                <a:latin typeface="Arial" pitchFamily="34" charset="0"/>
                <a:cs typeface="Arial" pitchFamily="34" charset="0"/>
              </a:rPr>
              <a:t>2</a:t>
            </a:r>
            <a:r>
              <a:rPr lang="en-GB" sz="3200" dirty="0">
                <a:latin typeface="Arial" pitchFamily="34" charset="0"/>
                <a:cs typeface="Arial" pitchFamily="34" charset="0"/>
              </a:rPr>
              <a:t> optimisation of the grinding equipment</a:t>
            </a:r>
            <a:br>
              <a:rPr lang="en-GB" sz="3200" dirty="0">
                <a:latin typeface="Arial" pitchFamily="34" charset="0"/>
                <a:cs typeface="Arial" pitchFamily="34" charset="0"/>
              </a:rPr>
            </a:br>
            <a:r>
              <a:rPr lang="en-GB" sz="3200" dirty="0">
                <a:latin typeface="Arial" pitchFamily="34" charset="0"/>
                <a:cs typeface="Arial" pitchFamily="34" charset="0"/>
              </a:rPr>
              <a:t>        configuration</a:t>
            </a:r>
            <a:endParaRPr lang="en-GB" sz="1600" dirty="0">
              <a:latin typeface="Arial" pitchFamily="34" charset="0"/>
              <a:cs typeface="Arial" pitchFamily="34" charset="0"/>
            </a:endParaRPr>
          </a:p>
        </p:txBody>
      </p:sp>
      <p:sp>
        <p:nvSpPr>
          <p:cNvPr id="14" name="Ellipse 59">
            <a:hlinkClick r:id="rId3" action="ppaction://hlinksldjump"/>
            <a:extLst>
              <a:ext uri="{FF2B5EF4-FFF2-40B4-BE49-F238E27FC236}">
                <a16:creationId xmlns:a16="http://schemas.microsoft.com/office/drawing/2014/main" id="{148854E0-6526-4728-8921-58E8D390D1F5}"/>
              </a:ext>
            </a:extLst>
          </p:cNvPr>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4568453"/>
      </p:ext>
    </p:extLst>
  </p:cSld>
  <p:clrMapOvr>
    <a:masterClrMapping/>
  </p:clrMapOvr>
  <p:transition advClick="0" advTm="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4000"/>
                                  </p:stCondLst>
                                  <p:childTnLst>
                                    <p:set>
                                      <p:cBhvr>
                                        <p:cTn id="9" dur="1" fill="hold">
                                          <p:stCondLst>
                                            <p:cond delay="0"/>
                                          </p:stCondLst>
                                        </p:cTn>
                                        <p:tgtEl>
                                          <p:spTgt spid="12">
                                            <p:txEl>
                                              <p:pRg st="0" end="0"/>
                                            </p:txEl>
                                          </p:spTgt>
                                        </p:tgtEl>
                                        <p:attrNameLst>
                                          <p:attrName>style.visibility</p:attrName>
                                        </p:attrNameLst>
                                      </p:cBhvr>
                                      <p:to>
                                        <p:strVal val="visible"/>
                                      </p:to>
                                    </p:set>
                                  </p:childTnLst>
                                </p:cTn>
                              </p:par>
                              <p:par>
                                <p:cTn id="10" presetID="1" presetClass="entr" presetSubtype="0" fill="hold" grpId="0" nodeType="withEffect">
                                  <p:stCondLst>
                                    <p:cond delay="400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5000"/>
                            </p:stCondLst>
                            <p:childTnLst>
                              <p:par>
                                <p:cTn id="13" presetID="1" presetClass="entr" presetSubtype="0" fill="hold" grpId="0" nodeType="afterEffect">
                                  <p:stCondLst>
                                    <p:cond delay="500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10000"/>
                            </p:stCondLst>
                            <p:childTnLst>
                              <p:par>
                                <p:cTn id="16" presetID="1" presetClass="entr" presetSubtype="0" fill="hold" grpId="0" nodeType="afterEffect">
                                  <p:stCondLst>
                                    <p:cond delay="70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3"/>
          <p:cNvSpPr>
            <a:spLocks noGrp="1"/>
          </p:cNvSpPr>
          <p:nvPr>
            <p:ph type="sldNum" sz="quarter" idx="10"/>
          </p:nvPr>
        </p:nvSpPr>
        <p:spPr>
          <a:xfrm>
            <a:off x="-36512" y="6520259"/>
            <a:ext cx="720080"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3</a:t>
            </a:r>
          </a:p>
        </p:txBody>
      </p:sp>
      <p:sp>
        <p:nvSpPr>
          <p:cNvPr id="15"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sp>
        <p:nvSpPr>
          <p:cNvPr id="22" name="Ellipse 21"/>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explosion3x2">
            <a:hlinkClick r:id="" action="ppaction://media"/>
            <a:extLst>
              <a:ext uri="{FF2B5EF4-FFF2-40B4-BE49-F238E27FC236}">
                <a16:creationId xmlns:a16="http://schemas.microsoft.com/office/drawing/2014/main" id="{D533A8DF-1894-4AA5-867F-EAD10C96CA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9925" y="1233488"/>
            <a:ext cx="7802563" cy="4389437"/>
          </a:xfrm>
          <a:prstGeom prst="rect">
            <a:avLst/>
          </a:prstGeom>
        </p:spPr>
      </p:pic>
    </p:spTree>
    <p:extLst>
      <p:ext uri="{BB962C8B-B14F-4D97-AF65-F5344CB8AC3E}">
        <p14:creationId xmlns:p14="http://schemas.microsoft.com/office/powerpoint/2010/main" val="363573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980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0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childTnLst>
        </p:cTn>
      </p:par>
    </p:tnLst>
    <p:bldLst>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bwMode="auto">
          <a:xfrm>
            <a:off x="179512" y="44624"/>
            <a:ext cx="8964488" cy="1008112"/>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l"/>
            <a:r>
              <a:rPr lang="en-GB" sz="3200" dirty="0">
                <a:latin typeface="Arial" pitchFamily="34" charset="0"/>
                <a:cs typeface="Arial" pitchFamily="34" charset="0"/>
              </a:rPr>
              <a:t>2.6 optimisation of the grinding equipment</a:t>
            </a:r>
            <a:br>
              <a:rPr lang="en-GB" sz="3200" dirty="0">
                <a:latin typeface="Arial" pitchFamily="34" charset="0"/>
                <a:cs typeface="Arial" pitchFamily="34" charset="0"/>
              </a:rPr>
            </a:br>
            <a:r>
              <a:rPr lang="en-GB" sz="3200" dirty="0">
                <a:latin typeface="Arial" pitchFamily="34" charset="0"/>
                <a:cs typeface="Arial" pitchFamily="34" charset="0"/>
              </a:rPr>
              <a:t>        configuration</a:t>
            </a:r>
            <a:endParaRPr lang="en-GB" sz="1600" dirty="0">
              <a:latin typeface="Arial" pitchFamily="34" charset="0"/>
              <a:cs typeface="Arial" pitchFamily="34" charset="0"/>
            </a:endParaRPr>
          </a:p>
        </p:txBody>
      </p:sp>
      <p:sp>
        <p:nvSpPr>
          <p:cNvPr id="15" name="Textfeld 14"/>
          <p:cNvSpPr txBox="1">
            <a:spLocks noChangeArrowheads="1"/>
          </p:cNvSpPr>
          <p:nvPr/>
        </p:nvSpPr>
        <p:spPr bwMode="auto">
          <a:xfrm>
            <a:off x="179512" y="1124744"/>
            <a:ext cx="8964488" cy="1077218"/>
          </a:xfrm>
          <a:prstGeom prst="rect">
            <a:avLst/>
          </a:prstGeom>
          <a:noFill/>
          <a:ln w="9525">
            <a:noFill/>
            <a:miter lim="800000"/>
            <a:headEnd/>
            <a:tailEnd/>
          </a:ln>
        </p:spPr>
        <p:txBody>
          <a:bodyPr wrap="square">
            <a:spAutoFit/>
          </a:bodyPr>
          <a:lstStyle/>
          <a:p>
            <a:r>
              <a:rPr lang="en-GB" sz="3200" dirty="0">
                <a:latin typeface="Arial" charset="0"/>
                <a:cs typeface="Arial" charset="0"/>
              </a:rPr>
              <a:t>What has this to do with system optimisation,</a:t>
            </a:r>
          </a:p>
          <a:p>
            <a:r>
              <a:rPr lang="en-GB" sz="3200" dirty="0">
                <a:latin typeface="Arial" charset="0"/>
                <a:cs typeface="Arial" charset="0"/>
              </a:rPr>
              <a:t>or design optimisation?</a:t>
            </a:r>
            <a:endParaRPr lang="en-GB" sz="3200" dirty="0">
              <a:solidFill>
                <a:srgbClr val="3FA616"/>
              </a:solidFill>
              <a:latin typeface="Arial" charset="0"/>
              <a:cs typeface="Arial" charset="0"/>
            </a:endParaRPr>
          </a:p>
        </p:txBody>
      </p:sp>
      <p:sp>
        <p:nvSpPr>
          <p:cNvPr id="27" name="Foliennummernplatzhalter 3"/>
          <p:cNvSpPr>
            <a:spLocks noGrp="1"/>
          </p:cNvSpPr>
          <p:nvPr>
            <p:ph type="sldNum" sz="quarter" idx="10"/>
          </p:nvPr>
        </p:nvSpPr>
        <p:spPr>
          <a:xfrm>
            <a:off x="-36512" y="6520259"/>
            <a:ext cx="864096"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20</a:t>
            </a:r>
          </a:p>
        </p:txBody>
      </p:sp>
      <p:sp>
        <p:nvSpPr>
          <p:cNvPr id="48" name="Textfeld 47"/>
          <p:cNvSpPr txBox="1"/>
          <p:nvPr/>
        </p:nvSpPr>
        <p:spPr>
          <a:xfrm>
            <a:off x="179512" y="2204864"/>
            <a:ext cx="8352928" cy="830997"/>
          </a:xfrm>
          <a:prstGeom prst="rect">
            <a:avLst/>
          </a:prstGeom>
          <a:solidFill>
            <a:schemeClr val="bg1"/>
          </a:solidFill>
        </p:spPr>
        <p:txBody>
          <a:bodyPr wrap="square" rtlCol="0">
            <a:spAutoFit/>
          </a:bodyPr>
          <a:lstStyle/>
          <a:p>
            <a:r>
              <a:rPr lang="en-GB" sz="2400" dirty="0">
                <a:latin typeface="Arial" pitchFamily="34" charset="0"/>
                <a:cs typeface="Arial" pitchFamily="34" charset="0"/>
              </a:rPr>
              <a:t>The longer the riser duct between the mill and the air-PF separation facility, which is …</a:t>
            </a:r>
          </a:p>
        </p:txBody>
      </p:sp>
      <p:sp>
        <p:nvSpPr>
          <p:cNvPr id="60" name="Ellipse 59"/>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feld 46"/>
          <p:cNvSpPr txBox="1"/>
          <p:nvPr/>
        </p:nvSpPr>
        <p:spPr>
          <a:xfrm>
            <a:off x="467544" y="4149080"/>
            <a:ext cx="8352928" cy="830997"/>
          </a:xfrm>
          <a:prstGeom prst="rect">
            <a:avLst/>
          </a:prstGeom>
          <a:solidFill>
            <a:schemeClr val="bg1"/>
          </a:solidFill>
        </p:spPr>
        <p:txBody>
          <a:bodyPr wrap="square" rtlCol="0">
            <a:spAutoFit/>
          </a:bodyPr>
          <a:lstStyle/>
          <a:p>
            <a:r>
              <a:rPr lang="en-GB" sz="2400" dirty="0">
                <a:latin typeface="Arial" pitchFamily="34" charset="0"/>
                <a:cs typeface="Arial" pitchFamily="34" charset="0"/>
              </a:rPr>
              <a:t>… the higher the risk that flame front propagation through the riser duct becomes really fast.</a:t>
            </a:r>
          </a:p>
        </p:txBody>
      </p:sp>
      <p:sp>
        <p:nvSpPr>
          <p:cNvPr id="57" name="Textfeld 56"/>
          <p:cNvSpPr txBox="1"/>
          <p:nvPr/>
        </p:nvSpPr>
        <p:spPr>
          <a:xfrm>
            <a:off x="467544" y="2967335"/>
            <a:ext cx="8676456" cy="461665"/>
          </a:xfrm>
          <a:prstGeom prst="rect">
            <a:avLst/>
          </a:prstGeom>
          <a:solidFill>
            <a:schemeClr val="bg1"/>
          </a:solidFill>
        </p:spPr>
        <p:txBody>
          <a:bodyPr wrap="square" rtlCol="0">
            <a:spAutoFit/>
          </a:bodyPr>
          <a:lstStyle/>
          <a:p>
            <a:r>
              <a:rPr lang="en-GB" sz="2400" dirty="0">
                <a:latin typeface="Arial" pitchFamily="34" charset="0"/>
                <a:cs typeface="Arial" pitchFamily="34" charset="0"/>
              </a:rPr>
              <a:t>- just the bag house in case of a vertical roller mill installation</a:t>
            </a:r>
          </a:p>
        </p:txBody>
      </p:sp>
      <p:sp>
        <p:nvSpPr>
          <p:cNvPr id="62" name="Textfeld 61"/>
          <p:cNvSpPr txBox="1"/>
          <p:nvPr/>
        </p:nvSpPr>
        <p:spPr>
          <a:xfrm>
            <a:off x="467544" y="3356992"/>
            <a:ext cx="8676456" cy="830997"/>
          </a:xfrm>
          <a:prstGeom prst="rect">
            <a:avLst/>
          </a:prstGeom>
          <a:solidFill>
            <a:schemeClr val="bg1"/>
          </a:solidFill>
        </p:spPr>
        <p:txBody>
          <a:bodyPr wrap="square" rtlCol="0">
            <a:spAutoFit/>
          </a:bodyPr>
          <a:lstStyle/>
          <a:p>
            <a:r>
              <a:rPr lang="en-GB" sz="2400" dirty="0">
                <a:latin typeface="Arial" pitchFamily="34" charset="0"/>
                <a:cs typeface="Arial" pitchFamily="34" charset="0"/>
              </a:rPr>
              <a:t>- a separator &amp; a bag house in case of a horizontal ball</a:t>
            </a:r>
          </a:p>
          <a:p>
            <a:r>
              <a:rPr lang="en-GB" sz="2400" dirty="0">
                <a:latin typeface="Arial" pitchFamily="34" charset="0"/>
                <a:cs typeface="Arial" pitchFamily="34" charset="0"/>
              </a:rPr>
              <a:t>   mill installation</a:t>
            </a:r>
          </a:p>
        </p:txBody>
      </p:sp>
      <p:sp>
        <p:nvSpPr>
          <p:cNvPr id="63" name="Textfeld 62"/>
          <p:cNvSpPr txBox="1"/>
          <p:nvPr/>
        </p:nvSpPr>
        <p:spPr>
          <a:xfrm>
            <a:off x="179512" y="1124744"/>
            <a:ext cx="8352928" cy="1200329"/>
          </a:xfrm>
          <a:prstGeom prst="rect">
            <a:avLst/>
          </a:prstGeom>
          <a:solidFill>
            <a:schemeClr val="bg1"/>
          </a:solidFill>
        </p:spPr>
        <p:txBody>
          <a:bodyPr wrap="square" rtlCol="0">
            <a:spAutoFit/>
          </a:bodyPr>
          <a:lstStyle/>
          <a:p>
            <a:r>
              <a:rPr lang="en-GB" sz="2400" dirty="0">
                <a:latin typeface="Arial" pitchFamily="34" charset="0"/>
                <a:cs typeface="Arial" pitchFamily="34" charset="0"/>
              </a:rPr>
              <a:t>Explosion vents (diverters) cannot be positioned without taking an accelerated flame front with possible velocities &gt;200 m/s (720 km/h) into account. </a:t>
            </a:r>
          </a:p>
        </p:txBody>
      </p:sp>
      <p:sp>
        <p:nvSpPr>
          <p:cNvPr id="64" name="Textfeld 63"/>
          <p:cNvSpPr txBox="1"/>
          <p:nvPr/>
        </p:nvSpPr>
        <p:spPr>
          <a:xfrm>
            <a:off x="179512" y="2453987"/>
            <a:ext cx="8352928" cy="830997"/>
          </a:xfrm>
          <a:prstGeom prst="rect">
            <a:avLst/>
          </a:prstGeom>
          <a:solidFill>
            <a:schemeClr val="bg1"/>
          </a:solidFill>
        </p:spPr>
        <p:txBody>
          <a:bodyPr wrap="square" rtlCol="0">
            <a:spAutoFit/>
          </a:bodyPr>
          <a:lstStyle/>
          <a:p>
            <a:r>
              <a:rPr lang="en-GB" sz="2400" dirty="0">
                <a:latin typeface="Arial" pitchFamily="34" charset="0"/>
                <a:cs typeface="Arial" pitchFamily="34" charset="0"/>
              </a:rPr>
              <a:t>If duct length cannot be avoided, mitigation of possible flame front propagation effects becomes a necessity.</a:t>
            </a:r>
          </a:p>
        </p:txBody>
      </p:sp>
      <p:sp>
        <p:nvSpPr>
          <p:cNvPr id="65" name="Textfeld 64"/>
          <p:cNvSpPr txBox="1"/>
          <p:nvPr/>
        </p:nvSpPr>
        <p:spPr>
          <a:xfrm>
            <a:off x="179512" y="3429000"/>
            <a:ext cx="8784976" cy="830997"/>
          </a:xfrm>
          <a:prstGeom prst="rect">
            <a:avLst/>
          </a:prstGeom>
          <a:solidFill>
            <a:schemeClr val="bg1"/>
          </a:solidFill>
        </p:spPr>
        <p:txBody>
          <a:bodyPr wrap="square" rtlCol="0">
            <a:spAutoFit/>
          </a:bodyPr>
          <a:lstStyle/>
          <a:p>
            <a:r>
              <a:rPr lang="en-GB" sz="2400" dirty="0">
                <a:latin typeface="Arial" pitchFamily="34" charset="0"/>
                <a:cs typeface="Arial" pitchFamily="34" charset="0"/>
              </a:rPr>
              <a:t>Which is a reason for a good look at design configurations, in this respect. </a:t>
            </a:r>
          </a:p>
        </p:txBody>
      </p:sp>
      <p:sp>
        <p:nvSpPr>
          <p:cNvPr id="66" name="Textfeld 65"/>
          <p:cNvSpPr txBox="1"/>
          <p:nvPr/>
        </p:nvSpPr>
        <p:spPr>
          <a:xfrm>
            <a:off x="179512" y="4365104"/>
            <a:ext cx="8352928" cy="830997"/>
          </a:xfrm>
          <a:prstGeom prst="rect">
            <a:avLst/>
          </a:prstGeom>
          <a:solidFill>
            <a:schemeClr val="bg1"/>
          </a:solidFill>
        </p:spPr>
        <p:txBody>
          <a:bodyPr wrap="square" rtlCol="0">
            <a:spAutoFit/>
          </a:bodyPr>
          <a:lstStyle/>
          <a:p>
            <a:r>
              <a:rPr lang="en-GB" sz="2400" dirty="0">
                <a:latin typeface="Arial" pitchFamily="34" charset="0"/>
                <a:cs typeface="Arial" pitchFamily="34" charset="0"/>
              </a:rPr>
              <a:t>Coal mill systems must not be towers. Long riser ducts must not be. </a:t>
            </a:r>
          </a:p>
        </p:txBody>
      </p:sp>
      <p:sp>
        <p:nvSpPr>
          <p:cNvPr id="67" name="Textfeld 66"/>
          <p:cNvSpPr txBox="1"/>
          <p:nvPr/>
        </p:nvSpPr>
        <p:spPr>
          <a:xfrm>
            <a:off x="179512" y="5243716"/>
            <a:ext cx="8352928" cy="1200329"/>
          </a:xfrm>
          <a:prstGeom prst="rect">
            <a:avLst/>
          </a:prstGeom>
          <a:solidFill>
            <a:schemeClr val="bg1"/>
          </a:solidFill>
        </p:spPr>
        <p:txBody>
          <a:bodyPr wrap="square" rtlCol="0">
            <a:spAutoFit/>
          </a:bodyPr>
          <a:lstStyle/>
          <a:p>
            <a:r>
              <a:rPr lang="en-GB" sz="2400" dirty="0">
                <a:latin typeface="Arial" pitchFamily="34" charset="0"/>
                <a:cs typeface="Arial" pitchFamily="34" charset="0"/>
              </a:rPr>
              <a:t>Just because such a design has been realised in the past and is therefore available from someone’s drawer is not a good reason to build a coal mill system in form of a tower!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48"/>
                                        </p:tgtEl>
                                        <p:attrNameLst>
                                          <p:attrName>style.visibility</p:attrName>
                                        </p:attrNameLst>
                                      </p:cBhvr>
                                      <p:to>
                                        <p:strVal val="visible"/>
                                      </p:to>
                                    </p:set>
                                  </p:childTnLst>
                                </p:cTn>
                              </p:par>
                              <p:par>
                                <p:cTn id="10" presetID="1" presetClass="entr" presetSubtype="0" fill="hold" grpId="0" nodeType="withEffect">
                                  <p:stCondLst>
                                    <p:cond delay="7500"/>
                                  </p:stCondLst>
                                  <p:childTnLst>
                                    <p:set>
                                      <p:cBhvr>
                                        <p:cTn id="11" dur="1" fill="hold">
                                          <p:stCondLst>
                                            <p:cond delay="0"/>
                                          </p:stCondLst>
                                        </p:cTn>
                                        <p:tgtEl>
                                          <p:spTgt spid="57"/>
                                        </p:tgtEl>
                                        <p:attrNameLst>
                                          <p:attrName>style.visibility</p:attrName>
                                        </p:attrNameLst>
                                      </p:cBhvr>
                                      <p:to>
                                        <p:strVal val="visible"/>
                                      </p:to>
                                    </p:set>
                                  </p:childTnLst>
                                </p:cTn>
                              </p:par>
                            </p:childTnLst>
                          </p:cTn>
                        </p:par>
                        <p:par>
                          <p:cTn id="12" fill="hold">
                            <p:stCondLst>
                              <p:cond delay="7500"/>
                            </p:stCondLst>
                            <p:childTnLst>
                              <p:par>
                                <p:cTn id="13" presetID="1" presetClass="entr" presetSubtype="0" fill="hold" grpId="0" nodeType="afterEffect">
                                  <p:stCondLst>
                                    <p:cond delay="4900"/>
                                  </p:stCondLst>
                                  <p:childTnLst>
                                    <p:set>
                                      <p:cBhvr>
                                        <p:cTn id="14" dur="1" fill="hold">
                                          <p:stCondLst>
                                            <p:cond delay="0"/>
                                          </p:stCondLst>
                                        </p:cTn>
                                        <p:tgtEl>
                                          <p:spTgt spid="62"/>
                                        </p:tgtEl>
                                        <p:attrNameLst>
                                          <p:attrName>style.visibility</p:attrName>
                                        </p:attrNameLst>
                                      </p:cBhvr>
                                      <p:to>
                                        <p:strVal val="visible"/>
                                      </p:to>
                                    </p:set>
                                  </p:childTnLst>
                                </p:cTn>
                              </p:par>
                            </p:childTnLst>
                          </p:cTn>
                        </p:par>
                        <p:par>
                          <p:cTn id="15" fill="hold">
                            <p:stCondLst>
                              <p:cond delay="12400"/>
                            </p:stCondLst>
                            <p:childTnLst>
                              <p:par>
                                <p:cTn id="16" presetID="1" presetClass="entr" presetSubtype="0" fill="hold" grpId="0" nodeType="afterEffect">
                                  <p:stCondLst>
                                    <p:cond delay="4100"/>
                                  </p:stCondLst>
                                  <p:childTnLst>
                                    <p:set>
                                      <p:cBhvr>
                                        <p:cTn id="17" dur="1" fill="hold">
                                          <p:stCondLst>
                                            <p:cond delay="0"/>
                                          </p:stCondLst>
                                        </p:cTn>
                                        <p:tgtEl>
                                          <p:spTgt spid="47"/>
                                        </p:tgtEl>
                                        <p:attrNameLst>
                                          <p:attrName>style.visibility</p:attrName>
                                        </p:attrNameLst>
                                      </p:cBhvr>
                                      <p:to>
                                        <p:strVal val="visible"/>
                                      </p:to>
                                    </p:set>
                                  </p:childTnLst>
                                </p:cTn>
                              </p:par>
                            </p:childTnLst>
                          </p:cTn>
                        </p:par>
                        <p:par>
                          <p:cTn id="18" fill="hold">
                            <p:stCondLst>
                              <p:cond delay="16500"/>
                            </p:stCondLst>
                            <p:childTnLst>
                              <p:par>
                                <p:cTn id="19" presetID="1" presetClass="entr" presetSubtype="0" fill="hold" grpId="0" nodeType="afterEffect">
                                  <p:stCondLst>
                                    <p:cond delay="5000"/>
                                  </p:stCondLst>
                                  <p:childTnLst>
                                    <p:set>
                                      <p:cBhvr>
                                        <p:cTn id="20" dur="1" fill="hold">
                                          <p:stCondLst>
                                            <p:cond delay="0"/>
                                          </p:stCondLst>
                                        </p:cTn>
                                        <p:tgtEl>
                                          <p:spTgt spid="63"/>
                                        </p:tgtEl>
                                        <p:attrNameLst>
                                          <p:attrName>style.visibility</p:attrName>
                                        </p:attrNameLst>
                                      </p:cBhvr>
                                      <p:to>
                                        <p:strVal val="visible"/>
                                      </p:to>
                                    </p:set>
                                  </p:childTnLst>
                                </p:cTn>
                              </p:par>
                              <p:par>
                                <p:cTn id="21" presetID="9" presetClass="exit" presetSubtype="0" fill="hold" nodeType="withEffect">
                                  <p:stCondLst>
                                    <p:cond delay="5000"/>
                                  </p:stCondLst>
                                  <p:childTnLst>
                                    <p:animEffect transition="out" filter="dissolve">
                                      <p:cBhvr>
                                        <p:cTn id="22" dur="100"/>
                                        <p:tgtEl>
                                          <p:spTgt spid="57"/>
                                        </p:tgtEl>
                                      </p:cBhvr>
                                    </p:animEffect>
                                    <p:set>
                                      <p:cBhvr>
                                        <p:cTn id="23" dur="1" fill="hold">
                                          <p:stCondLst>
                                            <p:cond delay="99"/>
                                          </p:stCondLst>
                                        </p:cTn>
                                        <p:tgtEl>
                                          <p:spTgt spid="57"/>
                                        </p:tgtEl>
                                        <p:attrNameLst>
                                          <p:attrName>style.visibility</p:attrName>
                                        </p:attrNameLst>
                                      </p:cBhvr>
                                      <p:to>
                                        <p:strVal val="hidden"/>
                                      </p:to>
                                    </p:set>
                                  </p:childTnLst>
                                </p:cTn>
                              </p:par>
                              <p:par>
                                <p:cTn id="24" presetID="9" presetClass="exit" presetSubtype="0" fill="hold" nodeType="withEffect">
                                  <p:stCondLst>
                                    <p:cond delay="5000"/>
                                  </p:stCondLst>
                                  <p:childTnLst>
                                    <p:animEffect transition="out" filter="dissolve">
                                      <p:cBhvr>
                                        <p:cTn id="25" dur="100"/>
                                        <p:tgtEl>
                                          <p:spTgt spid="15"/>
                                        </p:tgtEl>
                                      </p:cBhvr>
                                    </p:animEffect>
                                    <p:set>
                                      <p:cBhvr>
                                        <p:cTn id="26" dur="1" fill="hold">
                                          <p:stCondLst>
                                            <p:cond delay="99"/>
                                          </p:stCondLst>
                                        </p:cTn>
                                        <p:tgtEl>
                                          <p:spTgt spid="15"/>
                                        </p:tgtEl>
                                        <p:attrNameLst>
                                          <p:attrName>style.visibility</p:attrName>
                                        </p:attrNameLst>
                                      </p:cBhvr>
                                      <p:to>
                                        <p:strVal val="hidden"/>
                                      </p:to>
                                    </p:set>
                                  </p:childTnLst>
                                </p:cTn>
                              </p:par>
                              <p:par>
                                <p:cTn id="27" presetID="9" presetClass="exit" presetSubtype="0" fill="hold" nodeType="withEffect">
                                  <p:stCondLst>
                                    <p:cond delay="5000"/>
                                  </p:stCondLst>
                                  <p:childTnLst>
                                    <p:animEffect transition="out" filter="dissolve">
                                      <p:cBhvr>
                                        <p:cTn id="28" dur="100"/>
                                        <p:tgtEl>
                                          <p:spTgt spid="48"/>
                                        </p:tgtEl>
                                      </p:cBhvr>
                                    </p:animEffect>
                                    <p:set>
                                      <p:cBhvr>
                                        <p:cTn id="29" dur="1" fill="hold">
                                          <p:stCondLst>
                                            <p:cond delay="99"/>
                                          </p:stCondLst>
                                        </p:cTn>
                                        <p:tgtEl>
                                          <p:spTgt spid="48"/>
                                        </p:tgtEl>
                                        <p:attrNameLst>
                                          <p:attrName>style.visibility</p:attrName>
                                        </p:attrNameLst>
                                      </p:cBhvr>
                                      <p:to>
                                        <p:strVal val="hidden"/>
                                      </p:to>
                                    </p:set>
                                  </p:childTnLst>
                                </p:cTn>
                              </p:par>
                              <p:par>
                                <p:cTn id="30" presetID="9" presetClass="exit" presetSubtype="0" fill="hold" nodeType="withEffect">
                                  <p:stCondLst>
                                    <p:cond delay="5000"/>
                                  </p:stCondLst>
                                  <p:childTnLst>
                                    <p:animEffect transition="out" filter="dissolve">
                                      <p:cBhvr>
                                        <p:cTn id="31" dur="100"/>
                                        <p:tgtEl>
                                          <p:spTgt spid="62"/>
                                        </p:tgtEl>
                                      </p:cBhvr>
                                    </p:animEffect>
                                    <p:set>
                                      <p:cBhvr>
                                        <p:cTn id="32" dur="1" fill="hold">
                                          <p:stCondLst>
                                            <p:cond delay="99"/>
                                          </p:stCondLst>
                                        </p:cTn>
                                        <p:tgtEl>
                                          <p:spTgt spid="62"/>
                                        </p:tgtEl>
                                        <p:attrNameLst>
                                          <p:attrName>style.visibility</p:attrName>
                                        </p:attrNameLst>
                                      </p:cBhvr>
                                      <p:to>
                                        <p:strVal val="hidden"/>
                                      </p:to>
                                    </p:set>
                                  </p:childTnLst>
                                </p:cTn>
                              </p:par>
                              <p:par>
                                <p:cTn id="33" presetID="9" presetClass="exit" presetSubtype="0" fill="hold" nodeType="withEffect">
                                  <p:stCondLst>
                                    <p:cond delay="5000"/>
                                  </p:stCondLst>
                                  <p:childTnLst>
                                    <p:animEffect transition="out" filter="dissolve">
                                      <p:cBhvr>
                                        <p:cTn id="34" dur="100"/>
                                        <p:tgtEl>
                                          <p:spTgt spid="47"/>
                                        </p:tgtEl>
                                      </p:cBhvr>
                                    </p:animEffect>
                                    <p:set>
                                      <p:cBhvr>
                                        <p:cTn id="35" dur="1" fill="hold">
                                          <p:stCondLst>
                                            <p:cond delay="99"/>
                                          </p:stCondLst>
                                        </p:cTn>
                                        <p:tgtEl>
                                          <p:spTgt spid="47"/>
                                        </p:tgtEl>
                                        <p:attrNameLst>
                                          <p:attrName>style.visibility</p:attrName>
                                        </p:attrNameLst>
                                      </p:cBhvr>
                                      <p:to>
                                        <p:strVal val="hidden"/>
                                      </p:to>
                                    </p:set>
                                  </p:childTnLst>
                                </p:cTn>
                              </p:par>
                            </p:childTnLst>
                          </p:cTn>
                        </p:par>
                        <p:par>
                          <p:cTn id="36" fill="hold">
                            <p:stCondLst>
                              <p:cond delay="21600"/>
                            </p:stCondLst>
                            <p:childTnLst>
                              <p:par>
                                <p:cTn id="37" presetID="1" presetClass="entr" presetSubtype="0" fill="hold" grpId="0" nodeType="afterEffect">
                                  <p:stCondLst>
                                    <p:cond delay="6900"/>
                                  </p:stCondLst>
                                  <p:childTnLst>
                                    <p:set>
                                      <p:cBhvr>
                                        <p:cTn id="38" dur="1" fill="hold">
                                          <p:stCondLst>
                                            <p:cond delay="0"/>
                                          </p:stCondLst>
                                        </p:cTn>
                                        <p:tgtEl>
                                          <p:spTgt spid="64"/>
                                        </p:tgtEl>
                                        <p:attrNameLst>
                                          <p:attrName>style.visibility</p:attrName>
                                        </p:attrNameLst>
                                      </p:cBhvr>
                                      <p:to>
                                        <p:strVal val="visible"/>
                                      </p:to>
                                    </p:set>
                                  </p:childTnLst>
                                </p:cTn>
                              </p:par>
                            </p:childTnLst>
                          </p:cTn>
                        </p:par>
                        <p:par>
                          <p:cTn id="39" fill="hold">
                            <p:stCondLst>
                              <p:cond delay="28500"/>
                            </p:stCondLst>
                            <p:childTnLst>
                              <p:par>
                                <p:cTn id="40" presetID="1" presetClass="entr" presetSubtype="0" fill="hold" grpId="0" nodeType="afterEffect">
                                  <p:stCondLst>
                                    <p:cond delay="5000"/>
                                  </p:stCondLst>
                                  <p:childTnLst>
                                    <p:set>
                                      <p:cBhvr>
                                        <p:cTn id="41" dur="1" fill="hold">
                                          <p:stCondLst>
                                            <p:cond delay="0"/>
                                          </p:stCondLst>
                                        </p:cTn>
                                        <p:tgtEl>
                                          <p:spTgt spid="65"/>
                                        </p:tgtEl>
                                        <p:attrNameLst>
                                          <p:attrName>style.visibility</p:attrName>
                                        </p:attrNameLst>
                                      </p:cBhvr>
                                      <p:to>
                                        <p:strVal val="visible"/>
                                      </p:to>
                                    </p:set>
                                  </p:childTnLst>
                                </p:cTn>
                              </p:par>
                            </p:childTnLst>
                          </p:cTn>
                        </p:par>
                        <p:par>
                          <p:cTn id="42" fill="hold">
                            <p:stCondLst>
                              <p:cond delay="33500"/>
                            </p:stCondLst>
                            <p:childTnLst>
                              <p:par>
                                <p:cTn id="43" presetID="1" presetClass="entr" presetSubtype="0" fill="hold" grpId="0" nodeType="afterEffect">
                                  <p:stCondLst>
                                    <p:cond delay="5000"/>
                                  </p:stCondLst>
                                  <p:childTnLst>
                                    <p:set>
                                      <p:cBhvr>
                                        <p:cTn id="44" dur="1" fill="hold">
                                          <p:stCondLst>
                                            <p:cond delay="0"/>
                                          </p:stCondLst>
                                        </p:cTn>
                                        <p:tgtEl>
                                          <p:spTgt spid="66"/>
                                        </p:tgtEl>
                                        <p:attrNameLst>
                                          <p:attrName>style.visibility</p:attrName>
                                        </p:attrNameLst>
                                      </p:cBhvr>
                                      <p:to>
                                        <p:strVal val="visible"/>
                                      </p:to>
                                    </p:set>
                                  </p:childTnLst>
                                </p:cTn>
                              </p:par>
                            </p:childTnLst>
                          </p:cTn>
                        </p:par>
                        <p:par>
                          <p:cTn id="45" fill="hold">
                            <p:stCondLst>
                              <p:cond delay="38500"/>
                            </p:stCondLst>
                            <p:childTnLst>
                              <p:par>
                                <p:cTn id="46" presetID="1" presetClass="entr" presetSubtype="0" fill="hold" grpId="0" nodeType="afterEffect">
                                  <p:stCondLst>
                                    <p:cond delay="5000"/>
                                  </p:stCondLst>
                                  <p:childTnLst>
                                    <p:set>
                                      <p:cBhvr>
                                        <p:cTn id="47" dur="1" fill="hold">
                                          <p:stCondLst>
                                            <p:cond delay="0"/>
                                          </p:stCondLst>
                                        </p:cTn>
                                        <p:tgtEl>
                                          <p:spTgt spid="67"/>
                                        </p:tgtEl>
                                        <p:attrNameLst>
                                          <p:attrName>style.visibility</p:attrName>
                                        </p:attrNameLst>
                                      </p:cBhvr>
                                      <p:to>
                                        <p:strVal val="visible"/>
                                      </p:to>
                                    </p:set>
                                  </p:childTnLst>
                                </p:cTn>
                              </p:par>
                            </p:childTnLst>
                          </p:cTn>
                        </p:par>
                        <p:par>
                          <p:cTn id="48" fill="hold">
                            <p:stCondLst>
                              <p:cond delay="43500"/>
                            </p:stCondLst>
                            <p:childTnLst>
                              <p:par>
                                <p:cTn id="49" presetID="1" presetClass="entr" presetSubtype="0" fill="hold" nodeType="afterEffect">
                                  <p:stCondLst>
                                    <p:cond delay="100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8" grpId="0" animBg="1"/>
      <p:bldP spid="47" grpId="0" animBg="1"/>
      <p:bldP spid="57" grpId="0" animBg="1"/>
      <p:bldP spid="62" grpId="0" animBg="1"/>
      <p:bldP spid="63" grpId="0" animBg="1"/>
      <p:bldP spid="64" grpId="0" animBg="1"/>
      <p:bldP spid="65" grpId="0" animBg="1"/>
      <p:bldP spid="66" grpId="0" animBg="1"/>
      <p:bldP spid="6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16632"/>
            <a:ext cx="8229600" cy="864000"/>
          </a:xfrm>
        </p:spPr>
        <p:txBody>
          <a:bodyPr>
            <a:noAutofit/>
          </a:bodyPr>
          <a:lstStyle/>
          <a:p>
            <a:pPr algn="l"/>
            <a:r>
              <a:rPr lang="en-GB" sz="2900" dirty="0">
                <a:latin typeface="Arial" pitchFamily="34" charset="0"/>
                <a:cs typeface="Arial" pitchFamily="34" charset="0"/>
              </a:rPr>
              <a:t>2.7 optimisation of the grinding equipment</a:t>
            </a:r>
            <a:br>
              <a:rPr lang="en-GB" sz="2900" dirty="0">
                <a:latin typeface="Arial" pitchFamily="34" charset="0"/>
                <a:cs typeface="Arial" pitchFamily="34" charset="0"/>
              </a:rPr>
            </a:br>
            <a:r>
              <a:rPr lang="en-GB" sz="2900" dirty="0">
                <a:latin typeface="Arial" pitchFamily="34" charset="0"/>
                <a:cs typeface="Arial" pitchFamily="34" charset="0"/>
              </a:rPr>
              <a:t>        configuration</a:t>
            </a:r>
            <a:endParaRPr lang="en-GB" sz="2900" dirty="0"/>
          </a:p>
        </p:txBody>
      </p:sp>
      <p:sp>
        <p:nvSpPr>
          <p:cNvPr id="5" name="Foliennummernplatzhalter 3"/>
          <p:cNvSpPr>
            <a:spLocks noGrp="1"/>
          </p:cNvSpPr>
          <p:nvPr>
            <p:ph type="sldNum" sz="quarter" idx="10"/>
          </p:nvPr>
        </p:nvSpPr>
        <p:spPr>
          <a:xfrm>
            <a:off x="-36512" y="6520259"/>
            <a:ext cx="864096"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21</a:t>
            </a:r>
          </a:p>
        </p:txBody>
      </p:sp>
      <p:sp>
        <p:nvSpPr>
          <p:cNvPr id="6"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sp>
        <p:nvSpPr>
          <p:cNvPr id="7" name="Ellipse 6"/>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p:cNvSpPr/>
          <p:nvPr/>
        </p:nvSpPr>
        <p:spPr>
          <a:xfrm>
            <a:off x="755576" y="1196752"/>
            <a:ext cx="2520280" cy="504056"/>
          </a:xfrm>
          <a:prstGeom prst="rect">
            <a:avLst/>
          </a:prstGeom>
          <a:noFill/>
          <a:ln w="203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p:cNvSpPr/>
          <p:nvPr/>
        </p:nvSpPr>
        <p:spPr>
          <a:xfrm>
            <a:off x="990000" y="1196752"/>
            <a:ext cx="1952600" cy="504056"/>
          </a:xfrm>
          <a:prstGeom prst="rect">
            <a:avLst/>
          </a:prstGeom>
          <a:noFill/>
          <a:ln w="203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eck 9"/>
          <p:cNvSpPr/>
          <p:nvPr/>
        </p:nvSpPr>
        <p:spPr>
          <a:xfrm>
            <a:off x="827584" y="1268760"/>
            <a:ext cx="144016" cy="360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hteck 10"/>
          <p:cNvSpPr/>
          <p:nvPr/>
        </p:nvSpPr>
        <p:spPr>
          <a:xfrm>
            <a:off x="2987824" y="1268760"/>
            <a:ext cx="216024" cy="360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eck 11"/>
          <p:cNvSpPr/>
          <p:nvPr/>
        </p:nvSpPr>
        <p:spPr>
          <a:xfrm>
            <a:off x="755576" y="1124744"/>
            <a:ext cx="2528664" cy="2076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el 1"/>
          <p:cNvSpPr txBox="1">
            <a:spLocks/>
          </p:cNvSpPr>
          <p:nvPr/>
        </p:nvSpPr>
        <p:spPr>
          <a:xfrm>
            <a:off x="4148336" y="1106840"/>
            <a:ext cx="4104456" cy="882000"/>
          </a:xfrm>
          <a:prstGeom prst="rect">
            <a:avLst/>
          </a:prstGeom>
          <a:solidFill>
            <a:schemeClr val="bg1"/>
          </a:solidFill>
          <a:ln w="57150">
            <a:solidFill>
              <a:srgbClr val="00B050"/>
            </a:solidFill>
          </a:ln>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Arial" pitchFamily="34" charset="0"/>
                <a:ea typeface="+mj-ea"/>
                <a:cs typeface="Arial" pitchFamily="34" charset="0"/>
              </a:rPr>
              <a:t>riser duct between mill and</a:t>
            </a:r>
          </a:p>
          <a:p>
            <a:pPr marL="0" marR="0" lvl="0" indent="0" algn="l" defTabSz="914400" rtl="0" eaLnBrk="1" fontAlgn="auto" latinLnBrk="0" hangingPunct="1">
              <a:lnSpc>
                <a:spcPct val="100000"/>
              </a:lnSpc>
              <a:spcBef>
                <a:spcPct val="0"/>
              </a:spcBef>
              <a:spcAft>
                <a:spcPts val="0"/>
              </a:spcAft>
              <a:buClrTx/>
              <a:buSzTx/>
              <a:buFontTx/>
              <a:buNone/>
              <a:tabLst/>
              <a:defRPr/>
            </a:pPr>
            <a:r>
              <a:rPr lang="en-GB" sz="2400" dirty="0">
                <a:latin typeface="Arial" pitchFamily="34" charset="0"/>
                <a:ea typeface="+mj-ea"/>
                <a:cs typeface="Arial" pitchFamily="34" charset="0"/>
              </a:rPr>
              <a:t>bag house short and straight</a:t>
            </a:r>
            <a:endParaRPr kumimoji="0" lang="en-GB"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7" name="Textfeld 16"/>
          <p:cNvSpPr txBox="1"/>
          <p:nvPr/>
        </p:nvSpPr>
        <p:spPr>
          <a:xfrm>
            <a:off x="899592" y="1916832"/>
            <a:ext cx="2268000" cy="288000"/>
          </a:xfrm>
          <a:prstGeom prst="rect">
            <a:avLst/>
          </a:prstGeom>
          <a:solidFill>
            <a:schemeClr val="bg1"/>
          </a:solidFill>
        </p:spPr>
        <p:txBody>
          <a:bodyPr wrap="square" rtlCol="0">
            <a:spAutoFit/>
          </a:bodyPr>
          <a:lstStyle/>
          <a:p>
            <a:r>
              <a:rPr lang="en-GB" sz="1650" dirty="0">
                <a:latin typeface="Arial" pitchFamily="34" charset="0"/>
                <a:cs typeface="Arial" pitchFamily="34" charset="0"/>
              </a:rPr>
              <a:t>raw coal belt conveyor</a:t>
            </a:r>
          </a:p>
        </p:txBody>
      </p:sp>
      <p:sp>
        <p:nvSpPr>
          <p:cNvPr id="21" name="Textfeld 20"/>
          <p:cNvSpPr txBox="1"/>
          <p:nvPr/>
        </p:nvSpPr>
        <p:spPr>
          <a:xfrm>
            <a:off x="4536000" y="3801600"/>
            <a:ext cx="2448272" cy="346249"/>
          </a:xfrm>
          <a:prstGeom prst="rect">
            <a:avLst/>
          </a:prstGeom>
          <a:solidFill>
            <a:schemeClr val="bg1"/>
          </a:solidFill>
        </p:spPr>
        <p:txBody>
          <a:bodyPr wrap="square" rtlCol="0">
            <a:spAutoFit/>
          </a:bodyPr>
          <a:lstStyle/>
          <a:p>
            <a:r>
              <a:rPr lang="en-GB" sz="1650" u="sng" dirty="0" err="1">
                <a:solidFill>
                  <a:schemeClr val="accent1">
                    <a:lumMod val="75000"/>
                  </a:schemeClr>
                </a:solidFill>
                <a:latin typeface="Arial" pitchFamily="34" charset="0"/>
                <a:cs typeface="Arial" pitchFamily="34" charset="0"/>
              </a:rPr>
              <a:t>recirculating</a:t>
            </a:r>
            <a:r>
              <a:rPr lang="en-GB" sz="1650" u="sng" dirty="0">
                <a:solidFill>
                  <a:schemeClr val="accent1">
                    <a:lumMod val="75000"/>
                  </a:schemeClr>
                </a:solidFill>
                <a:latin typeface="Arial" pitchFamily="34" charset="0"/>
                <a:cs typeface="Arial" pitchFamily="34" charset="0"/>
              </a:rPr>
              <a:t> process air</a:t>
            </a:r>
          </a:p>
        </p:txBody>
      </p:sp>
      <p:sp>
        <p:nvSpPr>
          <p:cNvPr id="23" name="Textfeld 22"/>
          <p:cNvSpPr txBox="1"/>
          <p:nvPr/>
        </p:nvSpPr>
        <p:spPr>
          <a:xfrm>
            <a:off x="1871952" y="3717032"/>
            <a:ext cx="2268000" cy="346249"/>
          </a:xfrm>
          <a:prstGeom prst="rect">
            <a:avLst/>
          </a:prstGeom>
          <a:solidFill>
            <a:schemeClr val="bg1"/>
          </a:solidFill>
        </p:spPr>
        <p:txBody>
          <a:bodyPr wrap="square" rtlCol="0">
            <a:spAutoFit/>
          </a:bodyPr>
          <a:lstStyle/>
          <a:p>
            <a:r>
              <a:rPr lang="en-GB" sz="1650" u="sng" dirty="0">
                <a:latin typeface="Arial" pitchFamily="34" charset="0"/>
                <a:cs typeface="Arial" pitchFamily="34" charset="0"/>
              </a:rPr>
              <a:t>raw coal silo (bunker)</a:t>
            </a:r>
          </a:p>
        </p:txBody>
      </p:sp>
      <p:sp>
        <p:nvSpPr>
          <p:cNvPr id="26" name="Rechteck 25"/>
          <p:cNvSpPr/>
          <p:nvPr/>
        </p:nvSpPr>
        <p:spPr>
          <a:xfrm>
            <a:off x="3635896" y="4446000"/>
            <a:ext cx="342184" cy="207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Gerade Verbindung 27"/>
          <p:cNvCxnSpPr/>
          <p:nvPr/>
        </p:nvCxnSpPr>
        <p:spPr>
          <a:xfrm rot="420000">
            <a:off x="3925111" y="4021200"/>
            <a:ext cx="4320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feld 30"/>
          <p:cNvSpPr txBox="1"/>
          <p:nvPr/>
        </p:nvSpPr>
        <p:spPr>
          <a:xfrm>
            <a:off x="755912" y="4306887"/>
            <a:ext cx="3024000" cy="346249"/>
          </a:xfrm>
          <a:prstGeom prst="rect">
            <a:avLst/>
          </a:prstGeom>
          <a:solidFill>
            <a:schemeClr val="bg1"/>
          </a:solidFill>
        </p:spPr>
        <p:txBody>
          <a:bodyPr wrap="square" rtlCol="0">
            <a:spAutoFit/>
          </a:bodyPr>
          <a:lstStyle/>
          <a:p>
            <a:r>
              <a:rPr lang="en-GB" sz="1650" dirty="0">
                <a:latin typeface="Arial" pitchFamily="34" charset="0"/>
                <a:cs typeface="Arial" pitchFamily="34" charset="0"/>
              </a:rPr>
              <a:t>coal grinding system </a:t>
            </a:r>
            <a:r>
              <a:rPr lang="en-GB" sz="1650" u="sng" dirty="0">
                <a:latin typeface="Arial" pitchFamily="34" charset="0"/>
                <a:cs typeface="Arial" pitchFamily="34" charset="0"/>
              </a:rPr>
              <a:t>structure</a:t>
            </a:r>
          </a:p>
        </p:txBody>
      </p:sp>
      <p:cxnSp>
        <p:nvCxnSpPr>
          <p:cNvPr id="32" name="Gerade Verbindung 31"/>
          <p:cNvCxnSpPr/>
          <p:nvPr/>
        </p:nvCxnSpPr>
        <p:spPr>
          <a:xfrm>
            <a:off x="3563888" y="4579200"/>
            <a:ext cx="43204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feld 32"/>
          <p:cNvSpPr txBox="1"/>
          <p:nvPr/>
        </p:nvSpPr>
        <p:spPr>
          <a:xfrm>
            <a:off x="395536" y="4622400"/>
            <a:ext cx="2088000" cy="346249"/>
          </a:xfrm>
          <a:prstGeom prst="rect">
            <a:avLst/>
          </a:prstGeom>
          <a:solidFill>
            <a:schemeClr val="bg1"/>
          </a:solidFill>
        </p:spPr>
        <p:txBody>
          <a:bodyPr wrap="square" rtlCol="0">
            <a:spAutoFit/>
          </a:bodyPr>
          <a:lstStyle/>
          <a:p>
            <a:r>
              <a:rPr lang="en-GB" sz="1650" u="sng" dirty="0">
                <a:latin typeface="Arial" pitchFamily="34" charset="0"/>
                <a:cs typeface="Arial" pitchFamily="34" charset="0"/>
              </a:rPr>
              <a:t>stand alone PF silos</a:t>
            </a:r>
          </a:p>
        </p:txBody>
      </p:sp>
      <p:sp>
        <p:nvSpPr>
          <p:cNvPr id="34" name="Rechteck 33"/>
          <p:cNvSpPr/>
          <p:nvPr/>
        </p:nvSpPr>
        <p:spPr>
          <a:xfrm>
            <a:off x="2483768" y="4824000"/>
            <a:ext cx="3888432"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Gerade Verbindung 34"/>
          <p:cNvCxnSpPr/>
          <p:nvPr/>
        </p:nvCxnSpPr>
        <p:spPr>
          <a:xfrm rot="-1080000">
            <a:off x="6356751" y="4879177"/>
            <a:ext cx="69642" cy="12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p:nvCxnSpPr>
        <p:spPr>
          <a:xfrm>
            <a:off x="2339752" y="4896000"/>
            <a:ext cx="399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Ellipse 42"/>
          <p:cNvSpPr/>
          <p:nvPr/>
        </p:nvSpPr>
        <p:spPr>
          <a:xfrm>
            <a:off x="2267744" y="4923208"/>
            <a:ext cx="378000" cy="378000"/>
          </a:xfrm>
          <a:prstGeom prst="ellipse">
            <a:avLst/>
          </a:prstGeom>
          <a:solidFill>
            <a:schemeClr val="bg1">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Ellipse 43"/>
          <p:cNvSpPr/>
          <p:nvPr/>
        </p:nvSpPr>
        <p:spPr>
          <a:xfrm>
            <a:off x="6408000" y="4923208"/>
            <a:ext cx="378000" cy="378000"/>
          </a:xfrm>
          <a:prstGeom prst="ellipse">
            <a:avLst/>
          </a:prstGeom>
          <a:solidFill>
            <a:schemeClr val="bg1">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hteck 44"/>
          <p:cNvSpPr/>
          <p:nvPr/>
        </p:nvSpPr>
        <p:spPr>
          <a:xfrm>
            <a:off x="4834800" y="4446000"/>
            <a:ext cx="792000" cy="324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hteck 46"/>
          <p:cNvSpPr/>
          <p:nvPr/>
        </p:nvSpPr>
        <p:spPr>
          <a:xfrm>
            <a:off x="4752000" y="4546800"/>
            <a:ext cx="72000" cy="144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Ellipse 49"/>
          <p:cNvSpPr/>
          <p:nvPr/>
        </p:nvSpPr>
        <p:spPr>
          <a:xfrm>
            <a:off x="4788024" y="4581136"/>
            <a:ext cx="54000" cy="5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 name="Gerade Verbindung 51"/>
          <p:cNvCxnSpPr/>
          <p:nvPr/>
        </p:nvCxnSpPr>
        <p:spPr>
          <a:xfrm>
            <a:off x="5652120" y="4149080"/>
            <a:ext cx="0" cy="64800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40" name="Rechteck 39"/>
          <p:cNvSpPr/>
          <p:nvPr/>
        </p:nvSpPr>
        <p:spPr>
          <a:xfrm>
            <a:off x="7452320" y="2456928"/>
            <a:ext cx="766800" cy="6588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feld 47"/>
          <p:cNvSpPr txBox="1"/>
          <p:nvPr/>
        </p:nvSpPr>
        <p:spPr>
          <a:xfrm>
            <a:off x="7315200" y="2564904"/>
            <a:ext cx="1008112" cy="346249"/>
          </a:xfrm>
          <a:prstGeom prst="rect">
            <a:avLst/>
          </a:prstGeom>
          <a:noFill/>
        </p:spPr>
        <p:txBody>
          <a:bodyPr wrap="square" rtlCol="0">
            <a:spAutoFit/>
          </a:bodyPr>
          <a:lstStyle/>
          <a:p>
            <a:pPr algn="ctr"/>
            <a:r>
              <a:rPr lang="en-GB" sz="1650" dirty="0">
                <a:latin typeface="Arial" pitchFamily="34" charset="0"/>
                <a:cs typeface="Arial" pitchFamily="34" charset="0"/>
              </a:rPr>
              <a:t>bag</a:t>
            </a:r>
            <a:r>
              <a:rPr lang="en-GB" sz="800" dirty="0">
                <a:latin typeface="Arial" pitchFamily="34" charset="0"/>
                <a:cs typeface="Arial" pitchFamily="34" charset="0"/>
              </a:rPr>
              <a:t> </a:t>
            </a:r>
            <a:r>
              <a:rPr lang="en-GB" sz="1650" dirty="0">
                <a:latin typeface="Arial" pitchFamily="34" charset="0"/>
                <a:cs typeface="Arial" pitchFamily="34" charset="0"/>
              </a:rPr>
              <a:t>filter</a:t>
            </a:r>
          </a:p>
        </p:txBody>
      </p:sp>
      <p:cxnSp>
        <p:nvCxnSpPr>
          <p:cNvPr id="54" name="Gerade Verbindung 53"/>
          <p:cNvCxnSpPr/>
          <p:nvPr/>
        </p:nvCxnSpPr>
        <p:spPr>
          <a:xfrm>
            <a:off x="7452320" y="2564904"/>
            <a:ext cx="756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8" name="Rechteck 57"/>
          <p:cNvSpPr/>
          <p:nvPr/>
        </p:nvSpPr>
        <p:spPr>
          <a:xfrm>
            <a:off x="7444800" y="3124800"/>
            <a:ext cx="774000" cy="90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Gerade Verbindung 56"/>
          <p:cNvCxnSpPr/>
          <p:nvPr/>
        </p:nvCxnSpPr>
        <p:spPr>
          <a:xfrm>
            <a:off x="8226000" y="2492896"/>
            <a:ext cx="2628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p:nvCxnSpPr>
        <p:spPr>
          <a:xfrm rot="5400000">
            <a:off x="7830432" y="3122896"/>
            <a:ext cx="12600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p:nvCxnSpPr>
        <p:spPr>
          <a:xfrm rot="5400000">
            <a:off x="7488448" y="2672792"/>
            <a:ext cx="22320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2" name="Gerade Verbindung mit Pfeil 61"/>
          <p:cNvCxnSpPr/>
          <p:nvPr/>
        </p:nvCxnSpPr>
        <p:spPr>
          <a:xfrm rot="10800000">
            <a:off x="8676456" y="1340768"/>
            <a:ext cx="0" cy="50405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p:nvCxnSpPr>
        <p:spPr>
          <a:xfrm>
            <a:off x="7452320" y="2924944"/>
            <a:ext cx="756000" cy="0"/>
          </a:xfrm>
          <a:prstGeom prst="line">
            <a:avLst/>
          </a:prstGeom>
          <a:ln w="3175">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p:nvCxnSpPr>
        <p:spPr>
          <a:xfrm>
            <a:off x="7452320" y="3168000"/>
            <a:ext cx="756000" cy="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65" name="Rechteck 64"/>
          <p:cNvSpPr/>
          <p:nvPr/>
        </p:nvSpPr>
        <p:spPr>
          <a:xfrm>
            <a:off x="827584" y="1844824"/>
            <a:ext cx="2520000" cy="1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Ellipse 68"/>
          <p:cNvSpPr/>
          <p:nvPr/>
        </p:nvSpPr>
        <p:spPr>
          <a:xfrm>
            <a:off x="4211960" y="3861048"/>
            <a:ext cx="378000" cy="378000"/>
          </a:xfrm>
          <a:prstGeom prst="ellipse">
            <a:avLst/>
          </a:prstGeom>
          <a:solidFill>
            <a:schemeClr val="bg1">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hteck 69"/>
          <p:cNvSpPr/>
          <p:nvPr/>
        </p:nvSpPr>
        <p:spPr>
          <a:xfrm rot="3782503">
            <a:off x="2628000" y="2906301"/>
            <a:ext cx="2448000" cy="1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hteck 70"/>
          <p:cNvSpPr/>
          <p:nvPr/>
        </p:nvSpPr>
        <p:spPr>
          <a:xfrm rot="19664112">
            <a:off x="5729061" y="2417652"/>
            <a:ext cx="1368000" cy="1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feld 71"/>
          <p:cNvSpPr txBox="1"/>
          <p:nvPr/>
        </p:nvSpPr>
        <p:spPr>
          <a:xfrm>
            <a:off x="1016240" y="1282551"/>
            <a:ext cx="1971584" cy="346249"/>
          </a:xfrm>
          <a:prstGeom prst="rect">
            <a:avLst/>
          </a:prstGeom>
          <a:solidFill>
            <a:schemeClr val="bg1">
              <a:lumMod val="65000"/>
            </a:schemeClr>
          </a:solidFill>
          <a:ln>
            <a:noFill/>
          </a:ln>
        </p:spPr>
        <p:txBody>
          <a:bodyPr wrap="square" rtlCol="0">
            <a:spAutoFit/>
          </a:bodyPr>
          <a:lstStyle/>
          <a:p>
            <a:r>
              <a:rPr lang="en-GB" sz="1650" dirty="0">
                <a:latin typeface="Arial" pitchFamily="34" charset="0"/>
                <a:cs typeface="Arial" pitchFamily="34" charset="0"/>
              </a:rPr>
              <a:t>raw coal stockyard</a:t>
            </a:r>
          </a:p>
        </p:txBody>
      </p:sp>
      <p:cxnSp>
        <p:nvCxnSpPr>
          <p:cNvPr id="74" name="Gerade Verbindung 73"/>
          <p:cNvCxnSpPr/>
          <p:nvPr/>
        </p:nvCxnSpPr>
        <p:spPr>
          <a:xfrm>
            <a:off x="8244408" y="3068960"/>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5" name="Rechteck 74"/>
          <p:cNvSpPr/>
          <p:nvPr/>
        </p:nvSpPr>
        <p:spPr>
          <a:xfrm>
            <a:off x="7812360" y="3212976"/>
            <a:ext cx="72008" cy="720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hteck 75"/>
          <p:cNvSpPr/>
          <p:nvPr/>
        </p:nvSpPr>
        <p:spPr>
          <a:xfrm>
            <a:off x="7416000" y="3356992"/>
            <a:ext cx="864000"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hteck 76"/>
          <p:cNvSpPr/>
          <p:nvPr/>
        </p:nvSpPr>
        <p:spPr>
          <a:xfrm>
            <a:off x="8280000" y="3429000"/>
            <a:ext cx="432048"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hteck 77"/>
          <p:cNvSpPr/>
          <p:nvPr/>
        </p:nvSpPr>
        <p:spPr>
          <a:xfrm>
            <a:off x="8496000" y="3645024"/>
            <a:ext cx="144000" cy="14401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9" name="Gerade Verbindung 78"/>
          <p:cNvCxnSpPr/>
          <p:nvPr/>
        </p:nvCxnSpPr>
        <p:spPr>
          <a:xfrm>
            <a:off x="7452320" y="3068960"/>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0" name="Rechteck 79"/>
          <p:cNvSpPr/>
          <p:nvPr/>
        </p:nvSpPr>
        <p:spPr>
          <a:xfrm>
            <a:off x="6624000" y="2961040"/>
            <a:ext cx="791992" cy="82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hteck 80"/>
          <p:cNvSpPr/>
          <p:nvPr/>
        </p:nvSpPr>
        <p:spPr>
          <a:xfrm>
            <a:off x="6804248" y="2276872"/>
            <a:ext cx="432048" cy="432048"/>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rapezoid 81"/>
          <p:cNvSpPr/>
          <p:nvPr/>
        </p:nvSpPr>
        <p:spPr>
          <a:xfrm rot="10800000">
            <a:off x="6804248" y="2708920"/>
            <a:ext cx="432048" cy="2520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ihandform 82"/>
          <p:cNvSpPr/>
          <p:nvPr/>
        </p:nvSpPr>
        <p:spPr>
          <a:xfrm rot="-660000">
            <a:off x="5760000" y="2736000"/>
            <a:ext cx="72000" cy="180000"/>
          </a:xfrm>
          <a:custGeom>
            <a:avLst/>
            <a:gdLst>
              <a:gd name="connsiteX0" fmla="*/ 56084 w 206964"/>
              <a:gd name="connsiteY0" fmla="*/ 52391 h 290516"/>
              <a:gd name="connsiteX1" fmla="*/ 113234 w 206964"/>
              <a:gd name="connsiteY1" fmla="*/ 80966 h 290516"/>
              <a:gd name="connsiteX2" fmla="*/ 94184 w 206964"/>
              <a:gd name="connsiteY2" fmla="*/ 195266 h 290516"/>
              <a:gd name="connsiteX3" fmla="*/ 170384 w 206964"/>
              <a:gd name="connsiteY3" fmla="*/ 280991 h 290516"/>
              <a:gd name="connsiteX4" fmla="*/ 170384 w 206964"/>
              <a:gd name="connsiteY4" fmla="*/ 290516 h 290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64" h="290516">
                <a:moveTo>
                  <a:pt x="56084" y="52391"/>
                </a:moveTo>
                <a:cubicBezTo>
                  <a:pt x="0" y="164559"/>
                  <a:pt x="69071" y="0"/>
                  <a:pt x="113234" y="80966"/>
                </a:cubicBezTo>
                <a:cubicBezTo>
                  <a:pt x="131730" y="114875"/>
                  <a:pt x="94184" y="195266"/>
                  <a:pt x="94184" y="195266"/>
                </a:cubicBezTo>
                <a:cubicBezTo>
                  <a:pt x="206964" y="207797"/>
                  <a:pt x="182038" y="176103"/>
                  <a:pt x="170384" y="280991"/>
                </a:cubicBezTo>
                <a:cubicBezTo>
                  <a:pt x="170033" y="284147"/>
                  <a:pt x="170384" y="287341"/>
                  <a:pt x="170384" y="290516"/>
                </a:cubicBezTo>
              </a:path>
            </a:pathLst>
          </a:custGeom>
          <a:solidFill>
            <a:schemeClr val="bg1">
              <a:lumMod val="5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4" name="Rechteck 83"/>
          <p:cNvSpPr/>
          <p:nvPr/>
        </p:nvSpPr>
        <p:spPr>
          <a:xfrm>
            <a:off x="6912000" y="3140968"/>
            <a:ext cx="216000" cy="1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Trapezoid 84"/>
          <p:cNvSpPr/>
          <p:nvPr/>
        </p:nvSpPr>
        <p:spPr>
          <a:xfrm rot="10800000">
            <a:off x="6865488" y="2960968"/>
            <a:ext cx="298800" cy="180000"/>
          </a:xfrm>
          <a:prstGeom prst="trapezoid">
            <a:avLst/>
          </a:prstGeom>
          <a:solidFill>
            <a:schemeClr val="bg1">
              <a:lumMod val="5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7" name="Gerade Verbindung 86"/>
          <p:cNvCxnSpPr/>
          <p:nvPr/>
        </p:nvCxnSpPr>
        <p:spPr>
          <a:xfrm flipV="1">
            <a:off x="6480200" y="3024000"/>
            <a:ext cx="9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Rechtwinkliges Dreieck 87"/>
          <p:cNvSpPr/>
          <p:nvPr/>
        </p:nvSpPr>
        <p:spPr>
          <a:xfrm flipH="1" flipV="1">
            <a:off x="7354800" y="2708920"/>
            <a:ext cx="72000" cy="360040"/>
          </a:xfrm>
          <a:prstGeom prst="rtTriangl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9" name="Gerade Verbindung 88"/>
          <p:cNvCxnSpPr/>
          <p:nvPr/>
        </p:nvCxnSpPr>
        <p:spPr>
          <a:xfrm flipV="1">
            <a:off x="7092004" y="2564904"/>
            <a:ext cx="288308" cy="864096"/>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Gerade Verbindung 91"/>
          <p:cNvCxnSpPr>
            <a:stCxn id="88" idx="2"/>
          </p:cNvCxnSpPr>
          <p:nvPr/>
        </p:nvCxnSpPr>
        <p:spPr>
          <a:xfrm flipH="1" flipV="1">
            <a:off x="7380312" y="2564904"/>
            <a:ext cx="46488" cy="144016"/>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Rechteck 95"/>
          <p:cNvSpPr/>
          <p:nvPr/>
        </p:nvSpPr>
        <p:spPr>
          <a:xfrm>
            <a:off x="6894000" y="3356992"/>
            <a:ext cx="252000" cy="432048"/>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hteck 98"/>
          <p:cNvSpPr/>
          <p:nvPr/>
        </p:nvSpPr>
        <p:spPr>
          <a:xfrm>
            <a:off x="6858000" y="3429000"/>
            <a:ext cx="324000" cy="216000"/>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Gerade Verbindung 102"/>
          <p:cNvCxnSpPr/>
          <p:nvPr/>
        </p:nvCxnSpPr>
        <p:spPr>
          <a:xfrm>
            <a:off x="7020272" y="3248968"/>
            <a:ext cx="0" cy="2880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Gerade Verbindung 103"/>
          <p:cNvCxnSpPr/>
          <p:nvPr/>
        </p:nvCxnSpPr>
        <p:spPr>
          <a:xfrm flipH="1">
            <a:off x="7020000" y="3212976"/>
            <a:ext cx="0" cy="14400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6" name="Gerade Verbindung 105"/>
          <p:cNvCxnSpPr/>
          <p:nvPr/>
        </p:nvCxnSpPr>
        <p:spPr>
          <a:xfrm>
            <a:off x="7272000" y="3024000"/>
            <a:ext cx="0" cy="72008"/>
          </a:xfrm>
          <a:prstGeom prst="line">
            <a:avLst/>
          </a:prstGeom>
        </p:spPr>
        <p:style>
          <a:lnRef idx="1">
            <a:schemeClr val="accent1"/>
          </a:lnRef>
          <a:fillRef idx="0">
            <a:schemeClr val="accent1"/>
          </a:fillRef>
          <a:effectRef idx="0">
            <a:schemeClr val="accent1"/>
          </a:effectRef>
          <a:fontRef idx="minor">
            <a:schemeClr val="tx1"/>
          </a:fontRef>
        </p:style>
      </p:cxnSp>
      <p:sp>
        <p:nvSpPr>
          <p:cNvPr id="107" name="Freihandform 106"/>
          <p:cNvSpPr/>
          <p:nvPr/>
        </p:nvSpPr>
        <p:spPr>
          <a:xfrm>
            <a:off x="7254000" y="3068960"/>
            <a:ext cx="54000" cy="72000"/>
          </a:xfrm>
          <a:custGeom>
            <a:avLst/>
            <a:gdLst>
              <a:gd name="connsiteX0" fmla="*/ 48253 w 143503"/>
              <a:gd name="connsiteY0" fmla="*/ 0 h 114300"/>
              <a:gd name="connsiteX1" fmla="*/ 38728 w 143503"/>
              <a:gd name="connsiteY1" fmla="*/ 28575 h 114300"/>
              <a:gd name="connsiteX2" fmla="*/ 29203 w 143503"/>
              <a:gd name="connsiteY2" fmla="*/ 104775 h 114300"/>
              <a:gd name="connsiteX3" fmla="*/ 57778 w 143503"/>
              <a:gd name="connsiteY3" fmla="*/ 114300 h 114300"/>
              <a:gd name="connsiteX4" fmla="*/ 105403 w 143503"/>
              <a:gd name="connsiteY4" fmla="*/ 104775 h 114300"/>
              <a:gd name="connsiteX5" fmla="*/ 133978 w 143503"/>
              <a:gd name="connsiteY5" fmla="*/ 95250 h 114300"/>
              <a:gd name="connsiteX6" fmla="*/ 143503 w 143503"/>
              <a:gd name="connsiteY6" fmla="*/ 66675 h 114300"/>
              <a:gd name="connsiteX7" fmla="*/ 133978 w 143503"/>
              <a:gd name="connsiteY7" fmla="*/ 571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503" h="114300">
                <a:moveTo>
                  <a:pt x="48253" y="0"/>
                </a:moveTo>
                <a:cubicBezTo>
                  <a:pt x="45078" y="9525"/>
                  <a:pt x="43218" y="19595"/>
                  <a:pt x="38728" y="28575"/>
                </a:cubicBezTo>
                <a:cubicBezTo>
                  <a:pt x="23025" y="59981"/>
                  <a:pt x="0" y="60970"/>
                  <a:pt x="29203" y="104775"/>
                </a:cubicBezTo>
                <a:cubicBezTo>
                  <a:pt x="34772" y="113129"/>
                  <a:pt x="48253" y="111125"/>
                  <a:pt x="57778" y="114300"/>
                </a:cubicBezTo>
                <a:cubicBezTo>
                  <a:pt x="73653" y="111125"/>
                  <a:pt x="89697" y="108702"/>
                  <a:pt x="105403" y="104775"/>
                </a:cubicBezTo>
                <a:cubicBezTo>
                  <a:pt x="115143" y="102340"/>
                  <a:pt x="126878" y="102350"/>
                  <a:pt x="133978" y="95250"/>
                </a:cubicBezTo>
                <a:cubicBezTo>
                  <a:pt x="141078" y="88150"/>
                  <a:pt x="143503" y="76715"/>
                  <a:pt x="143503" y="66675"/>
                </a:cubicBezTo>
                <a:lnTo>
                  <a:pt x="133978" y="571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8" name="Rechteck 107"/>
          <p:cNvSpPr/>
          <p:nvPr/>
        </p:nvSpPr>
        <p:spPr>
          <a:xfrm>
            <a:off x="6624000" y="2988000"/>
            <a:ext cx="792000" cy="792000"/>
          </a:xfrm>
          <a:prstGeom prst="rect">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0" name="Gerade Verbindung mit Pfeil 109"/>
          <p:cNvCxnSpPr/>
          <p:nvPr/>
        </p:nvCxnSpPr>
        <p:spPr>
          <a:xfrm>
            <a:off x="7380312" y="1988840"/>
            <a:ext cx="0" cy="504056"/>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6" name="Rectangle 2" descr="Diagonal weit nach oben"/>
          <p:cNvSpPr>
            <a:spLocks noChangeArrowheads="1"/>
          </p:cNvSpPr>
          <p:nvPr/>
        </p:nvSpPr>
        <p:spPr bwMode="auto">
          <a:xfrm>
            <a:off x="6228488" y="3816000"/>
            <a:ext cx="2736000" cy="72000"/>
          </a:xfrm>
          <a:prstGeom prst="rect">
            <a:avLst/>
          </a:prstGeom>
          <a:pattFill prst="wdUpDiag">
            <a:fgClr>
              <a:srgbClr val="000000"/>
            </a:fgClr>
            <a:bgClr>
              <a:srgbClr val="FFFFFF"/>
            </a:bgClr>
          </a:patt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cxnSp>
        <p:nvCxnSpPr>
          <p:cNvPr id="113" name="Gerade Verbindung 112"/>
          <p:cNvCxnSpPr/>
          <p:nvPr/>
        </p:nvCxnSpPr>
        <p:spPr>
          <a:xfrm>
            <a:off x="6228184" y="3801600"/>
            <a:ext cx="273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Gerade Verbindung 114"/>
          <p:cNvCxnSpPr>
            <a:endCxn id="117" idx="3"/>
          </p:cNvCxnSpPr>
          <p:nvPr/>
        </p:nvCxnSpPr>
        <p:spPr>
          <a:xfrm flipH="1">
            <a:off x="7722344" y="3284178"/>
            <a:ext cx="89996" cy="2168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Gerade Verbindung 115"/>
          <p:cNvCxnSpPr>
            <a:endCxn id="119" idx="3"/>
          </p:cNvCxnSpPr>
          <p:nvPr/>
        </p:nvCxnSpPr>
        <p:spPr>
          <a:xfrm>
            <a:off x="7884340" y="3285554"/>
            <a:ext cx="90044" cy="2154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Flussdiagramm: Verzögerung 116"/>
          <p:cNvSpPr/>
          <p:nvPr/>
        </p:nvSpPr>
        <p:spPr>
          <a:xfrm rot="-5400000">
            <a:off x="7650336" y="3519016"/>
            <a:ext cx="144016" cy="108000"/>
          </a:xfrm>
          <a:prstGeom prst="flowChartDelay">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Flussdiagramm: Verzögerung 118"/>
          <p:cNvSpPr/>
          <p:nvPr/>
        </p:nvSpPr>
        <p:spPr>
          <a:xfrm rot="-5400000">
            <a:off x="7902376" y="3519016"/>
            <a:ext cx="144016" cy="108000"/>
          </a:xfrm>
          <a:prstGeom prst="flowChartDelay">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Trapezoid 120"/>
          <p:cNvSpPr/>
          <p:nvPr/>
        </p:nvSpPr>
        <p:spPr>
          <a:xfrm rot="10800000">
            <a:off x="7668344" y="3645024"/>
            <a:ext cx="108000" cy="108000"/>
          </a:xfrm>
          <a:prstGeom prst="trapezoid">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Trapezoid 121"/>
          <p:cNvSpPr/>
          <p:nvPr/>
        </p:nvSpPr>
        <p:spPr>
          <a:xfrm rot="10800000">
            <a:off x="7920384" y="3645024"/>
            <a:ext cx="108000" cy="108000"/>
          </a:xfrm>
          <a:prstGeom prst="trapezoid">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hteck 122"/>
          <p:cNvSpPr/>
          <p:nvPr/>
        </p:nvSpPr>
        <p:spPr>
          <a:xfrm>
            <a:off x="7560352" y="3749440"/>
            <a:ext cx="180000" cy="3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hteck 123"/>
          <p:cNvSpPr/>
          <p:nvPr/>
        </p:nvSpPr>
        <p:spPr>
          <a:xfrm>
            <a:off x="7956376" y="3749440"/>
            <a:ext cx="180000" cy="3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6" name="Gerade Verbindung 125"/>
          <p:cNvCxnSpPr/>
          <p:nvPr/>
        </p:nvCxnSpPr>
        <p:spPr>
          <a:xfrm>
            <a:off x="7416000" y="3762000"/>
            <a:ext cx="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 Verbindung 126"/>
          <p:cNvCxnSpPr/>
          <p:nvPr/>
        </p:nvCxnSpPr>
        <p:spPr>
          <a:xfrm>
            <a:off x="8136000" y="3762000"/>
            <a:ext cx="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Rechteck 127"/>
          <p:cNvSpPr/>
          <p:nvPr/>
        </p:nvSpPr>
        <p:spPr>
          <a:xfrm>
            <a:off x="3995936" y="4149152"/>
            <a:ext cx="2088232" cy="6480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9" name="Gerade Verbindung 128"/>
          <p:cNvCxnSpPr/>
          <p:nvPr/>
        </p:nvCxnSpPr>
        <p:spPr>
          <a:xfrm>
            <a:off x="5652120" y="4437112"/>
            <a:ext cx="432000"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32" name="Rechteck 131"/>
          <p:cNvSpPr/>
          <p:nvPr/>
        </p:nvSpPr>
        <p:spPr>
          <a:xfrm>
            <a:off x="5724128" y="4149080"/>
            <a:ext cx="288032" cy="108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hteck 132"/>
          <p:cNvSpPr/>
          <p:nvPr/>
        </p:nvSpPr>
        <p:spPr>
          <a:xfrm>
            <a:off x="5796136" y="4329104"/>
            <a:ext cx="180000" cy="36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Textfeld 137"/>
          <p:cNvSpPr txBox="1"/>
          <p:nvPr/>
        </p:nvSpPr>
        <p:spPr>
          <a:xfrm>
            <a:off x="5580112" y="4090863"/>
            <a:ext cx="576064" cy="346249"/>
          </a:xfrm>
          <a:prstGeom prst="rect">
            <a:avLst/>
          </a:prstGeom>
          <a:noFill/>
          <a:ln>
            <a:noFill/>
          </a:ln>
        </p:spPr>
        <p:txBody>
          <a:bodyPr wrap="square" rtlCol="0">
            <a:spAutoFit/>
          </a:bodyPr>
          <a:lstStyle/>
          <a:p>
            <a:pPr algn="ctr"/>
            <a:r>
              <a:rPr lang="en-GB" sz="1650" dirty="0">
                <a:latin typeface="Arial" pitchFamily="34" charset="0"/>
                <a:cs typeface="Arial" pitchFamily="34" charset="0"/>
              </a:rPr>
              <a:t>CO</a:t>
            </a:r>
            <a:r>
              <a:rPr lang="en-GB" sz="1650" baseline="-25000" dirty="0">
                <a:latin typeface="Arial" pitchFamily="34" charset="0"/>
                <a:cs typeface="Arial" pitchFamily="34" charset="0"/>
              </a:rPr>
              <a:t>2</a:t>
            </a:r>
          </a:p>
        </p:txBody>
      </p:sp>
      <p:sp>
        <p:nvSpPr>
          <p:cNvPr id="139" name="Rechteck 138"/>
          <p:cNvSpPr/>
          <p:nvPr/>
        </p:nvSpPr>
        <p:spPr>
          <a:xfrm>
            <a:off x="5868144" y="4546800"/>
            <a:ext cx="144000" cy="14401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1" name="Gerade Verbindung 140"/>
          <p:cNvCxnSpPr/>
          <p:nvPr/>
        </p:nvCxnSpPr>
        <p:spPr>
          <a:xfrm>
            <a:off x="5652000" y="4618800"/>
            <a:ext cx="2592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43" name="Gerade Verbindung 142"/>
          <p:cNvCxnSpPr/>
          <p:nvPr/>
        </p:nvCxnSpPr>
        <p:spPr>
          <a:xfrm rot="5400000">
            <a:off x="5900400" y="4465800"/>
            <a:ext cx="136800" cy="0"/>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4" name="Rechtwinkliges Dreieck 143"/>
          <p:cNvSpPr/>
          <p:nvPr/>
        </p:nvSpPr>
        <p:spPr>
          <a:xfrm rot="-10800000">
            <a:off x="8496448" y="3681040"/>
            <a:ext cx="108000" cy="108000"/>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htwinkliges Dreieck 144"/>
          <p:cNvSpPr/>
          <p:nvPr/>
        </p:nvSpPr>
        <p:spPr>
          <a:xfrm rot="-10800000">
            <a:off x="5868144" y="4581129"/>
            <a:ext cx="108000" cy="108000"/>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Ellipse 145"/>
          <p:cNvSpPr/>
          <p:nvPr/>
        </p:nvSpPr>
        <p:spPr>
          <a:xfrm>
            <a:off x="4211960" y="4446000"/>
            <a:ext cx="324000" cy="324000"/>
          </a:xfrm>
          <a:prstGeom prst="ellipse">
            <a:avLst/>
          </a:prstGeom>
          <a:solidFill>
            <a:schemeClr val="accent3">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7" name="Gerade Verbindung 146"/>
          <p:cNvCxnSpPr/>
          <p:nvPr/>
        </p:nvCxnSpPr>
        <p:spPr>
          <a:xfrm>
            <a:off x="4813200" y="4149080"/>
            <a:ext cx="0" cy="64800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8" name="Gerade Verbindung 147"/>
          <p:cNvCxnSpPr/>
          <p:nvPr/>
        </p:nvCxnSpPr>
        <p:spPr>
          <a:xfrm flipV="1">
            <a:off x="3888000" y="4797152"/>
            <a:ext cx="54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Gerade Verbindung 150"/>
          <p:cNvCxnSpPr/>
          <p:nvPr/>
        </p:nvCxnSpPr>
        <p:spPr>
          <a:xfrm flipV="1">
            <a:off x="3888016" y="4437112"/>
            <a:ext cx="54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2" name="Ellipse 151"/>
          <p:cNvSpPr/>
          <p:nvPr/>
        </p:nvSpPr>
        <p:spPr>
          <a:xfrm>
            <a:off x="4247992" y="4482000"/>
            <a:ext cx="252000" cy="252000"/>
          </a:xfrm>
          <a:prstGeom prst="ellipse">
            <a:avLst/>
          </a:prstGeom>
          <a:solidFill>
            <a:schemeClr val="accent3">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Bogen 152"/>
          <p:cNvSpPr/>
          <p:nvPr/>
        </p:nvSpPr>
        <p:spPr>
          <a:xfrm>
            <a:off x="4212000" y="4437152"/>
            <a:ext cx="360000" cy="360000"/>
          </a:xfrm>
          <a:prstGeom prst="arc">
            <a:avLst>
              <a:gd name="adj1" fmla="val 16200000"/>
              <a:gd name="adj2" fmla="val 559295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55" name="Gerade Verbindung 154"/>
          <p:cNvCxnSpPr/>
          <p:nvPr/>
        </p:nvCxnSpPr>
        <p:spPr>
          <a:xfrm>
            <a:off x="4644024" y="4615200"/>
            <a:ext cx="1440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56" name="Ellipse 155"/>
          <p:cNvSpPr/>
          <p:nvPr/>
        </p:nvSpPr>
        <p:spPr>
          <a:xfrm>
            <a:off x="4752000" y="458112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Textfeld 156"/>
          <p:cNvSpPr txBox="1"/>
          <p:nvPr/>
        </p:nvSpPr>
        <p:spPr>
          <a:xfrm>
            <a:off x="6768000" y="3356992"/>
            <a:ext cx="504056" cy="346249"/>
          </a:xfrm>
          <a:prstGeom prst="rect">
            <a:avLst/>
          </a:prstGeom>
          <a:noFill/>
        </p:spPr>
        <p:txBody>
          <a:bodyPr wrap="square" rtlCol="0">
            <a:spAutoFit/>
          </a:bodyPr>
          <a:lstStyle/>
          <a:p>
            <a:pPr algn="ctr"/>
            <a:r>
              <a:rPr lang="en-GB" sz="1650" dirty="0">
                <a:latin typeface="Arial" pitchFamily="34" charset="0"/>
                <a:cs typeface="Arial" pitchFamily="34" charset="0"/>
              </a:rPr>
              <a:t>mill</a:t>
            </a:r>
          </a:p>
        </p:txBody>
      </p:sp>
      <p:sp>
        <p:nvSpPr>
          <p:cNvPr id="159" name="Rechteck 158"/>
          <p:cNvSpPr/>
          <p:nvPr/>
        </p:nvSpPr>
        <p:spPr>
          <a:xfrm>
            <a:off x="4302000" y="4005064"/>
            <a:ext cx="216000" cy="10800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0" name="Gerade Verbindung 159"/>
          <p:cNvCxnSpPr/>
          <p:nvPr/>
        </p:nvCxnSpPr>
        <p:spPr>
          <a:xfrm flipH="1">
            <a:off x="4413600" y="4221088"/>
            <a:ext cx="0" cy="25200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1" name="Gerade Verbindung 160"/>
          <p:cNvCxnSpPr/>
          <p:nvPr/>
        </p:nvCxnSpPr>
        <p:spPr>
          <a:xfrm flipH="1">
            <a:off x="4413600" y="4077072"/>
            <a:ext cx="0" cy="2520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5" name="Gerade Verbindung 164"/>
          <p:cNvCxnSpPr/>
          <p:nvPr/>
        </p:nvCxnSpPr>
        <p:spPr>
          <a:xfrm>
            <a:off x="4860000" y="4582800"/>
            <a:ext cx="756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6" name="Gerade Verbindung 165"/>
          <p:cNvCxnSpPr/>
          <p:nvPr/>
        </p:nvCxnSpPr>
        <p:spPr>
          <a:xfrm>
            <a:off x="4860032" y="4647600"/>
            <a:ext cx="756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7" name="Gerade Verbindung 166"/>
          <p:cNvCxnSpPr/>
          <p:nvPr/>
        </p:nvCxnSpPr>
        <p:spPr>
          <a:xfrm>
            <a:off x="4860032" y="4615200"/>
            <a:ext cx="756000" cy="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70" name="Ellipse 169"/>
          <p:cNvSpPr/>
          <p:nvPr/>
        </p:nvSpPr>
        <p:spPr>
          <a:xfrm>
            <a:off x="5040000" y="4557600"/>
            <a:ext cx="108000" cy="108000"/>
          </a:xfrm>
          <a:prstGeom prst="ellipse">
            <a:avLst/>
          </a:prstGeom>
          <a:no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Ellipse 170"/>
          <p:cNvSpPr/>
          <p:nvPr/>
        </p:nvSpPr>
        <p:spPr>
          <a:xfrm>
            <a:off x="4410000" y="4581128"/>
            <a:ext cx="72000" cy="7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Ellipse 171"/>
          <p:cNvSpPr/>
          <p:nvPr/>
        </p:nvSpPr>
        <p:spPr>
          <a:xfrm>
            <a:off x="5328000" y="4557600"/>
            <a:ext cx="108000" cy="108000"/>
          </a:xfrm>
          <a:prstGeom prst="ellipse">
            <a:avLst/>
          </a:prstGeom>
          <a:no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hteck 172"/>
          <p:cNvSpPr/>
          <p:nvPr/>
        </p:nvSpPr>
        <p:spPr>
          <a:xfrm>
            <a:off x="3985200" y="4132800"/>
            <a:ext cx="828000" cy="684000"/>
          </a:xfrm>
          <a:prstGeom prst="rect">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Textfeld 173"/>
          <p:cNvSpPr txBox="1"/>
          <p:nvPr/>
        </p:nvSpPr>
        <p:spPr>
          <a:xfrm>
            <a:off x="3995992" y="4437112"/>
            <a:ext cx="504000" cy="346249"/>
          </a:xfrm>
          <a:prstGeom prst="rect">
            <a:avLst/>
          </a:prstGeom>
          <a:noFill/>
        </p:spPr>
        <p:txBody>
          <a:bodyPr wrap="square" rtlCol="0">
            <a:spAutoFit/>
          </a:bodyPr>
          <a:lstStyle/>
          <a:p>
            <a:pPr algn="ctr"/>
            <a:r>
              <a:rPr lang="en-GB" sz="1650" dirty="0">
                <a:latin typeface="Arial" pitchFamily="34" charset="0"/>
                <a:cs typeface="Arial" pitchFamily="34" charset="0"/>
              </a:rPr>
              <a:t>mill</a:t>
            </a:r>
          </a:p>
        </p:txBody>
      </p:sp>
      <p:cxnSp>
        <p:nvCxnSpPr>
          <p:cNvPr id="175" name="Gerade Verbindung 174"/>
          <p:cNvCxnSpPr/>
          <p:nvPr/>
        </p:nvCxnSpPr>
        <p:spPr>
          <a:xfrm rot="5400000">
            <a:off x="4680032" y="4977152"/>
            <a:ext cx="36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Gerade Verbindung 176"/>
          <p:cNvCxnSpPr/>
          <p:nvPr/>
        </p:nvCxnSpPr>
        <p:spPr>
          <a:xfrm rot="5400000">
            <a:off x="4680032" y="4833176"/>
            <a:ext cx="360000"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8" name="Gerade Verbindung 177"/>
          <p:cNvCxnSpPr/>
          <p:nvPr/>
        </p:nvCxnSpPr>
        <p:spPr>
          <a:xfrm rot="5400000">
            <a:off x="5436000" y="4977192"/>
            <a:ext cx="36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p:cNvCxnSpPr/>
          <p:nvPr/>
        </p:nvCxnSpPr>
        <p:spPr>
          <a:xfrm rot="5400000">
            <a:off x="5436000" y="4833216"/>
            <a:ext cx="360000"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0" name="Gerade Verbindung 179"/>
          <p:cNvCxnSpPr/>
          <p:nvPr/>
        </p:nvCxnSpPr>
        <p:spPr>
          <a:xfrm>
            <a:off x="5616160" y="5148000"/>
            <a:ext cx="9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 Verbindung 180"/>
          <p:cNvCxnSpPr/>
          <p:nvPr/>
        </p:nvCxnSpPr>
        <p:spPr>
          <a:xfrm>
            <a:off x="2519872" y="5148000"/>
            <a:ext cx="234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p:cNvCxnSpPr/>
          <p:nvPr/>
        </p:nvCxnSpPr>
        <p:spPr>
          <a:xfrm rot="-1080000">
            <a:off x="2213551" y="4876829"/>
            <a:ext cx="69642" cy="12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Rechteck 182"/>
          <p:cNvSpPr/>
          <p:nvPr/>
        </p:nvSpPr>
        <p:spPr>
          <a:xfrm>
            <a:off x="6732312" y="5544000"/>
            <a:ext cx="6480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hteck 183"/>
          <p:cNvSpPr/>
          <p:nvPr/>
        </p:nvSpPr>
        <p:spPr>
          <a:xfrm>
            <a:off x="2915816" y="5733256"/>
            <a:ext cx="3816424" cy="288000"/>
          </a:xfrm>
          <a:prstGeom prst="rect">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hteck 186"/>
          <p:cNvSpPr/>
          <p:nvPr/>
        </p:nvSpPr>
        <p:spPr>
          <a:xfrm>
            <a:off x="2483768" y="5850000"/>
            <a:ext cx="684000" cy="54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hteck 187"/>
          <p:cNvSpPr/>
          <p:nvPr/>
        </p:nvSpPr>
        <p:spPr>
          <a:xfrm>
            <a:off x="2451600" y="5850000"/>
            <a:ext cx="450000" cy="540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9" name="Gerade Verbindung 188"/>
          <p:cNvCxnSpPr/>
          <p:nvPr/>
        </p:nvCxnSpPr>
        <p:spPr>
          <a:xfrm flipH="1">
            <a:off x="2466000" y="5157192"/>
            <a:ext cx="0" cy="21683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0" name="Gerade Verbindung 189"/>
          <p:cNvCxnSpPr/>
          <p:nvPr/>
        </p:nvCxnSpPr>
        <p:spPr>
          <a:xfrm flipH="1">
            <a:off x="6606000" y="5166717"/>
            <a:ext cx="0" cy="21683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2" name="Gerade Verbindung 191"/>
          <p:cNvCxnSpPr/>
          <p:nvPr/>
        </p:nvCxnSpPr>
        <p:spPr>
          <a:xfrm flipH="1">
            <a:off x="6606000" y="5301208"/>
            <a:ext cx="0" cy="32400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93" name="Rechteck 192"/>
          <p:cNvSpPr/>
          <p:nvPr/>
        </p:nvSpPr>
        <p:spPr>
          <a:xfrm rot="1396881">
            <a:off x="6603941" y="5637600"/>
            <a:ext cx="252000" cy="468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5" name="Gerade Verbindung 194"/>
          <p:cNvCxnSpPr/>
          <p:nvPr/>
        </p:nvCxnSpPr>
        <p:spPr>
          <a:xfrm>
            <a:off x="2267744" y="5877272"/>
            <a:ext cx="4572000" cy="0"/>
          </a:xfrm>
          <a:prstGeom prst="line">
            <a:avLst/>
          </a:prstGeom>
          <a:ln>
            <a:solidFill>
              <a:schemeClr val="bg1"/>
            </a:solidFill>
            <a:prstDash val="lgDashDot"/>
          </a:ln>
        </p:spPr>
        <p:style>
          <a:lnRef idx="1">
            <a:schemeClr val="accent1"/>
          </a:lnRef>
          <a:fillRef idx="0">
            <a:schemeClr val="accent1"/>
          </a:fillRef>
          <a:effectRef idx="0">
            <a:schemeClr val="accent1"/>
          </a:effectRef>
          <a:fontRef idx="minor">
            <a:schemeClr val="tx1"/>
          </a:fontRef>
        </p:style>
      </p:cxnSp>
      <p:sp>
        <p:nvSpPr>
          <p:cNvPr id="135" name="Rechteck 134"/>
          <p:cNvSpPr/>
          <p:nvPr/>
        </p:nvSpPr>
        <p:spPr>
          <a:xfrm rot="1380000">
            <a:off x="6810527" y="5702400"/>
            <a:ext cx="144000" cy="468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Explosion 1 135"/>
          <p:cNvSpPr/>
          <p:nvPr/>
        </p:nvSpPr>
        <p:spPr>
          <a:xfrm>
            <a:off x="3203848" y="5850000"/>
            <a:ext cx="360000" cy="45719"/>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Explosion 1 136"/>
          <p:cNvSpPr/>
          <p:nvPr/>
        </p:nvSpPr>
        <p:spPr>
          <a:xfrm rot="1367880">
            <a:off x="6804669" y="5719482"/>
            <a:ext cx="216000" cy="45719"/>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Textfeld 139"/>
          <p:cNvSpPr txBox="1"/>
          <p:nvPr/>
        </p:nvSpPr>
        <p:spPr>
          <a:xfrm>
            <a:off x="4392232" y="5176800"/>
            <a:ext cx="2268000" cy="592470"/>
          </a:xfrm>
          <a:prstGeom prst="rect">
            <a:avLst/>
          </a:prstGeom>
          <a:noFill/>
        </p:spPr>
        <p:txBody>
          <a:bodyPr wrap="square" rtlCol="0">
            <a:spAutoFit/>
          </a:bodyPr>
          <a:lstStyle/>
          <a:p>
            <a:pPr>
              <a:lnSpc>
                <a:spcPts val="1300"/>
              </a:lnSpc>
            </a:pPr>
            <a:r>
              <a:rPr lang="en-GB" sz="1650" dirty="0">
                <a:latin typeface="Arial" pitchFamily="34" charset="0"/>
                <a:cs typeface="Arial" pitchFamily="34" charset="0"/>
              </a:rPr>
              <a:t>positive pressure </a:t>
            </a:r>
            <a:r>
              <a:rPr lang="en-GB" sz="1650" u="sng" dirty="0">
                <a:latin typeface="Arial" pitchFamily="34" charset="0"/>
                <a:cs typeface="Arial" pitchFamily="34" charset="0"/>
              </a:rPr>
              <a:t>pneumatic conveying systems</a:t>
            </a:r>
            <a:r>
              <a:rPr lang="en-GB" sz="1650" dirty="0">
                <a:latin typeface="Arial" pitchFamily="34" charset="0"/>
                <a:cs typeface="Arial" pitchFamily="34" charset="0"/>
              </a:rPr>
              <a:t> with “pump”</a:t>
            </a:r>
          </a:p>
        </p:txBody>
      </p:sp>
      <p:cxnSp>
        <p:nvCxnSpPr>
          <p:cNvPr id="149" name="Gewinkelte Verbindung 148"/>
          <p:cNvCxnSpPr/>
          <p:nvPr/>
        </p:nvCxnSpPr>
        <p:spPr>
          <a:xfrm>
            <a:off x="3779912" y="5157192"/>
            <a:ext cx="720080" cy="378000"/>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Textfeld 149"/>
          <p:cNvSpPr txBox="1"/>
          <p:nvPr/>
        </p:nvSpPr>
        <p:spPr>
          <a:xfrm>
            <a:off x="323528" y="5379506"/>
            <a:ext cx="2268000" cy="425758"/>
          </a:xfrm>
          <a:prstGeom prst="rect">
            <a:avLst/>
          </a:prstGeom>
          <a:noFill/>
        </p:spPr>
        <p:txBody>
          <a:bodyPr wrap="square" rtlCol="0">
            <a:spAutoFit/>
          </a:bodyPr>
          <a:lstStyle/>
          <a:p>
            <a:pPr>
              <a:lnSpc>
                <a:spcPts val="1300"/>
              </a:lnSpc>
            </a:pPr>
            <a:r>
              <a:rPr lang="en-GB" sz="1650" dirty="0">
                <a:latin typeface="Arial" pitchFamily="34" charset="0"/>
                <a:cs typeface="Arial" pitchFamily="34" charset="0"/>
              </a:rPr>
              <a:t>gravimetric dosing &amp; conveying</a:t>
            </a:r>
          </a:p>
        </p:txBody>
      </p:sp>
      <p:cxnSp>
        <p:nvCxnSpPr>
          <p:cNvPr id="154" name="Gerade Verbindung 153"/>
          <p:cNvCxnSpPr/>
          <p:nvPr/>
        </p:nvCxnSpPr>
        <p:spPr>
          <a:xfrm>
            <a:off x="432000" y="5572800"/>
            <a:ext cx="20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Gerade Verbindung 167"/>
          <p:cNvCxnSpPr/>
          <p:nvPr/>
        </p:nvCxnSpPr>
        <p:spPr>
          <a:xfrm flipH="1">
            <a:off x="6603776" y="5292000"/>
            <a:ext cx="241200" cy="169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5" name="Textfeld 184"/>
          <p:cNvSpPr txBox="1"/>
          <p:nvPr/>
        </p:nvSpPr>
        <p:spPr>
          <a:xfrm>
            <a:off x="1259632" y="5755766"/>
            <a:ext cx="1170000" cy="265522"/>
          </a:xfrm>
          <a:prstGeom prst="rect">
            <a:avLst/>
          </a:prstGeom>
          <a:noFill/>
        </p:spPr>
        <p:txBody>
          <a:bodyPr wrap="square" rtlCol="0">
            <a:spAutoFit/>
          </a:bodyPr>
          <a:lstStyle/>
          <a:p>
            <a:pPr>
              <a:lnSpc>
                <a:spcPts val="1300"/>
              </a:lnSpc>
            </a:pPr>
            <a:r>
              <a:rPr lang="en-GB" sz="1650" dirty="0">
                <a:latin typeface="Arial" pitchFamily="34" charset="0"/>
                <a:cs typeface="Arial" pitchFamily="34" charset="0"/>
              </a:rPr>
              <a:t>kiln burner</a:t>
            </a:r>
          </a:p>
        </p:txBody>
      </p:sp>
      <p:cxnSp>
        <p:nvCxnSpPr>
          <p:cNvPr id="197" name="Gerade Verbindung 196"/>
          <p:cNvCxnSpPr/>
          <p:nvPr/>
        </p:nvCxnSpPr>
        <p:spPr>
          <a:xfrm flipH="1">
            <a:off x="2466000" y="5301208"/>
            <a:ext cx="0" cy="61200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Gerade Verbindung 197"/>
          <p:cNvCxnSpPr/>
          <p:nvPr/>
        </p:nvCxnSpPr>
        <p:spPr>
          <a:xfrm>
            <a:off x="1350000" y="5947200"/>
            <a:ext cx="11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Gerade Verbindung 198"/>
          <p:cNvCxnSpPr/>
          <p:nvPr/>
        </p:nvCxnSpPr>
        <p:spPr>
          <a:xfrm flipH="1">
            <a:off x="2519776" y="5877280"/>
            <a:ext cx="3600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0" name="Textfeld 199"/>
          <p:cNvSpPr txBox="1"/>
          <p:nvPr/>
        </p:nvSpPr>
        <p:spPr>
          <a:xfrm>
            <a:off x="7380312" y="5517232"/>
            <a:ext cx="1296000" cy="425758"/>
          </a:xfrm>
          <a:prstGeom prst="rect">
            <a:avLst/>
          </a:prstGeom>
          <a:noFill/>
        </p:spPr>
        <p:txBody>
          <a:bodyPr wrap="square" rtlCol="0">
            <a:spAutoFit/>
          </a:bodyPr>
          <a:lstStyle/>
          <a:p>
            <a:pPr>
              <a:lnSpc>
                <a:spcPts val="1300"/>
              </a:lnSpc>
            </a:pPr>
            <a:r>
              <a:rPr lang="en-GB" sz="1650" dirty="0">
                <a:latin typeface="Arial" pitchFamily="34" charset="0"/>
                <a:cs typeface="Arial" pitchFamily="34" charset="0"/>
              </a:rPr>
              <a:t>pre-</a:t>
            </a:r>
            <a:r>
              <a:rPr lang="en-GB" sz="1650" dirty="0" err="1">
                <a:latin typeface="Arial" pitchFamily="34" charset="0"/>
                <a:cs typeface="Arial" pitchFamily="34" charset="0"/>
              </a:rPr>
              <a:t>calciner</a:t>
            </a:r>
            <a:r>
              <a:rPr lang="en-GB" sz="1650" dirty="0">
                <a:latin typeface="Arial" pitchFamily="34" charset="0"/>
                <a:cs typeface="Arial" pitchFamily="34" charset="0"/>
              </a:rPr>
              <a:t> burner</a:t>
            </a:r>
          </a:p>
        </p:txBody>
      </p:sp>
      <p:cxnSp>
        <p:nvCxnSpPr>
          <p:cNvPr id="201" name="Gerade Verbindung 200"/>
          <p:cNvCxnSpPr/>
          <p:nvPr/>
        </p:nvCxnSpPr>
        <p:spPr>
          <a:xfrm>
            <a:off x="6948264" y="5709600"/>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Gerade Verbindung 201"/>
          <p:cNvCxnSpPr/>
          <p:nvPr/>
        </p:nvCxnSpPr>
        <p:spPr>
          <a:xfrm>
            <a:off x="4453208" y="4615200"/>
            <a:ext cx="190800" cy="0"/>
          </a:xfrm>
          <a:prstGeom prst="line">
            <a:avLst/>
          </a:prstGeom>
          <a:ln w="730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5" name="Ellipse 204"/>
          <p:cNvSpPr/>
          <p:nvPr/>
        </p:nvSpPr>
        <p:spPr>
          <a:xfrm>
            <a:off x="4572000" y="4581128"/>
            <a:ext cx="144000"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Box 2"/>
          <p:cNvSpPr txBox="1">
            <a:spLocks noChangeArrowheads="1"/>
          </p:cNvSpPr>
          <p:nvPr/>
        </p:nvSpPr>
        <p:spPr bwMode="auto">
          <a:xfrm>
            <a:off x="7236296" y="4401144"/>
            <a:ext cx="1728192" cy="32400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ts val="1300"/>
              </a:lnSpc>
              <a:spcBef>
                <a:spcPct val="0"/>
              </a:spcBef>
              <a:spcAft>
                <a:spcPts val="1000"/>
              </a:spcAft>
              <a:buClrTx/>
              <a:buSzTx/>
              <a:buFontTx/>
              <a:buNone/>
              <a:tabLst/>
            </a:pPr>
            <a:r>
              <a:rPr kumimoji="0" lang="en-GB" sz="1650" b="0" i="0" u="none" strike="noStrike" cap="none" normalizeH="0" baseline="0" dirty="0">
                <a:ln>
                  <a:noFill/>
                </a:ln>
                <a:solidFill>
                  <a:srgbClr val="984806"/>
                </a:solidFill>
                <a:effectLst/>
                <a:latin typeface="Arial" pitchFamily="34" charset="0"/>
                <a:cs typeface="Arial" pitchFamily="34" charset="0"/>
              </a:rPr>
              <a:t>low O</a:t>
            </a:r>
            <a:r>
              <a:rPr kumimoji="0" lang="en-GB" sz="1650" b="0" i="0" u="none" strike="noStrike" cap="none" normalizeH="0" baseline="-25000" dirty="0">
                <a:ln>
                  <a:noFill/>
                </a:ln>
                <a:solidFill>
                  <a:srgbClr val="984806"/>
                </a:solidFill>
                <a:effectLst/>
                <a:latin typeface="Arial" pitchFamily="34" charset="0"/>
                <a:cs typeface="Arial" pitchFamily="34" charset="0"/>
              </a:rPr>
              <a:t>2</a:t>
            </a:r>
            <a:r>
              <a:rPr kumimoji="0" lang="en-GB" sz="1650" b="0" i="0" u="none" strike="noStrike" cap="none" normalizeH="0" baseline="0" dirty="0">
                <a:ln>
                  <a:noFill/>
                </a:ln>
                <a:solidFill>
                  <a:srgbClr val="984806"/>
                </a:solidFill>
                <a:effectLst/>
                <a:latin typeface="Arial" pitchFamily="34" charset="0"/>
                <a:cs typeface="Arial" pitchFamily="34" charset="0"/>
              </a:rPr>
              <a:t> process air from pre-</a:t>
            </a:r>
            <a:r>
              <a:rPr kumimoji="0" lang="en-GB" sz="1650" b="0" i="0" u="none" strike="noStrike" cap="none" normalizeH="0" baseline="0" dirty="0" err="1">
                <a:ln>
                  <a:noFill/>
                </a:ln>
                <a:solidFill>
                  <a:srgbClr val="984806"/>
                </a:solidFill>
                <a:effectLst/>
                <a:latin typeface="Arial" pitchFamily="34" charset="0"/>
                <a:cs typeface="Arial" pitchFamily="34" charset="0"/>
              </a:rPr>
              <a:t>calciner</a:t>
            </a:r>
            <a:endParaRPr kumimoji="0" lang="en-GB" sz="1650" b="0" i="0" u="none" strike="noStrike" cap="none" normalizeH="0" baseline="0" dirty="0">
              <a:ln>
                <a:noFill/>
              </a:ln>
              <a:solidFill>
                <a:schemeClr val="tx1"/>
              </a:solidFill>
              <a:effectLst/>
              <a:latin typeface="Arial" pitchFamily="34" charset="0"/>
              <a:cs typeface="Arial" pitchFamily="34" charset="0"/>
            </a:endParaRPr>
          </a:p>
        </p:txBody>
      </p:sp>
      <p:cxnSp>
        <p:nvCxnSpPr>
          <p:cNvPr id="207" name="Gewinkelte Verbindung 206"/>
          <p:cNvCxnSpPr/>
          <p:nvPr/>
        </p:nvCxnSpPr>
        <p:spPr>
          <a:xfrm rot="16200000" flipH="1">
            <a:off x="5940152" y="4420800"/>
            <a:ext cx="1224000" cy="1224000"/>
          </a:xfrm>
          <a:prstGeom prst="bentConnector3">
            <a:avLst>
              <a:gd name="adj1" fmla="val -1017"/>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19" name="Textfeld 218"/>
          <p:cNvSpPr txBox="1"/>
          <p:nvPr/>
        </p:nvSpPr>
        <p:spPr>
          <a:xfrm>
            <a:off x="6732240" y="5112000"/>
            <a:ext cx="2268000" cy="425758"/>
          </a:xfrm>
          <a:prstGeom prst="rect">
            <a:avLst/>
          </a:prstGeom>
          <a:noFill/>
        </p:spPr>
        <p:txBody>
          <a:bodyPr wrap="square" rtlCol="0">
            <a:spAutoFit/>
          </a:bodyPr>
          <a:lstStyle/>
          <a:p>
            <a:pPr>
              <a:lnSpc>
                <a:spcPts val="1300"/>
              </a:lnSpc>
            </a:pPr>
            <a:r>
              <a:rPr lang="en-GB" sz="1650" dirty="0">
                <a:latin typeface="Arial" pitchFamily="34" charset="0"/>
                <a:cs typeface="Arial" pitchFamily="34" charset="0"/>
              </a:rPr>
              <a:t>gravimetric dosing &amp; conveying</a:t>
            </a:r>
          </a:p>
        </p:txBody>
      </p:sp>
      <p:cxnSp>
        <p:nvCxnSpPr>
          <p:cNvPr id="220" name="Gerade Verbindung 219"/>
          <p:cNvCxnSpPr/>
          <p:nvPr/>
        </p:nvCxnSpPr>
        <p:spPr>
          <a:xfrm>
            <a:off x="6840000" y="5301208"/>
            <a:ext cx="187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Gewinkelte Verbindung 220"/>
          <p:cNvCxnSpPr/>
          <p:nvPr/>
        </p:nvCxnSpPr>
        <p:spPr>
          <a:xfrm flipV="1">
            <a:off x="4499992" y="4406400"/>
            <a:ext cx="1468800" cy="108000"/>
          </a:xfrm>
          <a:prstGeom prst="bentConnector3">
            <a:avLst>
              <a:gd name="adj1" fmla="val 1057"/>
            </a:avLst>
          </a:prstGeom>
          <a:ln w="508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6" name="Ellipse 225"/>
          <p:cNvSpPr/>
          <p:nvPr/>
        </p:nvSpPr>
        <p:spPr>
          <a:xfrm>
            <a:off x="6516216" y="4338000"/>
            <a:ext cx="144016" cy="14401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Gleichschenkliges Dreieck 226"/>
          <p:cNvSpPr/>
          <p:nvPr/>
        </p:nvSpPr>
        <p:spPr>
          <a:xfrm rot="16200000">
            <a:off x="6516232" y="4365105"/>
            <a:ext cx="108000" cy="108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8" name="Gerade Verbindung 227"/>
          <p:cNvCxnSpPr/>
          <p:nvPr/>
        </p:nvCxnSpPr>
        <p:spPr>
          <a:xfrm rot="5400000">
            <a:off x="4554016" y="4239072"/>
            <a:ext cx="32400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1" name="Gerade Verbindung 230"/>
          <p:cNvCxnSpPr/>
          <p:nvPr/>
        </p:nvCxnSpPr>
        <p:spPr>
          <a:xfrm>
            <a:off x="7164288" y="4554000"/>
            <a:ext cx="1800200"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32" name="Rechteck 231"/>
          <p:cNvSpPr/>
          <p:nvPr/>
        </p:nvSpPr>
        <p:spPr>
          <a:xfrm>
            <a:off x="7434000" y="3375032"/>
            <a:ext cx="828000" cy="396000"/>
          </a:xfrm>
          <a:prstGeom prst="rect">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Rechteck 232"/>
          <p:cNvSpPr/>
          <p:nvPr/>
        </p:nvSpPr>
        <p:spPr>
          <a:xfrm>
            <a:off x="8294400" y="3447040"/>
            <a:ext cx="396000" cy="342000"/>
          </a:xfrm>
          <a:prstGeom prst="rect">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Rechteck 233"/>
          <p:cNvSpPr/>
          <p:nvPr/>
        </p:nvSpPr>
        <p:spPr>
          <a:xfrm>
            <a:off x="4842000" y="4149080"/>
            <a:ext cx="774000" cy="216000"/>
          </a:xfrm>
          <a:prstGeom prst="rect">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Textfeld 234"/>
          <p:cNvSpPr txBox="1"/>
          <p:nvPr/>
        </p:nvSpPr>
        <p:spPr>
          <a:xfrm>
            <a:off x="4726800" y="4077072"/>
            <a:ext cx="1008112" cy="346249"/>
          </a:xfrm>
          <a:prstGeom prst="rect">
            <a:avLst/>
          </a:prstGeom>
          <a:noFill/>
        </p:spPr>
        <p:txBody>
          <a:bodyPr wrap="square" rtlCol="0">
            <a:spAutoFit/>
          </a:bodyPr>
          <a:lstStyle/>
          <a:p>
            <a:pPr algn="ctr"/>
            <a:r>
              <a:rPr lang="en-GB" sz="1650" u="sng" dirty="0">
                <a:latin typeface="Arial" pitchFamily="34" charset="0"/>
                <a:cs typeface="Arial" pitchFamily="34" charset="0"/>
              </a:rPr>
              <a:t>bag</a:t>
            </a:r>
            <a:r>
              <a:rPr lang="en-GB" sz="800" u="sng" dirty="0">
                <a:latin typeface="Arial" pitchFamily="34" charset="0"/>
                <a:cs typeface="Arial" pitchFamily="34" charset="0"/>
              </a:rPr>
              <a:t> </a:t>
            </a:r>
            <a:r>
              <a:rPr lang="en-GB" sz="1650" u="sng" dirty="0">
                <a:latin typeface="Arial" pitchFamily="34" charset="0"/>
                <a:cs typeface="Arial" pitchFamily="34" charset="0"/>
              </a:rPr>
              <a:t>filter</a:t>
            </a:r>
          </a:p>
        </p:txBody>
      </p:sp>
      <p:cxnSp>
        <p:nvCxnSpPr>
          <p:cNvPr id="236" name="Gerade Verbindung mit Pfeil 235"/>
          <p:cNvCxnSpPr/>
          <p:nvPr/>
        </p:nvCxnSpPr>
        <p:spPr>
          <a:xfrm>
            <a:off x="5220072" y="4359600"/>
            <a:ext cx="0" cy="216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7" name="Rechteck 236"/>
          <p:cNvSpPr/>
          <p:nvPr/>
        </p:nvSpPr>
        <p:spPr>
          <a:xfrm>
            <a:off x="5634168" y="4140000"/>
            <a:ext cx="450000" cy="666000"/>
          </a:xfrm>
          <a:prstGeom prst="rect">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Textfeld 161"/>
          <p:cNvSpPr txBox="1"/>
          <p:nvPr/>
        </p:nvSpPr>
        <p:spPr>
          <a:xfrm>
            <a:off x="539552" y="2852936"/>
            <a:ext cx="7920880" cy="1200329"/>
          </a:xfrm>
          <a:prstGeom prst="rect">
            <a:avLst/>
          </a:prstGeom>
          <a:noFill/>
        </p:spPr>
        <p:txBody>
          <a:bodyPr wrap="square" rtlCol="0">
            <a:spAutoFit/>
          </a:bodyPr>
          <a:lstStyle/>
          <a:p>
            <a:r>
              <a:rPr lang="en-GB" sz="2400" dirty="0">
                <a:latin typeface="Arial" pitchFamily="34" charset="0"/>
                <a:cs typeface="Arial" pitchFamily="34" charset="0"/>
              </a:rPr>
              <a:t>The mill system has to be positioned somewhere between raw coal stockyard and the burners of kiln and pre-</a:t>
            </a:r>
            <a:r>
              <a:rPr lang="en-GB" sz="2400" dirty="0" err="1">
                <a:latin typeface="Arial" pitchFamily="34" charset="0"/>
                <a:cs typeface="Arial" pitchFamily="34" charset="0"/>
              </a:rPr>
              <a:t>calciner</a:t>
            </a:r>
            <a:r>
              <a:rPr lang="en-GB" sz="2400" dirty="0">
                <a:latin typeface="Arial" pitchFamily="34" charset="0"/>
                <a:cs typeface="Arial" pitchFamily="34" charset="0"/>
              </a:rPr>
              <a:t>.</a:t>
            </a:r>
          </a:p>
        </p:txBody>
      </p:sp>
      <p:sp>
        <p:nvSpPr>
          <p:cNvPr id="163" name="Textfeld 162"/>
          <p:cNvSpPr txBox="1"/>
          <p:nvPr/>
        </p:nvSpPr>
        <p:spPr>
          <a:xfrm>
            <a:off x="539552" y="3894147"/>
            <a:ext cx="7920880" cy="830997"/>
          </a:xfrm>
          <a:prstGeom prst="rect">
            <a:avLst/>
          </a:prstGeom>
          <a:noFill/>
        </p:spPr>
        <p:txBody>
          <a:bodyPr wrap="square" rtlCol="0">
            <a:spAutoFit/>
          </a:bodyPr>
          <a:lstStyle/>
          <a:p>
            <a:r>
              <a:rPr lang="en-GB" sz="2400" dirty="0">
                <a:latin typeface="Arial" pitchFamily="34" charset="0"/>
                <a:cs typeface="Arial" pitchFamily="34" charset="0"/>
              </a:rPr>
              <a:t>The distance between the gravimetric burner feeders and the burners has to be not too long.</a:t>
            </a:r>
          </a:p>
        </p:txBody>
      </p:sp>
      <p:sp>
        <p:nvSpPr>
          <p:cNvPr id="164" name="Textfeld 163"/>
          <p:cNvSpPr txBox="1"/>
          <p:nvPr/>
        </p:nvSpPr>
        <p:spPr>
          <a:xfrm>
            <a:off x="539552" y="3966155"/>
            <a:ext cx="7920880" cy="830997"/>
          </a:xfrm>
          <a:prstGeom prst="rect">
            <a:avLst/>
          </a:prstGeom>
          <a:solidFill>
            <a:schemeClr val="bg1"/>
          </a:solidFill>
        </p:spPr>
        <p:txBody>
          <a:bodyPr wrap="square" rtlCol="0">
            <a:spAutoFit/>
          </a:bodyPr>
          <a:lstStyle/>
          <a:p>
            <a:r>
              <a:rPr lang="en-GB" sz="2400" dirty="0">
                <a:latin typeface="Arial" pitchFamily="34" charset="0"/>
                <a:cs typeface="Arial" pitchFamily="34" charset="0"/>
              </a:rPr>
              <a:t>Meaning that the best place for the coal mill is roughly half way the kiln length, not too far away from the kiln.</a:t>
            </a:r>
          </a:p>
        </p:txBody>
      </p:sp>
      <p:sp>
        <p:nvSpPr>
          <p:cNvPr id="169" name="Textfeld 168"/>
          <p:cNvSpPr txBox="1"/>
          <p:nvPr/>
        </p:nvSpPr>
        <p:spPr>
          <a:xfrm>
            <a:off x="539552" y="3105016"/>
            <a:ext cx="6948000" cy="468000"/>
          </a:xfrm>
          <a:prstGeom prst="rect">
            <a:avLst/>
          </a:prstGeom>
          <a:solidFill>
            <a:schemeClr val="bg1"/>
          </a:solidFill>
        </p:spPr>
        <p:txBody>
          <a:bodyPr wrap="square" rtlCol="0">
            <a:spAutoFit/>
          </a:bodyPr>
          <a:lstStyle/>
          <a:p>
            <a:r>
              <a:rPr lang="en-GB" sz="2400" dirty="0">
                <a:latin typeface="Arial" pitchFamily="34" charset="0"/>
                <a:cs typeface="Arial" pitchFamily="34" charset="0"/>
              </a:rPr>
              <a:t>This then defines the location of the raw coal silo.</a:t>
            </a:r>
          </a:p>
        </p:txBody>
      </p:sp>
      <p:sp>
        <p:nvSpPr>
          <p:cNvPr id="176" name="Textfeld 175"/>
          <p:cNvSpPr txBox="1"/>
          <p:nvPr/>
        </p:nvSpPr>
        <p:spPr>
          <a:xfrm>
            <a:off x="532800" y="2780928"/>
            <a:ext cx="6012000" cy="461665"/>
          </a:xfrm>
          <a:prstGeom prst="rect">
            <a:avLst/>
          </a:prstGeom>
          <a:solidFill>
            <a:schemeClr val="bg1"/>
          </a:solidFill>
        </p:spPr>
        <p:txBody>
          <a:bodyPr wrap="square" rtlCol="0">
            <a:spAutoFit/>
          </a:bodyPr>
          <a:lstStyle/>
          <a:p>
            <a:r>
              <a:rPr lang="en-GB" sz="2400" dirty="0">
                <a:latin typeface="Arial" pitchFamily="34" charset="0"/>
                <a:cs typeface="Arial" pitchFamily="34" charset="0"/>
              </a:rPr>
              <a:t>Let’s go for 2 PF silos, one for each burner.</a:t>
            </a:r>
          </a:p>
        </p:txBody>
      </p:sp>
      <p:sp>
        <p:nvSpPr>
          <p:cNvPr id="186" name="Ellipse 185"/>
          <p:cNvSpPr/>
          <p:nvPr/>
        </p:nvSpPr>
        <p:spPr>
          <a:xfrm>
            <a:off x="5932960" y="4453200"/>
            <a:ext cx="79200" cy="79200"/>
          </a:xfrm>
          <a:prstGeom prst="ellipse">
            <a:avLst/>
          </a:prstGeom>
          <a:solidFill>
            <a:schemeClr val="tx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Textfeld 190"/>
          <p:cNvSpPr txBox="1"/>
          <p:nvPr/>
        </p:nvSpPr>
        <p:spPr>
          <a:xfrm>
            <a:off x="539552" y="2780928"/>
            <a:ext cx="4608000" cy="461665"/>
          </a:xfrm>
          <a:prstGeom prst="rect">
            <a:avLst/>
          </a:prstGeom>
          <a:solidFill>
            <a:schemeClr val="bg1"/>
          </a:solidFill>
        </p:spPr>
        <p:txBody>
          <a:bodyPr wrap="square" rtlCol="0">
            <a:spAutoFit/>
          </a:bodyPr>
          <a:lstStyle/>
          <a:p>
            <a:r>
              <a:rPr lang="en-GB" sz="2400" dirty="0">
                <a:latin typeface="Arial" pitchFamily="34" charset="0"/>
                <a:cs typeface="Arial" pitchFamily="34" charset="0"/>
              </a:rPr>
              <a:t>Let’s include a CO</a:t>
            </a:r>
            <a:r>
              <a:rPr lang="en-GB" sz="2400" baseline="-25000" dirty="0">
                <a:latin typeface="Arial" pitchFamily="34" charset="0"/>
                <a:cs typeface="Arial" pitchFamily="34" charset="0"/>
              </a:rPr>
              <a:t>2</a:t>
            </a:r>
            <a:r>
              <a:rPr lang="en-GB" sz="2400" dirty="0">
                <a:latin typeface="Arial" pitchFamily="34" charset="0"/>
                <a:cs typeface="Arial" pitchFamily="34" charset="0"/>
              </a:rPr>
              <a:t> system now.</a:t>
            </a:r>
          </a:p>
        </p:txBody>
      </p:sp>
      <p:sp>
        <p:nvSpPr>
          <p:cNvPr id="194" name="Textfeld 193"/>
          <p:cNvSpPr txBox="1"/>
          <p:nvPr/>
        </p:nvSpPr>
        <p:spPr>
          <a:xfrm>
            <a:off x="539552" y="3212976"/>
            <a:ext cx="8064896" cy="830997"/>
          </a:xfrm>
          <a:prstGeom prst="rect">
            <a:avLst/>
          </a:prstGeom>
          <a:solidFill>
            <a:schemeClr val="bg1"/>
          </a:solidFill>
        </p:spPr>
        <p:txBody>
          <a:bodyPr wrap="square" rtlCol="0">
            <a:spAutoFit/>
          </a:bodyPr>
          <a:lstStyle/>
          <a:p>
            <a:r>
              <a:rPr lang="en-GB" sz="2400" dirty="0">
                <a:latin typeface="Arial" pitchFamily="34" charset="0"/>
                <a:cs typeface="Arial" pitchFamily="34" charset="0"/>
              </a:rPr>
              <a:t>Then we have the conditions for a very simple setup of the coal mill system proper.</a:t>
            </a:r>
          </a:p>
        </p:txBody>
      </p:sp>
      <p:sp>
        <p:nvSpPr>
          <p:cNvPr id="196" name="Rechteck 195"/>
          <p:cNvSpPr/>
          <p:nvPr/>
        </p:nvSpPr>
        <p:spPr>
          <a:xfrm>
            <a:off x="6642000" y="2977200"/>
            <a:ext cx="792016" cy="802800"/>
          </a:xfrm>
          <a:prstGeom prst="rect">
            <a:avLst/>
          </a:prstGeom>
          <a:solidFill>
            <a:srgbClr val="C4BD9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hteck 202"/>
          <p:cNvSpPr/>
          <p:nvPr/>
        </p:nvSpPr>
        <p:spPr>
          <a:xfrm>
            <a:off x="7434000" y="3362400"/>
            <a:ext cx="846000" cy="421200"/>
          </a:xfrm>
          <a:prstGeom prst="rect">
            <a:avLst/>
          </a:prstGeom>
          <a:solidFill>
            <a:srgbClr val="C4BD9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4" name="Rechteck 203"/>
          <p:cNvSpPr/>
          <p:nvPr/>
        </p:nvSpPr>
        <p:spPr>
          <a:xfrm>
            <a:off x="8290800" y="3429000"/>
            <a:ext cx="421200" cy="352800"/>
          </a:xfrm>
          <a:prstGeom prst="rect">
            <a:avLst/>
          </a:prstGeom>
          <a:solidFill>
            <a:srgbClr val="C4BD9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 name="Titel 1"/>
          <p:cNvSpPr txBox="1">
            <a:spLocks/>
          </p:cNvSpPr>
          <p:nvPr/>
        </p:nvSpPr>
        <p:spPr>
          <a:xfrm>
            <a:off x="1259632" y="2835032"/>
            <a:ext cx="5112568" cy="882000"/>
          </a:xfrm>
          <a:prstGeom prst="rect">
            <a:avLst/>
          </a:prstGeom>
          <a:solidFill>
            <a:schemeClr val="bg1"/>
          </a:solidFill>
          <a:ln w="57150">
            <a:solidFill>
              <a:srgbClr val="00B050"/>
            </a:solidFill>
          </a:ln>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Arial" pitchFamily="34" charset="0"/>
                <a:ea typeface="+mj-ea"/>
                <a:cs typeface="Arial" pitchFamily="34" charset="0"/>
              </a:rPr>
              <a:t>minor volume of closed building and largely open, simple steel structure</a:t>
            </a:r>
            <a:endParaRPr kumimoji="0" lang="en-GB" sz="2400" b="0" i="0" u="none" strike="noStrike" kern="1200" cap="none" spc="0" normalizeH="0" baseline="0" noProof="0" dirty="0">
              <a:ln>
                <a:noFill/>
              </a:ln>
              <a:solidFill>
                <a:schemeClr val="tx1"/>
              </a:solidFill>
              <a:effectLst/>
              <a:uLnTx/>
              <a:uFillTx/>
              <a:latin typeface="+mj-lt"/>
              <a:ea typeface="+mj-ea"/>
              <a:cs typeface="+mj-cs"/>
            </a:endParaRPr>
          </a:p>
        </p:txBody>
      </p:sp>
      <p:cxnSp>
        <p:nvCxnSpPr>
          <p:cNvPr id="208" name="Gerade Verbindung mit Pfeil 207"/>
          <p:cNvCxnSpPr/>
          <p:nvPr/>
        </p:nvCxnSpPr>
        <p:spPr>
          <a:xfrm rot="-5400000">
            <a:off x="6624228" y="3032956"/>
            <a:ext cx="0" cy="504056"/>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9" name="Titel 1"/>
          <p:cNvSpPr txBox="1">
            <a:spLocks/>
          </p:cNvSpPr>
          <p:nvPr/>
        </p:nvSpPr>
        <p:spPr>
          <a:xfrm>
            <a:off x="1259632" y="3843144"/>
            <a:ext cx="5112568" cy="882000"/>
          </a:xfrm>
          <a:prstGeom prst="rect">
            <a:avLst/>
          </a:prstGeom>
          <a:solidFill>
            <a:schemeClr val="bg1"/>
          </a:solidFill>
          <a:ln w="57150">
            <a:solidFill>
              <a:srgbClr val="00B050"/>
            </a:solidFill>
          </a:ln>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Arial" pitchFamily="34" charset="0"/>
                <a:ea typeface="+mj-ea"/>
                <a:cs typeface="Arial" pitchFamily="34" charset="0"/>
              </a:rPr>
              <a:t>Silos for raw coal and PF are not positioned inside building. </a:t>
            </a:r>
            <a:endParaRPr kumimoji="0" lang="en-GB"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150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grpId="0" nodeType="withEffect">
                                  <p:stCondLst>
                                    <p:cond delay="1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150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150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1500"/>
                                  </p:stCondLst>
                                  <p:childTnLst>
                                    <p:set>
                                      <p:cBhvr>
                                        <p:cTn id="18" dur="1" fill="hold">
                                          <p:stCondLst>
                                            <p:cond delay="0"/>
                                          </p:stCondLst>
                                        </p:cTn>
                                        <p:tgtEl>
                                          <p:spTgt spid="184"/>
                                        </p:tgtEl>
                                        <p:attrNameLst>
                                          <p:attrName>style.visibility</p:attrName>
                                        </p:attrNameLst>
                                      </p:cBhvr>
                                      <p:to>
                                        <p:strVal val="visible"/>
                                      </p:to>
                                    </p:set>
                                  </p:childTnLst>
                                </p:cTn>
                              </p:par>
                              <p:par>
                                <p:cTn id="19" presetID="1" presetClass="entr" presetSubtype="0" fill="hold" nodeType="withEffect">
                                  <p:stCondLst>
                                    <p:cond delay="1500"/>
                                  </p:stCondLst>
                                  <p:childTnLst>
                                    <p:set>
                                      <p:cBhvr>
                                        <p:cTn id="20" dur="1" fill="hold">
                                          <p:stCondLst>
                                            <p:cond delay="0"/>
                                          </p:stCondLst>
                                        </p:cTn>
                                        <p:tgtEl>
                                          <p:spTgt spid="195"/>
                                        </p:tgtEl>
                                        <p:attrNameLst>
                                          <p:attrName>style.visibility</p:attrName>
                                        </p:attrNameLst>
                                      </p:cBhvr>
                                      <p:to>
                                        <p:strVal val="visible"/>
                                      </p:to>
                                    </p:set>
                                  </p:childTnLst>
                                </p:cTn>
                              </p:par>
                              <p:par>
                                <p:cTn id="21" presetID="1" presetClass="entr" presetSubtype="0" fill="hold" grpId="0" nodeType="withEffect">
                                  <p:stCondLst>
                                    <p:cond delay="1500"/>
                                  </p:stCondLst>
                                  <p:childTnLst>
                                    <p:set>
                                      <p:cBhvr>
                                        <p:cTn id="22" dur="1" fill="hold">
                                          <p:stCondLst>
                                            <p:cond delay="0"/>
                                          </p:stCondLst>
                                        </p:cTn>
                                        <p:tgtEl>
                                          <p:spTgt spid="183"/>
                                        </p:tgtEl>
                                        <p:attrNameLst>
                                          <p:attrName>style.visibility</p:attrName>
                                        </p:attrNameLst>
                                      </p:cBhvr>
                                      <p:to>
                                        <p:strVal val="visible"/>
                                      </p:to>
                                    </p:set>
                                  </p:childTnLst>
                                </p:cTn>
                              </p:par>
                              <p:par>
                                <p:cTn id="23" presetID="1" presetClass="entr" presetSubtype="0" fill="hold" grpId="0" nodeType="withEffect">
                                  <p:stCondLst>
                                    <p:cond delay="3300"/>
                                  </p:stCondLst>
                                  <p:childTnLst>
                                    <p:set>
                                      <p:cBhvr>
                                        <p:cTn id="24" dur="1" fill="hold">
                                          <p:stCondLst>
                                            <p:cond delay="0"/>
                                          </p:stCondLst>
                                        </p:cTn>
                                        <p:tgtEl>
                                          <p:spTgt spid="136"/>
                                        </p:tgtEl>
                                        <p:attrNameLst>
                                          <p:attrName>style.visibility</p:attrName>
                                        </p:attrNameLst>
                                      </p:cBhvr>
                                      <p:to>
                                        <p:strVal val="visible"/>
                                      </p:to>
                                    </p:set>
                                  </p:childTnLst>
                                </p:cTn>
                              </p:par>
                              <p:par>
                                <p:cTn id="25" presetID="1" presetClass="entr" presetSubtype="0" fill="hold" grpId="0" nodeType="withEffect">
                                  <p:stCondLst>
                                    <p:cond delay="3300"/>
                                  </p:stCondLst>
                                  <p:childTnLst>
                                    <p:set>
                                      <p:cBhvr>
                                        <p:cTn id="26" dur="1" fill="hold">
                                          <p:stCondLst>
                                            <p:cond delay="0"/>
                                          </p:stCondLst>
                                        </p:cTn>
                                        <p:tgtEl>
                                          <p:spTgt spid="188"/>
                                        </p:tgtEl>
                                        <p:attrNameLst>
                                          <p:attrName>style.visibility</p:attrName>
                                        </p:attrNameLst>
                                      </p:cBhvr>
                                      <p:to>
                                        <p:strVal val="visible"/>
                                      </p:to>
                                    </p:set>
                                  </p:childTnLst>
                                </p:cTn>
                              </p:par>
                              <p:par>
                                <p:cTn id="27" presetID="1" presetClass="entr" presetSubtype="0" fill="hold" grpId="0" nodeType="withEffect">
                                  <p:stCondLst>
                                    <p:cond delay="3300"/>
                                  </p:stCondLst>
                                  <p:childTnLst>
                                    <p:set>
                                      <p:cBhvr>
                                        <p:cTn id="28" dur="1" fill="hold">
                                          <p:stCondLst>
                                            <p:cond delay="0"/>
                                          </p:stCondLst>
                                        </p:cTn>
                                        <p:tgtEl>
                                          <p:spTgt spid="187"/>
                                        </p:tgtEl>
                                        <p:attrNameLst>
                                          <p:attrName>style.visibility</p:attrName>
                                        </p:attrNameLst>
                                      </p:cBhvr>
                                      <p:to>
                                        <p:strVal val="visible"/>
                                      </p:to>
                                    </p:set>
                                  </p:childTnLst>
                                </p:cTn>
                              </p:par>
                              <p:par>
                                <p:cTn id="29" presetID="1" presetClass="entr" presetSubtype="0" fill="hold" grpId="0" nodeType="withEffect">
                                  <p:stCondLst>
                                    <p:cond delay="3300"/>
                                  </p:stCondLst>
                                  <p:childTnLst>
                                    <p:set>
                                      <p:cBhvr>
                                        <p:cTn id="30" dur="1" fill="hold">
                                          <p:stCondLst>
                                            <p:cond delay="0"/>
                                          </p:stCondLst>
                                        </p:cTn>
                                        <p:tgtEl>
                                          <p:spTgt spid="137"/>
                                        </p:tgtEl>
                                        <p:attrNameLst>
                                          <p:attrName>style.visibility</p:attrName>
                                        </p:attrNameLst>
                                      </p:cBhvr>
                                      <p:to>
                                        <p:strVal val="visible"/>
                                      </p:to>
                                    </p:set>
                                  </p:childTnLst>
                                </p:cTn>
                              </p:par>
                              <p:par>
                                <p:cTn id="31" presetID="1" presetClass="entr" presetSubtype="0" fill="hold" grpId="0" nodeType="withEffect">
                                  <p:stCondLst>
                                    <p:cond delay="3300"/>
                                  </p:stCondLst>
                                  <p:childTnLst>
                                    <p:set>
                                      <p:cBhvr>
                                        <p:cTn id="32" dur="1" fill="hold">
                                          <p:stCondLst>
                                            <p:cond delay="0"/>
                                          </p:stCondLst>
                                        </p:cTn>
                                        <p:tgtEl>
                                          <p:spTgt spid="193"/>
                                        </p:tgtEl>
                                        <p:attrNameLst>
                                          <p:attrName>style.visibility</p:attrName>
                                        </p:attrNameLst>
                                      </p:cBhvr>
                                      <p:to>
                                        <p:strVal val="visible"/>
                                      </p:to>
                                    </p:set>
                                  </p:childTnLst>
                                </p:cTn>
                              </p:par>
                              <p:par>
                                <p:cTn id="33" presetID="1" presetClass="entr" presetSubtype="0" fill="hold" grpId="0" nodeType="withEffect">
                                  <p:stCondLst>
                                    <p:cond delay="3300"/>
                                  </p:stCondLst>
                                  <p:childTnLst>
                                    <p:set>
                                      <p:cBhvr>
                                        <p:cTn id="34" dur="1" fill="hold">
                                          <p:stCondLst>
                                            <p:cond delay="0"/>
                                          </p:stCondLst>
                                        </p:cTn>
                                        <p:tgtEl>
                                          <p:spTgt spid="185"/>
                                        </p:tgtEl>
                                        <p:attrNameLst>
                                          <p:attrName>style.visibility</p:attrName>
                                        </p:attrNameLst>
                                      </p:cBhvr>
                                      <p:to>
                                        <p:strVal val="visible"/>
                                      </p:to>
                                    </p:set>
                                  </p:childTnLst>
                                </p:cTn>
                              </p:par>
                              <p:par>
                                <p:cTn id="35" presetID="1" presetClass="entr" presetSubtype="0" fill="hold" nodeType="withEffect">
                                  <p:stCondLst>
                                    <p:cond delay="3300"/>
                                  </p:stCondLst>
                                  <p:childTnLst>
                                    <p:set>
                                      <p:cBhvr>
                                        <p:cTn id="36" dur="1" fill="hold">
                                          <p:stCondLst>
                                            <p:cond delay="0"/>
                                          </p:stCondLst>
                                        </p:cTn>
                                        <p:tgtEl>
                                          <p:spTgt spid="199"/>
                                        </p:tgtEl>
                                        <p:attrNameLst>
                                          <p:attrName>style.visibility</p:attrName>
                                        </p:attrNameLst>
                                      </p:cBhvr>
                                      <p:to>
                                        <p:strVal val="visible"/>
                                      </p:to>
                                    </p:set>
                                  </p:childTnLst>
                                </p:cTn>
                              </p:par>
                              <p:par>
                                <p:cTn id="37" presetID="1" presetClass="entr" presetSubtype="0" fill="hold" grpId="0" nodeType="withEffect">
                                  <p:stCondLst>
                                    <p:cond delay="3300"/>
                                  </p:stCondLst>
                                  <p:childTnLst>
                                    <p:set>
                                      <p:cBhvr>
                                        <p:cTn id="38" dur="1" fill="hold">
                                          <p:stCondLst>
                                            <p:cond delay="0"/>
                                          </p:stCondLst>
                                        </p:cTn>
                                        <p:tgtEl>
                                          <p:spTgt spid="200"/>
                                        </p:tgtEl>
                                        <p:attrNameLst>
                                          <p:attrName>style.visibility</p:attrName>
                                        </p:attrNameLst>
                                      </p:cBhvr>
                                      <p:to>
                                        <p:strVal val="visible"/>
                                      </p:to>
                                    </p:set>
                                  </p:childTnLst>
                                </p:cTn>
                              </p:par>
                              <p:par>
                                <p:cTn id="39" presetID="1" presetClass="entr" presetSubtype="0" fill="hold" nodeType="withEffect">
                                  <p:stCondLst>
                                    <p:cond delay="3300"/>
                                  </p:stCondLst>
                                  <p:childTnLst>
                                    <p:set>
                                      <p:cBhvr>
                                        <p:cTn id="40" dur="1" fill="hold">
                                          <p:stCondLst>
                                            <p:cond delay="0"/>
                                          </p:stCondLst>
                                        </p:cTn>
                                        <p:tgtEl>
                                          <p:spTgt spid="201"/>
                                        </p:tgtEl>
                                        <p:attrNameLst>
                                          <p:attrName>style.visibility</p:attrName>
                                        </p:attrNameLst>
                                      </p:cBhvr>
                                      <p:to>
                                        <p:strVal val="visible"/>
                                      </p:to>
                                    </p:set>
                                  </p:childTnLst>
                                </p:cTn>
                              </p:par>
                              <p:par>
                                <p:cTn id="41" presetID="1" presetClass="entr" presetSubtype="0" fill="hold" nodeType="withEffect">
                                  <p:stCondLst>
                                    <p:cond delay="3300"/>
                                  </p:stCondLst>
                                  <p:childTnLst>
                                    <p:set>
                                      <p:cBhvr>
                                        <p:cTn id="42" dur="1" fill="hold">
                                          <p:stCondLst>
                                            <p:cond delay="0"/>
                                          </p:stCondLst>
                                        </p:cTn>
                                        <p:tgtEl>
                                          <p:spTgt spid="198"/>
                                        </p:tgtEl>
                                        <p:attrNameLst>
                                          <p:attrName>style.visibility</p:attrName>
                                        </p:attrNameLst>
                                      </p:cBhvr>
                                      <p:to>
                                        <p:strVal val="visible"/>
                                      </p:to>
                                    </p:set>
                                  </p:childTnLst>
                                </p:cTn>
                              </p:par>
                            </p:childTnLst>
                          </p:cTn>
                        </p:par>
                        <p:par>
                          <p:cTn id="43" fill="hold">
                            <p:stCondLst>
                              <p:cond delay="3300"/>
                            </p:stCondLst>
                            <p:childTnLst>
                              <p:par>
                                <p:cTn id="44" presetID="11" presetClass="entr" presetSubtype="0" fill="hold" nodeType="afterEffect">
                                  <p:stCondLst>
                                    <p:cond delay="700"/>
                                  </p:stCondLst>
                                  <p:childTnLst>
                                    <p:set>
                                      <p:cBhvr>
                                        <p:cTn id="45" dur="6000">
                                          <p:stCondLst>
                                            <p:cond delay="0"/>
                                          </p:stCondLst>
                                        </p:cTn>
                                        <p:tgtEl>
                                          <p:spTgt spid="162"/>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nodeType="afterEffect">
                                  <p:stCondLst>
                                    <p:cond delay="0"/>
                                  </p:stCondLst>
                                  <p:childTnLst>
                                    <p:set>
                                      <p:cBhvr>
                                        <p:cTn id="48" dur="6000">
                                          <p:stCondLst>
                                            <p:cond delay="0"/>
                                          </p:stCondLst>
                                        </p:cTn>
                                        <p:tgtEl>
                                          <p:spTgt spid="163"/>
                                        </p:tgtEl>
                                        <p:attrNameLst>
                                          <p:attrName>style.visibility</p:attrName>
                                        </p:attrNameLst>
                                      </p:cBhvr>
                                      <p:to>
                                        <p:strVal val="visible"/>
                                      </p:to>
                                    </p:set>
                                  </p:childTnLst>
                                </p:cTn>
                              </p:par>
                              <p:par>
                                <p:cTn id="49" presetID="11" presetClass="entr" presetSubtype="0" fill="hold" nodeType="withEffect">
                                  <p:stCondLst>
                                    <p:cond delay="4100"/>
                                  </p:stCondLst>
                                  <p:childTnLst>
                                    <p:set>
                                      <p:cBhvr>
                                        <p:cTn id="50" dur="6000">
                                          <p:stCondLst>
                                            <p:cond delay="0"/>
                                          </p:stCondLst>
                                        </p:cTn>
                                        <p:tgtEl>
                                          <p:spTgt spid="164"/>
                                        </p:tgtEl>
                                        <p:attrNameLst>
                                          <p:attrName>style.visibility</p:attrName>
                                        </p:attrNameLst>
                                      </p:cBhvr>
                                      <p:to>
                                        <p:strVal val="visible"/>
                                      </p:to>
                                    </p:set>
                                  </p:childTnLst>
                                </p:cTn>
                              </p:par>
                            </p:childTnLst>
                          </p:cTn>
                        </p:par>
                        <p:par>
                          <p:cTn id="51" fill="hold">
                            <p:stCondLst>
                              <p:cond delay="20100"/>
                            </p:stCondLst>
                            <p:childTnLst>
                              <p:par>
                                <p:cTn id="52" presetID="1" presetClass="entr" presetSubtype="0" fill="hold" grpId="0" nodeType="afterEffect">
                                  <p:stCondLst>
                                    <p:cond delay="0"/>
                                  </p:stCondLst>
                                  <p:childTnLst>
                                    <p:set>
                                      <p:cBhvr>
                                        <p:cTn id="53" dur="1" fill="hold">
                                          <p:stCondLst>
                                            <p:cond delay="0"/>
                                          </p:stCondLst>
                                        </p:cTn>
                                        <p:tgtEl>
                                          <p:spTgt spid="152"/>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4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74"/>
                                        </p:tgtEl>
                                        <p:attrNameLst>
                                          <p:attrName>style.visibility</p:attrName>
                                        </p:attrNameLst>
                                      </p:cBhvr>
                                      <p:to>
                                        <p:strVal val="visible"/>
                                      </p:to>
                                    </p:set>
                                  </p:childTnLst>
                                </p:cTn>
                              </p:par>
                            </p:childTnLst>
                          </p:cTn>
                        </p:par>
                        <p:par>
                          <p:cTn id="58" fill="hold">
                            <p:stCondLst>
                              <p:cond delay="20100"/>
                            </p:stCondLst>
                            <p:childTnLst>
                              <p:par>
                                <p:cTn id="59" presetID="11" presetClass="entr" presetSubtype="0" fill="hold" grpId="0" nodeType="afterEffect">
                                  <p:stCondLst>
                                    <p:cond delay="1400"/>
                                  </p:stCondLst>
                                  <p:childTnLst>
                                    <p:set>
                                      <p:cBhvr>
                                        <p:cTn id="60" dur="5000">
                                          <p:stCondLst>
                                            <p:cond delay="0"/>
                                          </p:stCondLst>
                                        </p:cTn>
                                        <p:tgtEl>
                                          <p:spTgt spid="169"/>
                                        </p:tgtEl>
                                        <p:attrNameLst>
                                          <p:attrName>style.visibility</p:attrName>
                                        </p:attrNameLst>
                                      </p:cBhvr>
                                      <p:to>
                                        <p:strVal val="visible"/>
                                      </p:to>
                                    </p:set>
                                  </p:childTnLst>
                                </p:cTn>
                              </p:par>
                              <p:par>
                                <p:cTn id="61" presetID="1" presetClass="entr" presetSubtype="0" fill="hold" grpId="0" nodeType="withEffect">
                                  <p:stCondLst>
                                    <p:cond delay="4100"/>
                                  </p:stCondLst>
                                  <p:childTnLst>
                                    <p:set>
                                      <p:cBhvr>
                                        <p:cTn id="62" dur="1" fill="hold">
                                          <p:stCondLst>
                                            <p:cond delay="0"/>
                                          </p:stCondLst>
                                        </p:cTn>
                                        <p:tgtEl>
                                          <p:spTgt spid="17"/>
                                        </p:tgtEl>
                                        <p:attrNameLst>
                                          <p:attrName>style.visibility</p:attrName>
                                        </p:attrNameLst>
                                      </p:cBhvr>
                                      <p:to>
                                        <p:strVal val="visible"/>
                                      </p:to>
                                    </p:set>
                                  </p:childTnLst>
                                </p:cTn>
                              </p:par>
                              <p:par>
                                <p:cTn id="63" presetID="1" presetClass="entr" presetSubtype="0" fill="hold" grpId="0" nodeType="withEffect">
                                  <p:stCondLst>
                                    <p:cond delay="4100"/>
                                  </p:stCondLst>
                                  <p:childTnLst>
                                    <p:set>
                                      <p:cBhvr>
                                        <p:cTn id="64" dur="1" fill="hold">
                                          <p:stCondLst>
                                            <p:cond delay="0"/>
                                          </p:stCondLst>
                                        </p:cTn>
                                        <p:tgtEl>
                                          <p:spTgt spid="128"/>
                                        </p:tgtEl>
                                        <p:attrNameLst>
                                          <p:attrName>style.visibility</p:attrName>
                                        </p:attrNameLst>
                                      </p:cBhvr>
                                      <p:to>
                                        <p:strVal val="visible"/>
                                      </p:to>
                                    </p:set>
                                  </p:childTnLst>
                                </p:cTn>
                              </p:par>
                              <p:par>
                                <p:cTn id="65" presetID="1" presetClass="entr" presetSubtype="0" fill="hold" grpId="0" nodeType="withEffect">
                                  <p:stCondLst>
                                    <p:cond delay="4100"/>
                                  </p:stCondLst>
                                  <p:childTnLst>
                                    <p:set>
                                      <p:cBhvr>
                                        <p:cTn id="66" dur="1" fill="hold">
                                          <p:stCondLst>
                                            <p:cond delay="0"/>
                                          </p:stCondLst>
                                        </p:cTn>
                                        <p:tgtEl>
                                          <p:spTgt spid="65"/>
                                        </p:tgtEl>
                                        <p:attrNameLst>
                                          <p:attrName>style.visibility</p:attrName>
                                        </p:attrNameLst>
                                      </p:cBhvr>
                                      <p:to>
                                        <p:strVal val="visible"/>
                                      </p:to>
                                    </p:set>
                                  </p:childTnLst>
                                </p:cTn>
                              </p:par>
                              <p:par>
                                <p:cTn id="67" presetID="1" presetClass="entr" presetSubtype="0" fill="hold" grpId="0" nodeType="withEffect">
                                  <p:stCondLst>
                                    <p:cond delay="4100"/>
                                  </p:stCondLst>
                                  <p:childTnLst>
                                    <p:set>
                                      <p:cBhvr>
                                        <p:cTn id="68" dur="1" fill="hold">
                                          <p:stCondLst>
                                            <p:cond delay="0"/>
                                          </p:stCondLst>
                                        </p:cTn>
                                        <p:tgtEl>
                                          <p:spTgt spid="70"/>
                                        </p:tgtEl>
                                        <p:attrNameLst>
                                          <p:attrName>style.visibility</p:attrName>
                                        </p:attrNameLst>
                                      </p:cBhvr>
                                      <p:to>
                                        <p:strVal val="visible"/>
                                      </p:to>
                                    </p:set>
                                  </p:childTnLst>
                                </p:cTn>
                              </p:par>
                              <p:par>
                                <p:cTn id="69" presetID="1" presetClass="entr" presetSubtype="0" fill="hold" grpId="0" nodeType="withEffect">
                                  <p:stCondLst>
                                    <p:cond delay="4100"/>
                                  </p:stCondLst>
                                  <p:childTnLst>
                                    <p:set>
                                      <p:cBhvr>
                                        <p:cTn id="70" dur="1" fill="hold">
                                          <p:stCondLst>
                                            <p:cond delay="0"/>
                                          </p:stCondLst>
                                        </p:cTn>
                                        <p:tgtEl>
                                          <p:spTgt spid="69"/>
                                        </p:tgtEl>
                                        <p:attrNameLst>
                                          <p:attrName>style.visibility</p:attrName>
                                        </p:attrNameLst>
                                      </p:cBhvr>
                                      <p:to>
                                        <p:strVal val="visible"/>
                                      </p:to>
                                    </p:set>
                                  </p:childTnLst>
                                </p:cTn>
                              </p:par>
                              <p:par>
                                <p:cTn id="71" presetID="1" presetClass="entr" presetSubtype="0" fill="hold" grpId="0" nodeType="withEffect">
                                  <p:stCondLst>
                                    <p:cond delay="4100"/>
                                  </p:stCondLst>
                                  <p:childTnLst>
                                    <p:set>
                                      <p:cBhvr>
                                        <p:cTn id="72" dur="1" fill="hold">
                                          <p:stCondLst>
                                            <p:cond delay="0"/>
                                          </p:stCondLst>
                                        </p:cTn>
                                        <p:tgtEl>
                                          <p:spTgt spid="159"/>
                                        </p:tgtEl>
                                        <p:attrNameLst>
                                          <p:attrName>style.visibility</p:attrName>
                                        </p:attrNameLst>
                                      </p:cBhvr>
                                      <p:to>
                                        <p:strVal val="visible"/>
                                      </p:to>
                                    </p:set>
                                  </p:childTnLst>
                                </p:cTn>
                              </p:par>
                              <p:par>
                                <p:cTn id="73" presetID="1" presetClass="entr" presetSubtype="0" fill="hold" nodeType="withEffect">
                                  <p:stCondLst>
                                    <p:cond delay="4100"/>
                                  </p:stCondLst>
                                  <p:childTnLst>
                                    <p:set>
                                      <p:cBhvr>
                                        <p:cTn id="74" dur="1" fill="hold">
                                          <p:stCondLst>
                                            <p:cond delay="0"/>
                                          </p:stCondLst>
                                        </p:cTn>
                                        <p:tgtEl>
                                          <p:spTgt spid="161"/>
                                        </p:tgtEl>
                                        <p:attrNameLst>
                                          <p:attrName>style.visibility</p:attrName>
                                        </p:attrNameLst>
                                      </p:cBhvr>
                                      <p:to>
                                        <p:strVal val="visible"/>
                                      </p:to>
                                    </p:set>
                                  </p:childTnLst>
                                </p:cTn>
                              </p:par>
                              <p:par>
                                <p:cTn id="75" presetID="1" presetClass="entr" presetSubtype="0" fill="hold" nodeType="withEffect">
                                  <p:stCondLst>
                                    <p:cond delay="4100"/>
                                  </p:stCondLst>
                                  <p:childTnLst>
                                    <p:set>
                                      <p:cBhvr>
                                        <p:cTn id="76" dur="1" fill="hold">
                                          <p:stCondLst>
                                            <p:cond delay="0"/>
                                          </p:stCondLst>
                                        </p:cTn>
                                        <p:tgtEl>
                                          <p:spTgt spid="160"/>
                                        </p:tgtEl>
                                        <p:attrNameLst>
                                          <p:attrName>style.visibility</p:attrName>
                                        </p:attrNameLst>
                                      </p:cBhvr>
                                      <p:to>
                                        <p:strVal val="visible"/>
                                      </p:to>
                                    </p:set>
                                  </p:childTnLst>
                                </p:cTn>
                              </p:par>
                              <p:par>
                                <p:cTn id="77" presetID="1" presetClass="entr" presetSubtype="0" fill="hold" nodeType="withEffect">
                                  <p:stCondLst>
                                    <p:cond delay="5900"/>
                                  </p:stCondLst>
                                  <p:childTnLst>
                                    <p:set>
                                      <p:cBhvr>
                                        <p:cTn id="78" dur="1" fill="hold">
                                          <p:stCondLst>
                                            <p:cond delay="0"/>
                                          </p:stCondLst>
                                        </p:cTn>
                                        <p:tgtEl>
                                          <p:spTgt spid="148"/>
                                        </p:tgtEl>
                                        <p:attrNameLst>
                                          <p:attrName>style.visibility</p:attrName>
                                        </p:attrNameLst>
                                      </p:cBhvr>
                                      <p:to>
                                        <p:strVal val="visible"/>
                                      </p:to>
                                    </p:set>
                                  </p:childTnLst>
                                </p:cTn>
                              </p:par>
                              <p:par>
                                <p:cTn id="79" presetID="1" presetClass="entr" presetSubtype="0" fill="hold" nodeType="withEffect">
                                  <p:stCondLst>
                                    <p:cond delay="5900"/>
                                  </p:stCondLst>
                                  <p:childTnLst>
                                    <p:set>
                                      <p:cBhvr>
                                        <p:cTn id="80" dur="1" fill="hold">
                                          <p:stCondLst>
                                            <p:cond delay="0"/>
                                          </p:stCondLst>
                                        </p:cTn>
                                        <p:tgtEl>
                                          <p:spTgt spid="151"/>
                                        </p:tgtEl>
                                        <p:attrNameLst>
                                          <p:attrName>style.visibility</p:attrName>
                                        </p:attrNameLst>
                                      </p:cBhvr>
                                      <p:to>
                                        <p:strVal val="visible"/>
                                      </p:to>
                                    </p:set>
                                  </p:childTnLst>
                                </p:cTn>
                              </p:par>
                              <p:par>
                                <p:cTn id="81" presetID="1" presetClass="entr" presetSubtype="0" fill="hold" grpId="0" nodeType="withEffect">
                                  <p:stCondLst>
                                    <p:cond delay="5900"/>
                                  </p:stCondLst>
                                  <p:childTnLst>
                                    <p:set>
                                      <p:cBhvr>
                                        <p:cTn id="82" dur="1" fill="hold">
                                          <p:stCondLst>
                                            <p:cond delay="0"/>
                                          </p:stCondLst>
                                        </p:cTn>
                                        <p:tgtEl>
                                          <p:spTgt spid="153"/>
                                        </p:tgtEl>
                                        <p:attrNameLst>
                                          <p:attrName>style.visibility</p:attrName>
                                        </p:attrNameLst>
                                      </p:cBhvr>
                                      <p:to>
                                        <p:strVal val="visible"/>
                                      </p:to>
                                    </p:set>
                                  </p:childTnLst>
                                </p:cTn>
                              </p:par>
                              <p:par>
                                <p:cTn id="83" presetID="1" presetClass="entr" presetSubtype="0" fill="hold" grpId="0" nodeType="withEffect">
                                  <p:stCondLst>
                                    <p:cond delay="5900"/>
                                  </p:stCondLst>
                                  <p:childTnLst>
                                    <p:set>
                                      <p:cBhvr>
                                        <p:cTn id="84" dur="1" fill="hold">
                                          <p:stCondLst>
                                            <p:cond delay="0"/>
                                          </p:stCondLst>
                                        </p:cTn>
                                        <p:tgtEl>
                                          <p:spTgt spid="23"/>
                                        </p:tgtEl>
                                        <p:attrNameLst>
                                          <p:attrName>style.visibility</p:attrName>
                                        </p:attrNameLst>
                                      </p:cBhvr>
                                      <p:to>
                                        <p:strVal val="visible"/>
                                      </p:to>
                                    </p:set>
                                  </p:childTnLst>
                                </p:cTn>
                              </p:par>
                              <p:par>
                                <p:cTn id="85" presetID="1" presetClass="entr" presetSubtype="0" fill="hold" nodeType="withEffect">
                                  <p:stCondLst>
                                    <p:cond delay="5900"/>
                                  </p:stCondLst>
                                  <p:childTnLst>
                                    <p:set>
                                      <p:cBhvr>
                                        <p:cTn id="86" dur="1" fill="hold">
                                          <p:stCondLst>
                                            <p:cond delay="0"/>
                                          </p:stCondLst>
                                        </p:cTn>
                                        <p:tgtEl>
                                          <p:spTgt spid="28"/>
                                        </p:tgtEl>
                                        <p:attrNameLst>
                                          <p:attrName>style.visibility</p:attrName>
                                        </p:attrNameLst>
                                      </p:cBhvr>
                                      <p:to>
                                        <p:strVal val="visible"/>
                                      </p:to>
                                    </p:set>
                                  </p:childTnLst>
                                </p:cTn>
                              </p:par>
                              <p:par>
                                <p:cTn id="87" presetID="1" presetClass="entr" presetSubtype="0" fill="hold" grpId="0" nodeType="withEffect">
                                  <p:stCondLst>
                                    <p:cond delay="7400"/>
                                  </p:stCondLst>
                                  <p:childTnLst>
                                    <p:set>
                                      <p:cBhvr>
                                        <p:cTn id="88" dur="1" fill="hold">
                                          <p:stCondLst>
                                            <p:cond delay="0"/>
                                          </p:stCondLst>
                                        </p:cTn>
                                        <p:tgtEl>
                                          <p:spTgt spid="171"/>
                                        </p:tgtEl>
                                        <p:attrNameLst>
                                          <p:attrName>style.visibility</p:attrName>
                                        </p:attrNameLst>
                                      </p:cBhvr>
                                      <p:to>
                                        <p:strVal val="visible"/>
                                      </p:to>
                                    </p:set>
                                  </p:childTnLst>
                                </p:cTn>
                              </p:par>
                              <p:par>
                                <p:cTn id="89" presetID="1" presetClass="entr" presetSubtype="0" fill="hold" nodeType="withEffect">
                                  <p:stCondLst>
                                    <p:cond delay="7400"/>
                                  </p:stCondLst>
                                  <p:childTnLst>
                                    <p:set>
                                      <p:cBhvr>
                                        <p:cTn id="90" dur="1" fill="hold">
                                          <p:stCondLst>
                                            <p:cond delay="0"/>
                                          </p:stCondLst>
                                        </p:cTn>
                                        <p:tgtEl>
                                          <p:spTgt spid="155"/>
                                        </p:tgtEl>
                                        <p:attrNameLst>
                                          <p:attrName>style.visibility</p:attrName>
                                        </p:attrNameLst>
                                      </p:cBhvr>
                                      <p:to>
                                        <p:strVal val="visible"/>
                                      </p:to>
                                    </p:set>
                                  </p:childTnLst>
                                </p:cTn>
                              </p:par>
                              <p:par>
                                <p:cTn id="91" presetID="1" presetClass="entr" presetSubtype="0" fill="hold" grpId="0" nodeType="withEffect">
                                  <p:stCondLst>
                                    <p:cond delay="7400"/>
                                  </p:stCondLst>
                                  <p:childTnLst>
                                    <p:set>
                                      <p:cBhvr>
                                        <p:cTn id="92" dur="1" fill="hold">
                                          <p:stCondLst>
                                            <p:cond delay="0"/>
                                          </p:stCondLst>
                                        </p:cTn>
                                        <p:tgtEl>
                                          <p:spTgt spid="205"/>
                                        </p:tgtEl>
                                        <p:attrNameLst>
                                          <p:attrName>style.visibility</p:attrName>
                                        </p:attrNameLst>
                                      </p:cBhvr>
                                      <p:to>
                                        <p:strVal val="visible"/>
                                      </p:to>
                                    </p:set>
                                  </p:childTnLst>
                                </p:cTn>
                              </p:par>
                              <p:par>
                                <p:cTn id="93" presetID="1" presetClass="entr" presetSubtype="0" fill="hold" nodeType="withEffect">
                                  <p:stCondLst>
                                    <p:cond delay="7400"/>
                                  </p:stCondLst>
                                  <p:childTnLst>
                                    <p:set>
                                      <p:cBhvr>
                                        <p:cTn id="94" dur="1" fill="hold">
                                          <p:stCondLst>
                                            <p:cond delay="0"/>
                                          </p:stCondLst>
                                        </p:cTn>
                                        <p:tgtEl>
                                          <p:spTgt spid="202"/>
                                        </p:tgtEl>
                                        <p:attrNameLst>
                                          <p:attrName>style.visibility</p:attrName>
                                        </p:attrNameLst>
                                      </p:cBhvr>
                                      <p:to>
                                        <p:strVal val="visible"/>
                                      </p:to>
                                    </p:set>
                                  </p:childTnLst>
                                </p:cTn>
                              </p:par>
                              <p:par>
                                <p:cTn id="95" presetID="1" presetClass="entr" presetSubtype="0" fill="hold" grpId="0" nodeType="withEffect">
                                  <p:stCondLst>
                                    <p:cond delay="7400"/>
                                  </p:stCondLst>
                                  <p:childTnLst>
                                    <p:set>
                                      <p:cBhvr>
                                        <p:cTn id="96" dur="1" fill="hold">
                                          <p:stCondLst>
                                            <p:cond delay="0"/>
                                          </p:stCondLst>
                                        </p:cTn>
                                        <p:tgtEl>
                                          <p:spTgt spid="156"/>
                                        </p:tgtEl>
                                        <p:attrNameLst>
                                          <p:attrName>style.visibility</p:attrName>
                                        </p:attrNameLst>
                                      </p:cBhvr>
                                      <p:to>
                                        <p:strVal val="visible"/>
                                      </p:to>
                                    </p:set>
                                  </p:childTnLst>
                                </p:cTn>
                              </p:par>
                              <p:par>
                                <p:cTn id="97" presetID="1" presetClass="entr" presetSubtype="0" fill="hold" nodeType="withEffect">
                                  <p:stCondLst>
                                    <p:cond delay="7400"/>
                                  </p:stCondLst>
                                  <p:childTnLst>
                                    <p:set>
                                      <p:cBhvr>
                                        <p:cTn id="98" dur="1" fill="hold">
                                          <p:stCondLst>
                                            <p:cond delay="0"/>
                                          </p:stCondLst>
                                        </p:cTn>
                                        <p:tgtEl>
                                          <p:spTgt spid="147"/>
                                        </p:tgtEl>
                                        <p:attrNameLst>
                                          <p:attrName>style.visibility</p:attrName>
                                        </p:attrNameLst>
                                      </p:cBhvr>
                                      <p:to>
                                        <p:strVal val="visible"/>
                                      </p:to>
                                    </p:set>
                                  </p:childTnLst>
                                </p:cTn>
                              </p:par>
                              <p:par>
                                <p:cTn id="99" presetID="1" presetClass="entr" presetSubtype="0" fill="hold" grpId="0" nodeType="withEffect">
                                  <p:stCondLst>
                                    <p:cond delay="7400"/>
                                  </p:stCondLst>
                                  <p:childTnLst>
                                    <p:set>
                                      <p:cBhvr>
                                        <p:cTn id="100" dur="1" fill="hold">
                                          <p:stCondLst>
                                            <p:cond delay="0"/>
                                          </p:stCondLst>
                                        </p:cTn>
                                        <p:tgtEl>
                                          <p:spTgt spid="47"/>
                                        </p:tgtEl>
                                        <p:attrNameLst>
                                          <p:attrName>style.visibility</p:attrName>
                                        </p:attrNameLst>
                                      </p:cBhvr>
                                      <p:to>
                                        <p:strVal val="visible"/>
                                      </p:to>
                                    </p:set>
                                  </p:childTnLst>
                                </p:cTn>
                              </p:par>
                              <p:par>
                                <p:cTn id="101" presetID="1" presetClass="entr" presetSubtype="0" fill="hold" grpId="0" nodeType="withEffect">
                                  <p:stCondLst>
                                    <p:cond delay="7400"/>
                                  </p:stCondLst>
                                  <p:childTnLst>
                                    <p:set>
                                      <p:cBhvr>
                                        <p:cTn id="102" dur="1" fill="hold">
                                          <p:stCondLst>
                                            <p:cond delay="0"/>
                                          </p:stCondLst>
                                        </p:cTn>
                                        <p:tgtEl>
                                          <p:spTgt spid="237"/>
                                        </p:tgtEl>
                                        <p:attrNameLst>
                                          <p:attrName>style.visibility</p:attrName>
                                        </p:attrNameLst>
                                      </p:cBhvr>
                                      <p:to>
                                        <p:strVal val="visible"/>
                                      </p:to>
                                    </p:set>
                                  </p:childTnLst>
                                </p:cTn>
                              </p:par>
                              <p:par>
                                <p:cTn id="103" presetID="1" presetClass="entr" presetSubtype="0" fill="hold" grpId="0" nodeType="withEffect">
                                  <p:stCondLst>
                                    <p:cond delay="8900"/>
                                  </p:stCondLst>
                                  <p:childTnLst>
                                    <p:set>
                                      <p:cBhvr>
                                        <p:cTn id="104" dur="1" fill="hold">
                                          <p:stCondLst>
                                            <p:cond delay="0"/>
                                          </p:stCondLst>
                                        </p:cTn>
                                        <p:tgtEl>
                                          <p:spTgt spid="45"/>
                                        </p:tgtEl>
                                        <p:attrNameLst>
                                          <p:attrName>style.visibility</p:attrName>
                                        </p:attrNameLst>
                                      </p:cBhvr>
                                      <p:to>
                                        <p:strVal val="visible"/>
                                      </p:to>
                                    </p:set>
                                  </p:childTnLst>
                                </p:cTn>
                              </p:par>
                              <p:par>
                                <p:cTn id="105" presetID="1" presetClass="entr" presetSubtype="0" fill="hold" nodeType="withEffect">
                                  <p:stCondLst>
                                    <p:cond delay="8900"/>
                                  </p:stCondLst>
                                  <p:childTnLst>
                                    <p:set>
                                      <p:cBhvr>
                                        <p:cTn id="106" dur="1" fill="hold">
                                          <p:stCondLst>
                                            <p:cond delay="0"/>
                                          </p:stCondLst>
                                        </p:cTn>
                                        <p:tgtEl>
                                          <p:spTgt spid="167"/>
                                        </p:tgtEl>
                                        <p:attrNameLst>
                                          <p:attrName>style.visibility</p:attrName>
                                        </p:attrNameLst>
                                      </p:cBhvr>
                                      <p:to>
                                        <p:strVal val="visible"/>
                                      </p:to>
                                    </p:set>
                                  </p:childTnLst>
                                </p:cTn>
                              </p:par>
                              <p:par>
                                <p:cTn id="107" presetID="1" presetClass="entr" presetSubtype="0" fill="hold" nodeType="withEffect">
                                  <p:stCondLst>
                                    <p:cond delay="8900"/>
                                  </p:stCondLst>
                                  <p:childTnLst>
                                    <p:set>
                                      <p:cBhvr>
                                        <p:cTn id="108" dur="1" fill="hold">
                                          <p:stCondLst>
                                            <p:cond delay="0"/>
                                          </p:stCondLst>
                                        </p:cTn>
                                        <p:tgtEl>
                                          <p:spTgt spid="166"/>
                                        </p:tgtEl>
                                        <p:attrNameLst>
                                          <p:attrName>style.visibility</p:attrName>
                                        </p:attrNameLst>
                                      </p:cBhvr>
                                      <p:to>
                                        <p:strVal val="visible"/>
                                      </p:to>
                                    </p:set>
                                  </p:childTnLst>
                                </p:cTn>
                              </p:par>
                              <p:par>
                                <p:cTn id="109" presetID="1" presetClass="entr" presetSubtype="0" fill="hold" grpId="0" nodeType="withEffect">
                                  <p:stCondLst>
                                    <p:cond delay="8900"/>
                                  </p:stCondLst>
                                  <p:childTnLst>
                                    <p:set>
                                      <p:cBhvr>
                                        <p:cTn id="110" dur="1" fill="hold">
                                          <p:stCondLst>
                                            <p:cond delay="0"/>
                                          </p:stCondLst>
                                        </p:cTn>
                                        <p:tgtEl>
                                          <p:spTgt spid="235"/>
                                        </p:tgtEl>
                                        <p:attrNameLst>
                                          <p:attrName>style.visibility</p:attrName>
                                        </p:attrNameLst>
                                      </p:cBhvr>
                                      <p:to>
                                        <p:strVal val="visible"/>
                                      </p:to>
                                    </p:set>
                                  </p:childTnLst>
                                </p:cTn>
                              </p:par>
                              <p:par>
                                <p:cTn id="111" presetID="1" presetClass="entr" presetSubtype="0" fill="hold" nodeType="withEffect">
                                  <p:stCondLst>
                                    <p:cond delay="8900"/>
                                  </p:stCondLst>
                                  <p:childTnLst>
                                    <p:set>
                                      <p:cBhvr>
                                        <p:cTn id="112" dur="1" fill="hold">
                                          <p:stCondLst>
                                            <p:cond delay="0"/>
                                          </p:stCondLst>
                                        </p:cTn>
                                        <p:tgtEl>
                                          <p:spTgt spid="52"/>
                                        </p:tgtEl>
                                        <p:attrNameLst>
                                          <p:attrName>style.visibility</p:attrName>
                                        </p:attrNameLst>
                                      </p:cBhvr>
                                      <p:to>
                                        <p:strVal val="visible"/>
                                      </p:to>
                                    </p:set>
                                  </p:childTnLst>
                                </p:cTn>
                              </p:par>
                              <p:par>
                                <p:cTn id="113" presetID="1" presetClass="entr" presetSubtype="0" fill="hold" grpId="0" nodeType="withEffect">
                                  <p:stCondLst>
                                    <p:cond delay="8900"/>
                                  </p:stCondLst>
                                  <p:childTnLst>
                                    <p:set>
                                      <p:cBhvr>
                                        <p:cTn id="114" dur="1" fill="hold">
                                          <p:stCondLst>
                                            <p:cond delay="0"/>
                                          </p:stCondLst>
                                        </p:cTn>
                                        <p:tgtEl>
                                          <p:spTgt spid="31"/>
                                        </p:tgtEl>
                                        <p:attrNameLst>
                                          <p:attrName>style.visibility</p:attrName>
                                        </p:attrNameLst>
                                      </p:cBhvr>
                                      <p:to>
                                        <p:strVal val="visible"/>
                                      </p:to>
                                    </p:set>
                                  </p:childTnLst>
                                </p:cTn>
                              </p:par>
                              <p:par>
                                <p:cTn id="115" presetID="1" presetClass="entr" presetSubtype="0" fill="hold" nodeType="withEffect">
                                  <p:stCondLst>
                                    <p:cond delay="8900"/>
                                  </p:stCondLst>
                                  <p:childTnLst>
                                    <p:set>
                                      <p:cBhvr>
                                        <p:cTn id="116" dur="1" fill="hold">
                                          <p:stCondLst>
                                            <p:cond delay="0"/>
                                          </p:stCondLst>
                                        </p:cTn>
                                        <p:tgtEl>
                                          <p:spTgt spid="32"/>
                                        </p:tgtEl>
                                        <p:attrNameLst>
                                          <p:attrName>style.visibility</p:attrName>
                                        </p:attrNameLst>
                                      </p:cBhvr>
                                      <p:to>
                                        <p:strVal val="visible"/>
                                      </p:to>
                                    </p:set>
                                  </p:childTnLst>
                                </p:cTn>
                              </p:par>
                              <p:par>
                                <p:cTn id="117" presetID="1" presetClass="entr" presetSubtype="0" fill="hold" nodeType="withEffect">
                                  <p:stCondLst>
                                    <p:cond delay="8900"/>
                                  </p:stCondLst>
                                  <p:childTnLst>
                                    <p:set>
                                      <p:cBhvr>
                                        <p:cTn id="118" dur="1" fill="hold">
                                          <p:stCondLst>
                                            <p:cond delay="0"/>
                                          </p:stCondLst>
                                        </p:cTn>
                                        <p:tgtEl>
                                          <p:spTgt spid="236"/>
                                        </p:tgtEl>
                                        <p:attrNameLst>
                                          <p:attrName>style.visibility</p:attrName>
                                        </p:attrNameLst>
                                      </p:cBhvr>
                                      <p:to>
                                        <p:strVal val="visible"/>
                                      </p:to>
                                    </p:set>
                                  </p:childTnLst>
                                </p:cTn>
                              </p:par>
                              <p:par>
                                <p:cTn id="119" presetID="1" presetClass="entr" presetSubtype="0" fill="hold" nodeType="withEffect">
                                  <p:stCondLst>
                                    <p:cond delay="8900"/>
                                  </p:stCondLst>
                                  <p:childTnLst>
                                    <p:set>
                                      <p:cBhvr>
                                        <p:cTn id="120" dur="1" fill="hold">
                                          <p:stCondLst>
                                            <p:cond delay="0"/>
                                          </p:stCondLst>
                                        </p:cTn>
                                        <p:tgtEl>
                                          <p:spTgt spid="165"/>
                                        </p:tgtEl>
                                        <p:attrNameLst>
                                          <p:attrName>style.visibility</p:attrName>
                                        </p:attrNameLst>
                                      </p:cBhvr>
                                      <p:to>
                                        <p:strVal val="visible"/>
                                      </p:to>
                                    </p:set>
                                  </p:childTnLst>
                                </p:cTn>
                              </p:par>
                              <p:par>
                                <p:cTn id="121" presetID="1" presetClass="entr" presetSubtype="0" fill="hold" grpId="0" nodeType="withEffect">
                                  <p:stCondLst>
                                    <p:cond delay="8900"/>
                                  </p:stCondLst>
                                  <p:childTnLst>
                                    <p:set>
                                      <p:cBhvr>
                                        <p:cTn id="122" dur="1" fill="hold">
                                          <p:stCondLst>
                                            <p:cond delay="0"/>
                                          </p:stCondLst>
                                        </p:cTn>
                                        <p:tgtEl>
                                          <p:spTgt spid="173"/>
                                        </p:tgtEl>
                                        <p:attrNameLst>
                                          <p:attrName>style.visibility</p:attrName>
                                        </p:attrNameLst>
                                      </p:cBhvr>
                                      <p:to>
                                        <p:strVal val="visible"/>
                                      </p:to>
                                    </p:set>
                                  </p:childTnLst>
                                </p:cTn>
                              </p:par>
                              <p:par>
                                <p:cTn id="123" presetID="1" presetClass="entr" presetSubtype="0" fill="hold" nodeType="withEffect">
                                  <p:stCondLst>
                                    <p:cond delay="10400"/>
                                  </p:stCondLst>
                                  <p:childTnLst>
                                    <p:set>
                                      <p:cBhvr>
                                        <p:cTn id="124" dur="1" fill="hold">
                                          <p:stCondLst>
                                            <p:cond delay="0"/>
                                          </p:stCondLst>
                                        </p:cTn>
                                        <p:tgtEl>
                                          <p:spTgt spid="143"/>
                                        </p:tgtEl>
                                        <p:attrNameLst>
                                          <p:attrName>style.visibility</p:attrName>
                                        </p:attrNameLst>
                                      </p:cBhvr>
                                      <p:to>
                                        <p:strVal val="visible"/>
                                      </p:to>
                                    </p:set>
                                  </p:childTnLst>
                                </p:cTn>
                              </p:par>
                              <p:par>
                                <p:cTn id="125" presetID="1" presetClass="entr" presetSubtype="0" fill="hold" grpId="0" nodeType="withEffect">
                                  <p:stCondLst>
                                    <p:cond delay="10400"/>
                                  </p:stCondLst>
                                  <p:childTnLst>
                                    <p:set>
                                      <p:cBhvr>
                                        <p:cTn id="126" dur="1" fill="hold">
                                          <p:stCondLst>
                                            <p:cond delay="0"/>
                                          </p:stCondLst>
                                        </p:cTn>
                                        <p:tgtEl>
                                          <p:spTgt spid="186"/>
                                        </p:tgtEl>
                                        <p:attrNameLst>
                                          <p:attrName>style.visibility</p:attrName>
                                        </p:attrNameLst>
                                      </p:cBhvr>
                                      <p:to>
                                        <p:strVal val="visible"/>
                                      </p:to>
                                    </p:set>
                                  </p:childTnLst>
                                </p:cTn>
                              </p:par>
                              <p:par>
                                <p:cTn id="127" presetID="1" presetClass="entr" presetSubtype="0" fill="hold" nodeType="withEffect">
                                  <p:stCondLst>
                                    <p:cond delay="10400"/>
                                  </p:stCondLst>
                                  <p:childTnLst>
                                    <p:set>
                                      <p:cBhvr>
                                        <p:cTn id="128" dur="1" fill="hold">
                                          <p:stCondLst>
                                            <p:cond delay="0"/>
                                          </p:stCondLst>
                                        </p:cTn>
                                        <p:tgtEl>
                                          <p:spTgt spid="141"/>
                                        </p:tgtEl>
                                        <p:attrNameLst>
                                          <p:attrName>style.visibility</p:attrName>
                                        </p:attrNameLst>
                                      </p:cBhvr>
                                      <p:to>
                                        <p:strVal val="visible"/>
                                      </p:to>
                                    </p:set>
                                  </p:childTnLst>
                                </p:cTn>
                              </p:par>
                              <p:par>
                                <p:cTn id="129" presetID="1" presetClass="entr" presetSubtype="0" fill="hold" grpId="0" nodeType="withEffect">
                                  <p:stCondLst>
                                    <p:cond delay="10400"/>
                                  </p:stCondLst>
                                  <p:childTnLst>
                                    <p:set>
                                      <p:cBhvr>
                                        <p:cTn id="130" dur="1" fill="hold">
                                          <p:stCondLst>
                                            <p:cond delay="0"/>
                                          </p:stCondLst>
                                        </p:cTn>
                                        <p:tgtEl>
                                          <p:spTgt spid="139"/>
                                        </p:tgtEl>
                                        <p:attrNameLst>
                                          <p:attrName>style.visibility</p:attrName>
                                        </p:attrNameLst>
                                      </p:cBhvr>
                                      <p:to>
                                        <p:strVal val="visible"/>
                                      </p:to>
                                    </p:set>
                                  </p:childTnLst>
                                </p:cTn>
                              </p:par>
                              <p:par>
                                <p:cTn id="131" presetID="1" presetClass="entr" presetSubtype="0" fill="hold" grpId="0" nodeType="withEffect">
                                  <p:stCondLst>
                                    <p:cond delay="10400"/>
                                  </p:stCondLst>
                                  <p:childTnLst>
                                    <p:set>
                                      <p:cBhvr>
                                        <p:cTn id="132" dur="1" fill="hold">
                                          <p:stCondLst>
                                            <p:cond delay="0"/>
                                          </p:stCondLst>
                                        </p:cTn>
                                        <p:tgtEl>
                                          <p:spTgt spid="145"/>
                                        </p:tgtEl>
                                        <p:attrNameLst>
                                          <p:attrName>style.visibility</p:attrName>
                                        </p:attrNameLst>
                                      </p:cBhvr>
                                      <p:to>
                                        <p:strVal val="visible"/>
                                      </p:to>
                                    </p:set>
                                  </p:childTnLst>
                                </p:cTn>
                              </p:par>
                              <p:par>
                                <p:cTn id="133" presetID="11" presetClass="entr" presetSubtype="0" fill="hold" grpId="0" nodeType="withEffect">
                                  <p:stCondLst>
                                    <p:cond delay="11900"/>
                                  </p:stCondLst>
                                  <p:childTnLst>
                                    <p:set>
                                      <p:cBhvr>
                                        <p:cTn id="134" dur="6000">
                                          <p:stCondLst>
                                            <p:cond delay="0"/>
                                          </p:stCondLst>
                                        </p:cTn>
                                        <p:tgtEl>
                                          <p:spTgt spid="176"/>
                                        </p:tgtEl>
                                        <p:attrNameLst>
                                          <p:attrName>style.visibility</p:attrName>
                                        </p:attrNameLst>
                                      </p:cBhvr>
                                      <p:to>
                                        <p:strVal val="visible"/>
                                      </p:to>
                                    </p:set>
                                  </p:childTnLst>
                                </p:cTn>
                              </p:par>
                              <p:par>
                                <p:cTn id="135" presetID="1" presetClass="entr" presetSubtype="0" fill="hold" nodeType="withEffect">
                                  <p:stCondLst>
                                    <p:cond delay="14400"/>
                                  </p:stCondLst>
                                  <p:childTnLst>
                                    <p:set>
                                      <p:cBhvr>
                                        <p:cTn id="136" dur="1" fill="hold">
                                          <p:stCondLst>
                                            <p:cond delay="0"/>
                                          </p:stCondLst>
                                        </p:cTn>
                                        <p:tgtEl>
                                          <p:spTgt spid="181"/>
                                        </p:tgtEl>
                                        <p:attrNameLst>
                                          <p:attrName>style.visibility</p:attrName>
                                        </p:attrNameLst>
                                      </p:cBhvr>
                                      <p:to>
                                        <p:strVal val="visible"/>
                                      </p:to>
                                    </p:set>
                                  </p:childTnLst>
                                </p:cTn>
                              </p:par>
                              <p:par>
                                <p:cTn id="137" presetID="1" presetClass="entr" presetSubtype="0" fill="hold" nodeType="withEffect">
                                  <p:stCondLst>
                                    <p:cond delay="14400"/>
                                  </p:stCondLst>
                                  <p:childTnLst>
                                    <p:set>
                                      <p:cBhvr>
                                        <p:cTn id="138" dur="1" fill="hold">
                                          <p:stCondLst>
                                            <p:cond delay="0"/>
                                          </p:stCondLst>
                                        </p:cTn>
                                        <p:tgtEl>
                                          <p:spTgt spid="177"/>
                                        </p:tgtEl>
                                        <p:attrNameLst>
                                          <p:attrName>style.visibility</p:attrName>
                                        </p:attrNameLst>
                                      </p:cBhvr>
                                      <p:to>
                                        <p:strVal val="visible"/>
                                      </p:to>
                                    </p:set>
                                  </p:childTnLst>
                                </p:cTn>
                              </p:par>
                              <p:par>
                                <p:cTn id="139" presetID="1" presetClass="entr" presetSubtype="0" fill="hold" grpId="0" nodeType="withEffect">
                                  <p:stCondLst>
                                    <p:cond delay="14400"/>
                                  </p:stCondLst>
                                  <p:childTnLst>
                                    <p:set>
                                      <p:cBhvr>
                                        <p:cTn id="140" dur="1" fill="hold">
                                          <p:stCondLst>
                                            <p:cond delay="0"/>
                                          </p:stCondLst>
                                        </p:cTn>
                                        <p:tgtEl>
                                          <p:spTgt spid="44"/>
                                        </p:tgtEl>
                                        <p:attrNameLst>
                                          <p:attrName>style.visibility</p:attrName>
                                        </p:attrNameLst>
                                      </p:cBhvr>
                                      <p:to>
                                        <p:strVal val="visible"/>
                                      </p:to>
                                    </p:set>
                                  </p:childTnLst>
                                </p:cTn>
                              </p:par>
                              <p:par>
                                <p:cTn id="141" presetID="1" presetClass="entr" presetSubtype="0" fill="hold" grpId="0" nodeType="withEffect">
                                  <p:stCondLst>
                                    <p:cond delay="14400"/>
                                  </p:stCondLst>
                                  <p:childTnLst>
                                    <p:set>
                                      <p:cBhvr>
                                        <p:cTn id="142" dur="1" fill="hold">
                                          <p:stCondLst>
                                            <p:cond delay="0"/>
                                          </p:stCondLst>
                                        </p:cTn>
                                        <p:tgtEl>
                                          <p:spTgt spid="43"/>
                                        </p:tgtEl>
                                        <p:attrNameLst>
                                          <p:attrName>style.visibility</p:attrName>
                                        </p:attrNameLst>
                                      </p:cBhvr>
                                      <p:to>
                                        <p:strVal val="visible"/>
                                      </p:to>
                                    </p:set>
                                  </p:childTnLst>
                                </p:cTn>
                              </p:par>
                              <p:par>
                                <p:cTn id="143" presetID="1" presetClass="entr" presetSubtype="0" fill="hold" nodeType="withEffect">
                                  <p:stCondLst>
                                    <p:cond delay="14400"/>
                                  </p:stCondLst>
                                  <p:childTnLst>
                                    <p:set>
                                      <p:cBhvr>
                                        <p:cTn id="144" dur="1" fill="hold">
                                          <p:stCondLst>
                                            <p:cond delay="0"/>
                                          </p:stCondLst>
                                        </p:cTn>
                                        <p:tgtEl>
                                          <p:spTgt spid="180"/>
                                        </p:tgtEl>
                                        <p:attrNameLst>
                                          <p:attrName>style.visibility</p:attrName>
                                        </p:attrNameLst>
                                      </p:cBhvr>
                                      <p:to>
                                        <p:strVal val="visible"/>
                                      </p:to>
                                    </p:set>
                                  </p:childTnLst>
                                </p:cTn>
                              </p:par>
                              <p:par>
                                <p:cTn id="145" presetID="1" presetClass="entr" presetSubtype="0" fill="hold" nodeType="withEffect">
                                  <p:stCondLst>
                                    <p:cond delay="14400"/>
                                  </p:stCondLst>
                                  <p:childTnLst>
                                    <p:set>
                                      <p:cBhvr>
                                        <p:cTn id="146" dur="1" fill="hold">
                                          <p:stCondLst>
                                            <p:cond delay="0"/>
                                          </p:stCondLst>
                                        </p:cTn>
                                        <p:tgtEl>
                                          <p:spTgt spid="179"/>
                                        </p:tgtEl>
                                        <p:attrNameLst>
                                          <p:attrName>style.visibility</p:attrName>
                                        </p:attrNameLst>
                                      </p:cBhvr>
                                      <p:to>
                                        <p:strVal val="visible"/>
                                      </p:to>
                                    </p:set>
                                  </p:childTnLst>
                                </p:cTn>
                              </p:par>
                              <p:par>
                                <p:cTn id="147" presetID="1" presetClass="entr" presetSubtype="0" fill="hold" grpId="0" nodeType="withEffect">
                                  <p:stCondLst>
                                    <p:cond delay="14400"/>
                                  </p:stCondLst>
                                  <p:childTnLst>
                                    <p:set>
                                      <p:cBhvr>
                                        <p:cTn id="148" dur="1" fill="hold">
                                          <p:stCondLst>
                                            <p:cond delay="0"/>
                                          </p:stCondLst>
                                        </p:cTn>
                                        <p:tgtEl>
                                          <p:spTgt spid="170"/>
                                        </p:tgtEl>
                                        <p:attrNameLst>
                                          <p:attrName>style.visibility</p:attrName>
                                        </p:attrNameLst>
                                      </p:cBhvr>
                                      <p:to>
                                        <p:strVal val="visible"/>
                                      </p:to>
                                    </p:set>
                                  </p:childTnLst>
                                </p:cTn>
                              </p:par>
                              <p:par>
                                <p:cTn id="149" presetID="1" presetClass="entr" presetSubtype="0" fill="hold" grpId="0" nodeType="withEffect">
                                  <p:stCondLst>
                                    <p:cond delay="14400"/>
                                  </p:stCondLst>
                                  <p:childTnLst>
                                    <p:set>
                                      <p:cBhvr>
                                        <p:cTn id="150" dur="1" fill="hold">
                                          <p:stCondLst>
                                            <p:cond delay="0"/>
                                          </p:stCondLst>
                                        </p:cTn>
                                        <p:tgtEl>
                                          <p:spTgt spid="172"/>
                                        </p:tgtEl>
                                        <p:attrNameLst>
                                          <p:attrName>style.visibility</p:attrName>
                                        </p:attrNameLst>
                                      </p:cBhvr>
                                      <p:to>
                                        <p:strVal val="visible"/>
                                      </p:to>
                                    </p:set>
                                  </p:childTnLst>
                                </p:cTn>
                              </p:par>
                              <p:par>
                                <p:cTn id="151" presetID="1" presetClass="entr" presetSubtype="0" fill="hold" nodeType="withEffect">
                                  <p:stCondLst>
                                    <p:cond delay="14400"/>
                                  </p:stCondLst>
                                  <p:childTnLst>
                                    <p:set>
                                      <p:cBhvr>
                                        <p:cTn id="152" dur="1" fill="hold">
                                          <p:stCondLst>
                                            <p:cond delay="0"/>
                                          </p:stCondLst>
                                        </p:cTn>
                                        <p:tgtEl>
                                          <p:spTgt spid="175"/>
                                        </p:tgtEl>
                                        <p:attrNameLst>
                                          <p:attrName>style.visibility</p:attrName>
                                        </p:attrNameLst>
                                      </p:cBhvr>
                                      <p:to>
                                        <p:strVal val="visible"/>
                                      </p:to>
                                    </p:set>
                                  </p:childTnLst>
                                </p:cTn>
                              </p:par>
                              <p:par>
                                <p:cTn id="153" presetID="1" presetClass="entr" presetSubtype="0" fill="hold" nodeType="withEffect">
                                  <p:stCondLst>
                                    <p:cond delay="14400"/>
                                  </p:stCondLst>
                                  <p:childTnLst>
                                    <p:set>
                                      <p:cBhvr>
                                        <p:cTn id="154" dur="1" fill="hold">
                                          <p:stCondLst>
                                            <p:cond delay="0"/>
                                          </p:stCondLst>
                                        </p:cTn>
                                        <p:tgtEl>
                                          <p:spTgt spid="178"/>
                                        </p:tgtEl>
                                        <p:attrNameLst>
                                          <p:attrName>style.visibility</p:attrName>
                                        </p:attrNameLst>
                                      </p:cBhvr>
                                      <p:to>
                                        <p:strVal val="visible"/>
                                      </p:to>
                                    </p:set>
                                  </p:childTnLst>
                                </p:cTn>
                              </p:par>
                            </p:childTnLst>
                          </p:cTn>
                        </p:par>
                        <p:par>
                          <p:cTn id="155" fill="hold">
                            <p:stCondLst>
                              <p:cond delay="38000"/>
                            </p:stCondLst>
                            <p:childTnLst>
                              <p:par>
                                <p:cTn id="156" presetID="11" presetClass="entr" presetSubtype="0" fill="hold" grpId="0" nodeType="afterEffect">
                                  <p:stCondLst>
                                    <p:cond delay="0"/>
                                  </p:stCondLst>
                                  <p:childTnLst>
                                    <p:set>
                                      <p:cBhvr>
                                        <p:cTn id="157" dur="5000">
                                          <p:stCondLst>
                                            <p:cond delay="0"/>
                                          </p:stCondLst>
                                        </p:cTn>
                                        <p:tgtEl>
                                          <p:spTgt spid="33"/>
                                        </p:tgtEl>
                                        <p:attrNameLst>
                                          <p:attrName>style.visibility</p:attrName>
                                        </p:attrNameLst>
                                      </p:cBhvr>
                                      <p:to>
                                        <p:strVal val="visible"/>
                                      </p:to>
                                    </p:set>
                                  </p:childTnLst>
                                </p:cTn>
                              </p:par>
                              <p:par>
                                <p:cTn id="158" presetID="11" presetClass="entr" presetSubtype="0" fill="hold" nodeType="withEffect">
                                  <p:stCondLst>
                                    <p:cond delay="0"/>
                                  </p:stCondLst>
                                  <p:childTnLst>
                                    <p:set>
                                      <p:cBhvr>
                                        <p:cTn id="159" dur="5000">
                                          <p:stCondLst>
                                            <p:cond delay="0"/>
                                          </p:stCondLst>
                                        </p:cTn>
                                        <p:tgtEl>
                                          <p:spTgt spid="182"/>
                                        </p:tgtEl>
                                        <p:attrNameLst>
                                          <p:attrName>style.visibility</p:attrName>
                                        </p:attrNameLst>
                                      </p:cBhvr>
                                      <p:to>
                                        <p:strVal val="visible"/>
                                      </p:to>
                                    </p:set>
                                  </p:childTnLst>
                                </p:cTn>
                              </p:par>
                              <p:par>
                                <p:cTn id="160" presetID="11" presetClass="entr" presetSubtype="0" fill="hold" nodeType="withEffect">
                                  <p:stCondLst>
                                    <p:cond delay="0"/>
                                  </p:stCondLst>
                                  <p:childTnLst>
                                    <p:set>
                                      <p:cBhvr>
                                        <p:cTn id="161" dur="5000">
                                          <p:stCondLst>
                                            <p:cond delay="0"/>
                                          </p:stCondLst>
                                        </p:cTn>
                                        <p:tgtEl>
                                          <p:spTgt spid="37"/>
                                        </p:tgtEl>
                                        <p:attrNameLst>
                                          <p:attrName>style.visibility</p:attrName>
                                        </p:attrNameLst>
                                      </p:cBhvr>
                                      <p:to>
                                        <p:strVal val="visible"/>
                                      </p:to>
                                    </p:set>
                                  </p:childTnLst>
                                </p:cTn>
                              </p:par>
                              <p:par>
                                <p:cTn id="162" presetID="11" presetClass="entr" presetSubtype="0" fill="hold" nodeType="withEffect">
                                  <p:stCondLst>
                                    <p:cond delay="0"/>
                                  </p:stCondLst>
                                  <p:childTnLst>
                                    <p:set>
                                      <p:cBhvr>
                                        <p:cTn id="163" dur="5000">
                                          <p:stCondLst>
                                            <p:cond delay="0"/>
                                          </p:stCondLst>
                                        </p:cTn>
                                        <p:tgtEl>
                                          <p:spTgt spid="35"/>
                                        </p:tgtEl>
                                        <p:attrNameLst>
                                          <p:attrName>style.visibility</p:attrName>
                                        </p:attrNameLst>
                                      </p:cBhvr>
                                      <p:to>
                                        <p:strVal val="visible"/>
                                      </p:to>
                                    </p:set>
                                  </p:childTnLst>
                                </p:cTn>
                              </p:par>
                              <p:par>
                                <p:cTn id="164" presetID="11" presetClass="entr" presetSubtype="0" fill="hold" nodeType="withEffect">
                                  <p:stCondLst>
                                    <p:cond delay="3600"/>
                                  </p:stCondLst>
                                  <p:childTnLst>
                                    <p:set>
                                      <p:cBhvr>
                                        <p:cTn id="165" dur="5000">
                                          <p:stCondLst>
                                            <p:cond delay="0"/>
                                          </p:stCondLst>
                                        </p:cTn>
                                        <p:tgtEl>
                                          <p:spTgt spid="149"/>
                                        </p:tgtEl>
                                        <p:attrNameLst>
                                          <p:attrName>style.visibility</p:attrName>
                                        </p:attrNameLst>
                                      </p:cBhvr>
                                      <p:to>
                                        <p:strVal val="visible"/>
                                      </p:to>
                                    </p:set>
                                  </p:childTnLst>
                                </p:cTn>
                              </p:par>
                              <p:par>
                                <p:cTn id="166" presetID="11" presetClass="entr" presetSubtype="0" fill="hold" grpId="0" nodeType="withEffect">
                                  <p:stCondLst>
                                    <p:cond delay="3600"/>
                                  </p:stCondLst>
                                  <p:childTnLst>
                                    <p:set>
                                      <p:cBhvr>
                                        <p:cTn id="167" dur="5000">
                                          <p:stCondLst>
                                            <p:cond delay="0"/>
                                          </p:stCondLst>
                                        </p:cTn>
                                        <p:tgtEl>
                                          <p:spTgt spid="140"/>
                                        </p:tgtEl>
                                        <p:attrNameLst>
                                          <p:attrName>style.visibility</p:attrName>
                                        </p:attrNameLst>
                                      </p:cBhvr>
                                      <p:to>
                                        <p:strVal val="visible"/>
                                      </p:to>
                                    </p:set>
                                  </p:childTnLst>
                                </p:cTn>
                              </p:par>
                              <p:par>
                                <p:cTn id="168" presetID="1" presetClass="entr" presetSubtype="0" fill="hold" nodeType="withEffect">
                                  <p:stCondLst>
                                    <p:cond delay="10000"/>
                                  </p:stCondLst>
                                  <p:childTnLst>
                                    <p:set>
                                      <p:cBhvr>
                                        <p:cTn id="169" dur="1" fill="hold">
                                          <p:stCondLst>
                                            <p:cond delay="0"/>
                                          </p:stCondLst>
                                        </p:cTn>
                                        <p:tgtEl>
                                          <p:spTgt spid="197"/>
                                        </p:tgtEl>
                                        <p:attrNameLst>
                                          <p:attrName>style.visibility</p:attrName>
                                        </p:attrNameLst>
                                      </p:cBhvr>
                                      <p:to>
                                        <p:strVal val="visible"/>
                                      </p:to>
                                    </p:set>
                                  </p:childTnLst>
                                </p:cTn>
                              </p:par>
                              <p:par>
                                <p:cTn id="170" presetID="1" presetClass="entr" presetSubtype="0" fill="hold" nodeType="withEffect">
                                  <p:stCondLst>
                                    <p:cond delay="10000"/>
                                  </p:stCondLst>
                                  <p:childTnLst>
                                    <p:set>
                                      <p:cBhvr>
                                        <p:cTn id="171" dur="1" fill="hold">
                                          <p:stCondLst>
                                            <p:cond delay="0"/>
                                          </p:stCondLst>
                                        </p:cTn>
                                        <p:tgtEl>
                                          <p:spTgt spid="192"/>
                                        </p:tgtEl>
                                        <p:attrNameLst>
                                          <p:attrName>style.visibility</p:attrName>
                                        </p:attrNameLst>
                                      </p:cBhvr>
                                      <p:to>
                                        <p:strVal val="visible"/>
                                      </p:to>
                                    </p:set>
                                  </p:childTnLst>
                                </p:cTn>
                              </p:par>
                              <p:par>
                                <p:cTn id="172" presetID="1" presetClass="entr" presetSubtype="0" fill="hold" nodeType="withEffect">
                                  <p:stCondLst>
                                    <p:cond delay="10000"/>
                                  </p:stCondLst>
                                  <p:childTnLst>
                                    <p:set>
                                      <p:cBhvr>
                                        <p:cTn id="173" dur="1" fill="hold">
                                          <p:stCondLst>
                                            <p:cond delay="0"/>
                                          </p:stCondLst>
                                        </p:cTn>
                                        <p:tgtEl>
                                          <p:spTgt spid="189"/>
                                        </p:tgtEl>
                                        <p:attrNameLst>
                                          <p:attrName>style.visibility</p:attrName>
                                        </p:attrNameLst>
                                      </p:cBhvr>
                                      <p:to>
                                        <p:strVal val="visible"/>
                                      </p:to>
                                    </p:set>
                                  </p:childTnLst>
                                </p:cTn>
                              </p:par>
                              <p:par>
                                <p:cTn id="174" presetID="1" presetClass="entr" presetSubtype="0" fill="hold" nodeType="withEffect">
                                  <p:stCondLst>
                                    <p:cond delay="10000"/>
                                  </p:stCondLst>
                                  <p:childTnLst>
                                    <p:set>
                                      <p:cBhvr>
                                        <p:cTn id="175" dur="1" fill="hold">
                                          <p:stCondLst>
                                            <p:cond delay="0"/>
                                          </p:stCondLst>
                                        </p:cTn>
                                        <p:tgtEl>
                                          <p:spTgt spid="190"/>
                                        </p:tgtEl>
                                        <p:attrNameLst>
                                          <p:attrName>style.visibility</p:attrName>
                                        </p:attrNameLst>
                                      </p:cBhvr>
                                      <p:to>
                                        <p:strVal val="visible"/>
                                      </p:to>
                                    </p:set>
                                  </p:childTnLst>
                                </p:cTn>
                              </p:par>
                              <p:par>
                                <p:cTn id="176" presetID="11" presetClass="entr" presetSubtype="0" fill="hold" nodeType="withEffect">
                                  <p:stCondLst>
                                    <p:cond delay="10000"/>
                                  </p:stCondLst>
                                  <p:childTnLst>
                                    <p:set>
                                      <p:cBhvr>
                                        <p:cTn id="177" dur="5000">
                                          <p:stCondLst>
                                            <p:cond delay="0"/>
                                          </p:stCondLst>
                                        </p:cTn>
                                        <p:tgtEl>
                                          <p:spTgt spid="168"/>
                                        </p:tgtEl>
                                        <p:attrNameLst>
                                          <p:attrName>style.visibility</p:attrName>
                                        </p:attrNameLst>
                                      </p:cBhvr>
                                      <p:to>
                                        <p:strVal val="visible"/>
                                      </p:to>
                                    </p:set>
                                  </p:childTnLst>
                                </p:cTn>
                              </p:par>
                              <p:par>
                                <p:cTn id="178" presetID="11" presetClass="entr" presetSubtype="0" fill="hold" grpId="0" nodeType="withEffect">
                                  <p:stCondLst>
                                    <p:cond delay="10000"/>
                                  </p:stCondLst>
                                  <p:childTnLst>
                                    <p:set>
                                      <p:cBhvr>
                                        <p:cTn id="179" dur="5000">
                                          <p:stCondLst>
                                            <p:cond delay="0"/>
                                          </p:stCondLst>
                                        </p:cTn>
                                        <p:tgtEl>
                                          <p:spTgt spid="150"/>
                                        </p:tgtEl>
                                        <p:attrNameLst>
                                          <p:attrName>style.visibility</p:attrName>
                                        </p:attrNameLst>
                                      </p:cBhvr>
                                      <p:to>
                                        <p:strVal val="visible"/>
                                      </p:to>
                                    </p:set>
                                  </p:childTnLst>
                                </p:cTn>
                              </p:par>
                              <p:par>
                                <p:cTn id="180" presetID="11" presetClass="entr" presetSubtype="0" fill="hold" nodeType="withEffect">
                                  <p:stCondLst>
                                    <p:cond delay="10000"/>
                                  </p:stCondLst>
                                  <p:childTnLst>
                                    <p:set>
                                      <p:cBhvr>
                                        <p:cTn id="181" dur="5000">
                                          <p:stCondLst>
                                            <p:cond delay="0"/>
                                          </p:stCondLst>
                                        </p:cTn>
                                        <p:tgtEl>
                                          <p:spTgt spid="220"/>
                                        </p:tgtEl>
                                        <p:attrNameLst>
                                          <p:attrName>style.visibility</p:attrName>
                                        </p:attrNameLst>
                                      </p:cBhvr>
                                      <p:to>
                                        <p:strVal val="visible"/>
                                      </p:to>
                                    </p:set>
                                  </p:childTnLst>
                                </p:cTn>
                              </p:par>
                              <p:par>
                                <p:cTn id="182" presetID="11" presetClass="entr" presetSubtype="0" fill="hold" grpId="0" nodeType="withEffect">
                                  <p:stCondLst>
                                    <p:cond delay="10000"/>
                                  </p:stCondLst>
                                  <p:childTnLst>
                                    <p:set>
                                      <p:cBhvr>
                                        <p:cTn id="183" dur="5000">
                                          <p:stCondLst>
                                            <p:cond delay="0"/>
                                          </p:stCondLst>
                                        </p:cTn>
                                        <p:tgtEl>
                                          <p:spTgt spid="219"/>
                                        </p:tgtEl>
                                        <p:attrNameLst>
                                          <p:attrName>style.visibility</p:attrName>
                                        </p:attrNameLst>
                                      </p:cBhvr>
                                      <p:to>
                                        <p:strVal val="visible"/>
                                      </p:to>
                                    </p:set>
                                  </p:childTnLst>
                                </p:cTn>
                              </p:par>
                              <p:par>
                                <p:cTn id="184" presetID="11" presetClass="entr" presetSubtype="0" fill="hold" nodeType="withEffect">
                                  <p:stCondLst>
                                    <p:cond delay="10000"/>
                                  </p:stCondLst>
                                  <p:childTnLst>
                                    <p:set>
                                      <p:cBhvr>
                                        <p:cTn id="185" dur="5000">
                                          <p:stCondLst>
                                            <p:cond delay="0"/>
                                          </p:stCondLst>
                                        </p:cTn>
                                        <p:tgtEl>
                                          <p:spTgt spid="154"/>
                                        </p:tgtEl>
                                        <p:attrNameLst>
                                          <p:attrName>style.visibility</p:attrName>
                                        </p:attrNameLst>
                                      </p:cBhvr>
                                      <p:to>
                                        <p:strVal val="visible"/>
                                      </p:to>
                                    </p:set>
                                  </p:childTnLst>
                                </p:cTn>
                              </p:par>
                            </p:childTnLst>
                          </p:cTn>
                        </p:par>
                        <p:par>
                          <p:cTn id="186" fill="hold">
                            <p:stCondLst>
                              <p:cond delay="53000"/>
                            </p:stCondLst>
                            <p:childTnLst>
                              <p:par>
                                <p:cTn id="187" presetID="1" presetClass="entr" presetSubtype="0" fill="hold" grpId="0" nodeType="afterEffect">
                                  <p:stCondLst>
                                    <p:cond delay="1000"/>
                                  </p:stCondLst>
                                  <p:childTnLst>
                                    <p:set>
                                      <p:cBhvr>
                                        <p:cTn id="188" dur="1" fill="hold">
                                          <p:stCondLst>
                                            <p:cond delay="0"/>
                                          </p:stCondLst>
                                        </p:cTn>
                                        <p:tgtEl>
                                          <p:spTgt spid="3"/>
                                        </p:tgtEl>
                                        <p:attrNameLst>
                                          <p:attrName>style.visibility</p:attrName>
                                        </p:attrNameLst>
                                      </p:cBhvr>
                                      <p:to>
                                        <p:strVal val="visible"/>
                                      </p:to>
                                    </p:set>
                                  </p:childTnLst>
                                </p:cTn>
                              </p:par>
                              <p:par>
                                <p:cTn id="189" presetID="1" presetClass="entr" presetSubtype="0" fill="hold" grpId="0" nodeType="withEffect">
                                  <p:stCondLst>
                                    <p:cond delay="1000"/>
                                  </p:stCondLst>
                                  <p:childTnLst>
                                    <p:set>
                                      <p:cBhvr>
                                        <p:cTn id="190" dur="1" fill="hold">
                                          <p:stCondLst>
                                            <p:cond delay="0"/>
                                          </p:stCondLst>
                                        </p:cTn>
                                        <p:tgtEl>
                                          <p:spTgt spid="227"/>
                                        </p:tgtEl>
                                        <p:attrNameLst>
                                          <p:attrName>style.visibility</p:attrName>
                                        </p:attrNameLst>
                                      </p:cBhvr>
                                      <p:to>
                                        <p:strVal val="visible"/>
                                      </p:to>
                                    </p:set>
                                  </p:childTnLst>
                                </p:cTn>
                              </p:par>
                              <p:par>
                                <p:cTn id="191" presetID="1" presetClass="entr" presetSubtype="0" fill="hold" nodeType="withEffect">
                                  <p:stCondLst>
                                    <p:cond delay="1000"/>
                                  </p:stCondLst>
                                  <p:childTnLst>
                                    <p:set>
                                      <p:cBhvr>
                                        <p:cTn id="192" dur="1" fill="hold">
                                          <p:stCondLst>
                                            <p:cond delay="0"/>
                                          </p:stCondLst>
                                        </p:cTn>
                                        <p:tgtEl>
                                          <p:spTgt spid="231"/>
                                        </p:tgtEl>
                                        <p:attrNameLst>
                                          <p:attrName>style.visibility</p:attrName>
                                        </p:attrNameLst>
                                      </p:cBhvr>
                                      <p:to>
                                        <p:strVal val="visible"/>
                                      </p:to>
                                    </p:set>
                                  </p:childTnLst>
                                </p:cTn>
                              </p:par>
                              <p:par>
                                <p:cTn id="193" presetID="1" presetClass="entr" presetSubtype="0" fill="hold" grpId="0" nodeType="withEffect">
                                  <p:stCondLst>
                                    <p:cond delay="1000"/>
                                  </p:stCondLst>
                                  <p:childTnLst>
                                    <p:set>
                                      <p:cBhvr>
                                        <p:cTn id="194" dur="1" fill="hold">
                                          <p:stCondLst>
                                            <p:cond delay="0"/>
                                          </p:stCondLst>
                                        </p:cTn>
                                        <p:tgtEl>
                                          <p:spTgt spid="226"/>
                                        </p:tgtEl>
                                        <p:attrNameLst>
                                          <p:attrName>style.visibility</p:attrName>
                                        </p:attrNameLst>
                                      </p:cBhvr>
                                      <p:to>
                                        <p:strVal val="visible"/>
                                      </p:to>
                                    </p:set>
                                  </p:childTnLst>
                                </p:cTn>
                              </p:par>
                              <p:par>
                                <p:cTn id="195" presetID="1" presetClass="entr" presetSubtype="0" fill="hold" nodeType="withEffect">
                                  <p:stCondLst>
                                    <p:cond delay="1000"/>
                                  </p:stCondLst>
                                  <p:childTnLst>
                                    <p:set>
                                      <p:cBhvr>
                                        <p:cTn id="196" dur="1" fill="hold">
                                          <p:stCondLst>
                                            <p:cond delay="0"/>
                                          </p:stCondLst>
                                        </p:cTn>
                                        <p:tgtEl>
                                          <p:spTgt spid="207"/>
                                        </p:tgtEl>
                                        <p:attrNameLst>
                                          <p:attrName>style.visibility</p:attrName>
                                        </p:attrNameLst>
                                      </p:cBhvr>
                                      <p:to>
                                        <p:strVal val="visible"/>
                                      </p:to>
                                    </p:set>
                                  </p:childTnLst>
                                </p:cTn>
                              </p:par>
                              <p:par>
                                <p:cTn id="197" presetID="1" presetClass="entr" presetSubtype="0" fill="hold" nodeType="withEffect">
                                  <p:stCondLst>
                                    <p:cond delay="1000"/>
                                  </p:stCondLst>
                                  <p:childTnLst>
                                    <p:set>
                                      <p:cBhvr>
                                        <p:cTn id="198" dur="1" fill="hold">
                                          <p:stCondLst>
                                            <p:cond delay="0"/>
                                          </p:stCondLst>
                                        </p:cTn>
                                        <p:tgtEl>
                                          <p:spTgt spid="221"/>
                                        </p:tgtEl>
                                        <p:attrNameLst>
                                          <p:attrName>style.visibility</p:attrName>
                                        </p:attrNameLst>
                                      </p:cBhvr>
                                      <p:to>
                                        <p:strVal val="visible"/>
                                      </p:to>
                                    </p:set>
                                  </p:childTnLst>
                                </p:cTn>
                              </p:par>
                              <p:par>
                                <p:cTn id="199" presetID="1" presetClass="entr" presetSubtype="0" fill="hold" nodeType="withEffect">
                                  <p:stCondLst>
                                    <p:cond delay="1000"/>
                                  </p:stCondLst>
                                  <p:childTnLst>
                                    <p:set>
                                      <p:cBhvr>
                                        <p:cTn id="200" dur="1" fill="hold">
                                          <p:stCondLst>
                                            <p:cond delay="0"/>
                                          </p:stCondLst>
                                        </p:cTn>
                                        <p:tgtEl>
                                          <p:spTgt spid="228"/>
                                        </p:tgtEl>
                                        <p:attrNameLst>
                                          <p:attrName>style.visibility</p:attrName>
                                        </p:attrNameLst>
                                      </p:cBhvr>
                                      <p:to>
                                        <p:strVal val="visible"/>
                                      </p:to>
                                    </p:set>
                                  </p:childTnLst>
                                </p:cTn>
                              </p:par>
                              <p:par>
                                <p:cTn id="201" presetID="1" presetClass="entr" presetSubtype="0" fill="hold" grpId="1" nodeType="withEffect">
                                  <p:stCondLst>
                                    <p:cond delay="1000"/>
                                  </p:stCondLst>
                                  <p:childTnLst>
                                    <p:set>
                                      <p:cBhvr>
                                        <p:cTn id="202" dur="1" fill="hold">
                                          <p:stCondLst>
                                            <p:cond delay="0"/>
                                          </p:stCondLst>
                                        </p:cTn>
                                        <p:tgtEl>
                                          <p:spTgt spid="21"/>
                                        </p:tgtEl>
                                        <p:attrNameLst>
                                          <p:attrName>style.visibility</p:attrName>
                                        </p:attrNameLst>
                                      </p:cBhvr>
                                      <p:to>
                                        <p:strVal val="visible"/>
                                      </p:to>
                                    </p:set>
                                  </p:childTnLst>
                                </p:cTn>
                              </p:par>
                              <p:par>
                                <p:cTn id="203" presetID="11" presetClass="entr" presetSubtype="0" fill="hold" grpId="0" nodeType="withEffect">
                                  <p:stCondLst>
                                    <p:cond delay="2500"/>
                                  </p:stCondLst>
                                  <p:childTnLst>
                                    <p:set>
                                      <p:cBhvr>
                                        <p:cTn id="204" dur="6000">
                                          <p:stCondLst>
                                            <p:cond delay="0"/>
                                          </p:stCondLst>
                                        </p:cTn>
                                        <p:tgtEl>
                                          <p:spTgt spid="191"/>
                                        </p:tgtEl>
                                        <p:attrNameLst>
                                          <p:attrName>style.visibility</p:attrName>
                                        </p:attrNameLst>
                                      </p:cBhvr>
                                      <p:to>
                                        <p:strVal val="visible"/>
                                      </p:to>
                                    </p:set>
                                  </p:childTnLst>
                                </p:cTn>
                              </p:par>
                              <p:par>
                                <p:cTn id="205" presetID="1" presetClass="entr" presetSubtype="0" fill="hold" nodeType="withEffect">
                                  <p:stCondLst>
                                    <p:cond delay="6200"/>
                                  </p:stCondLst>
                                  <p:childTnLst>
                                    <p:set>
                                      <p:cBhvr>
                                        <p:cTn id="206" dur="1" fill="hold">
                                          <p:stCondLst>
                                            <p:cond delay="0"/>
                                          </p:stCondLst>
                                        </p:cTn>
                                        <p:tgtEl>
                                          <p:spTgt spid="129"/>
                                        </p:tgtEl>
                                        <p:attrNameLst>
                                          <p:attrName>style.visibility</p:attrName>
                                        </p:attrNameLst>
                                      </p:cBhvr>
                                      <p:to>
                                        <p:strVal val="visible"/>
                                      </p:to>
                                    </p:set>
                                  </p:childTnLst>
                                </p:cTn>
                              </p:par>
                              <p:par>
                                <p:cTn id="207" presetID="1" presetClass="entr" presetSubtype="0" fill="hold" grpId="1" nodeType="withEffect">
                                  <p:stCondLst>
                                    <p:cond delay="6200"/>
                                  </p:stCondLst>
                                  <p:childTnLst>
                                    <p:set>
                                      <p:cBhvr>
                                        <p:cTn id="208" dur="1" fill="hold">
                                          <p:stCondLst>
                                            <p:cond delay="0"/>
                                          </p:stCondLst>
                                        </p:cTn>
                                        <p:tgtEl>
                                          <p:spTgt spid="133"/>
                                        </p:tgtEl>
                                        <p:attrNameLst>
                                          <p:attrName>style.visibility</p:attrName>
                                        </p:attrNameLst>
                                      </p:cBhvr>
                                      <p:to>
                                        <p:strVal val="visible"/>
                                      </p:to>
                                    </p:set>
                                  </p:childTnLst>
                                </p:cTn>
                              </p:par>
                              <p:par>
                                <p:cTn id="209" presetID="1" presetClass="entr" presetSubtype="0" fill="hold" grpId="1" nodeType="withEffect">
                                  <p:stCondLst>
                                    <p:cond delay="6200"/>
                                  </p:stCondLst>
                                  <p:childTnLst>
                                    <p:set>
                                      <p:cBhvr>
                                        <p:cTn id="210" dur="1" fill="hold">
                                          <p:stCondLst>
                                            <p:cond delay="0"/>
                                          </p:stCondLst>
                                        </p:cTn>
                                        <p:tgtEl>
                                          <p:spTgt spid="132"/>
                                        </p:tgtEl>
                                        <p:attrNameLst>
                                          <p:attrName>style.visibility</p:attrName>
                                        </p:attrNameLst>
                                      </p:cBhvr>
                                      <p:to>
                                        <p:strVal val="visible"/>
                                      </p:to>
                                    </p:set>
                                  </p:childTnLst>
                                </p:cTn>
                              </p:par>
                              <p:par>
                                <p:cTn id="211" presetID="1" presetClass="entr" presetSubtype="0" fill="hold" grpId="1" nodeType="withEffect">
                                  <p:stCondLst>
                                    <p:cond delay="6200"/>
                                  </p:stCondLst>
                                  <p:childTnLst>
                                    <p:set>
                                      <p:cBhvr>
                                        <p:cTn id="212" dur="1" fill="hold">
                                          <p:stCondLst>
                                            <p:cond delay="0"/>
                                          </p:stCondLst>
                                        </p:cTn>
                                        <p:tgtEl>
                                          <p:spTgt spid="138"/>
                                        </p:tgtEl>
                                        <p:attrNameLst>
                                          <p:attrName>style.visibility</p:attrName>
                                        </p:attrNameLst>
                                      </p:cBhvr>
                                      <p:to>
                                        <p:strVal val="visible"/>
                                      </p:to>
                                    </p:set>
                                  </p:childTnLst>
                                </p:cTn>
                              </p:par>
                            </p:childTnLst>
                          </p:cTn>
                        </p:par>
                        <p:par>
                          <p:cTn id="213" fill="hold">
                            <p:stCondLst>
                              <p:cond delay="61500"/>
                            </p:stCondLst>
                            <p:childTnLst>
                              <p:par>
                                <p:cTn id="214" presetID="11" presetClass="entr" presetSubtype="0" fill="hold" grpId="0" nodeType="afterEffect">
                                  <p:stCondLst>
                                    <p:cond delay="1500"/>
                                  </p:stCondLst>
                                  <p:childTnLst>
                                    <p:set>
                                      <p:cBhvr>
                                        <p:cTn id="215" dur="6000">
                                          <p:stCondLst>
                                            <p:cond delay="0"/>
                                          </p:stCondLst>
                                        </p:cTn>
                                        <p:tgtEl>
                                          <p:spTgt spid="194"/>
                                        </p:tgtEl>
                                        <p:attrNameLst>
                                          <p:attrName>style.visibility</p:attrName>
                                        </p:attrNameLst>
                                      </p:cBhvr>
                                      <p:to>
                                        <p:strVal val="visible"/>
                                      </p:to>
                                    </p:set>
                                  </p:childTnLst>
                                </p:cTn>
                              </p:par>
                              <p:par>
                                <p:cTn id="216" presetID="1" presetClass="entr" presetSubtype="0" fill="hold" nodeType="withEffect">
                                  <p:stCondLst>
                                    <p:cond delay="4900"/>
                                  </p:stCondLst>
                                  <p:childTnLst>
                                    <p:set>
                                      <p:cBhvr>
                                        <p:cTn id="217" dur="1" fill="hold">
                                          <p:stCondLst>
                                            <p:cond delay="0"/>
                                          </p:stCondLst>
                                        </p:cTn>
                                        <p:tgtEl>
                                          <p:spTgt spid="60"/>
                                        </p:tgtEl>
                                        <p:attrNameLst>
                                          <p:attrName>style.visibility</p:attrName>
                                        </p:attrNameLst>
                                      </p:cBhvr>
                                      <p:to>
                                        <p:strVal val="visible"/>
                                      </p:to>
                                    </p:set>
                                  </p:childTnLst>
                                </p:cTn>
                              </p:par>
                              <p:par>
                                <p:cTn id="218" presetID="1" presetClass="entr" presetSubtype="0" fill="hold" nodeType="withEffect">
                                  <p:stCondLst>
                                    <p:cond delay="4900"/>
                                  </p:stCondLst>
                                  <p:childTnLst>
                                    <p:set>
                                      <p:cBhvr>
                                        <p:cTn id="219" dur="1" fill="hold">
                                          <p:stCondLst>
                                            <p:cond delay="0"/>
                                          </p:stCondLst>
                                        </p:cTn>
                                        <p:tgtEl>
                                          <p:spTgt spid="62"/>
                                        </p:tgtEl>
                                        <p:attrNameLst>
                                          <p:attrName>style.visibility</p:attrName>
                                        </p:attrNameLst>
                                      </p:cBhvr>
                                      <p:to>
                                        <p:strVal val="visible"/>
                                      </p:to>
                                    </p:set>
                                  </p:childTnLst>
                                </p:cTn>
                              </p:par>
                              <p:par>
                                <p:cTn id="220" presetID="1" presetClass="entr" presetSubtype="0" fill="hold" nodeType="withEffect">
                                  <p:stCondLst>
                                    <p:cond delay="4900"/>
                                  </p:stCondLst>
                                  <p:childTnLst>
                                    <p:set>
                                      <p:cBhvr>
                                        <p:cTn id="221" dur="1" fill="hold">
                                          <p:stCondLst>
                                            <p:cond delay="0"/>
                                          </p:stCondLst>
                                        </p:cTn>
                                        <p:tgtEl>
                                          <p:spTgt spid="59"/>
                                        </p:tgtEl>
                                        <p:attrNameLst>
                                          <p:attrName>style.visibility</p:attrName>
                                        </p:attrNameLst>
                                      </p:cBhvr>
                                      <p:to>
                                        <p:strVal val="visible"/>
                                      </p:to>
                                    </p:set>
                                  </p:childTnLst>
                                </p:cTn>
                              </p:par>
                              <p:par>
                                <p:cTn id="222" presetID="1" presetClass="entr" presetSubtype="0" fill="hold" nodeType="withEffect">
                                  <p:stCondLst>
                                    <p:cond delay="4900"/>
                                  </p:stCondLst>
                                  <p:childTnLst>
                                    <p:set>
                                      <p:cBhvr>
                                        <p:cTn id="223" dur="1" fill="hold">
                                          <p:stCondLst>
                                            <p:cond delay="0"/>
                                          </p:stCondLst>
                                        </p:cTn>
                                        <p:tgtEl>
                                          <p:spTgt spid="57"/>
                                        </p:tgtEl>
                                        <p:attrNameLst>
                                          <p:attrName>style.visibility</p:attrName>
                                        </p:attrNameLst>
                                      </p:cBhvr>
                                      <p:to>
                                        <p:strVal val="visible"/>
                                      </p:to>
                                    </p:set>
                                  </p:childTnLst>
                                </p:cTn>
                              </p:par>
                              <p:par>
                                <p:cTn id="224" presetID="1" presetClass="entr" presetSubtype="0" fill="hold" grpId="0" nodeType="withEffect">
                                  <p:stCondLst>
                                    <p:cond delay="4900"/>
                                  </p:stCondLst>
                                  <p:childTnLst>
                                    <p:set>
                                      <p:cBhvr>
                                        <p:cTn id="225" dur="1" fill="hold">
                                          <p:stCondLst>
                                            <p:cond delay="0"/>
                                          </p:stCondLst>
                                        </p:cTn>
                                        <p:tgtEl>
                                          <p:spTgt spid="81"/>
                                        </p:tgtEl>
                                        <p:attrNameLst>
                                          <p:attrName>style.visibility</p:attrName>
                                        </p:attrNameLst>
                                      </p:cBhvr>
                                      <p:to>
                                        <p:strVal val="visible"/>
                                      </p:to>
                                    </p:set>
                                  </p:childTnLst>
                                </p:cTn>
                              </p:par>
                              <p:par>
                                <p:cTn id="226" presetID="1" presetClass="entr" presetSubtype="0" fill="hold" nodeType="withEffect">
                                  <p:stCondLst>
                                    <p:cond delay="4900"/>
                                  </p:stCondLst>
                                  <p:childTnLst>
                                    <p:set>
                                      <p:cBhvr>
                                        <p:cTn id="227" dur="1" fill="hold">
                                          <p:stCondLst>
                                            <p:cond delay="0"/>
                                          </p:stCondLst>
                                        </p:cTn>
                                        <p:tgtEl>
                                          <p:spTgt spid="113"/>
                                        </p:tgtEl>
                                        <p:attrNameLst>
                                          <p:attrName>style.visibility</p:attrName>
                                        </p:attrNameLst>
                                      </p:cBhvr>
                                      <p:to>
                                        <p:strVal val="visible"/>
                                      </p:to>
                                    </p:set>
                                  </p:childTnLst>
                                </p:cTn>
                              </p:par>
                              <p:par>
                                <p:cTn id="228" presetID="1" presetClass="entr" presetSubtype="0" fill="hold" grpId="0" nodeType="withEffect">
                                  <p:stCondLst>
                                    <p:cond delay="4900"/>
                                  </p:stCondLst>
                                  <p:childTnLst>
                                    <p:set>
                                      <p:cBhvr>
                                        <p:cTn id="229" dur="1" fill="hold">
                                          <p:stCondLst>
                                            <p:cond delay="0"/>
                                          </p:stCondLst>
                                        </p:cTn>
                                        <p:tgtEl>
                                          <p:spTgt spid="1026"/>
                                        </p:tgtEl>
                                        <p:attrNameLst>
                                          <p:attrName>style.visibility</p:attrName>
                                        </p:attrNameLst>
                                      </p:cBhvr>
                                      <p:to>
                                        <p:strVal val="visible"/>
                                      </p:to>
                                    </p:set>
                                  </p:childTnLst>
                                </p:cTn>
                              </p:par>
                              <p:par>
                                <p:cTn id="230" presetID="1" presetClass="entr" presetSubtype="0" fill="hold" grpId="0" nodeType="withEffect">
                                  <p:stCondLst>
                                    <p:cond delay="4900"/>
                                  </p:stCondLst>
                                  <p:childTnLst>
                                    <p:set>
                                      <p:cBhvr>
                                        <p:cTn id="231" dur="1" fill="hold">
                                          <p:stCondLst>
                                            <p:cond delay="0"/>
                                          </p:stCondLst>
                                        </p:cTn>
                                        <p:tgtEl>
                                          <p:spTgt spid="233"/>
                                        </p:tgtEl>
                                        <p:attrNameLst>
                                          <p:attrName>style.visibility</p:attrName>
                                        </p:attrNameLst>
                                      </p:cBhvr>
                                      <p:to>
                                        <p:strVal val="visible"/>
                                      </p:to>
                                    </p:set>
                                  </p:childTnLst>
                                </p:cTn>
                              </p:par>
                              <p:par>
                                <p:cTn id="232" presetID="1" presetClass="entr" presetSubtype="0" fill="hold" grpId="0" nodeType="withEffect">
                                  <p:stCondLst>
                                    <p:cond delay="4900"/>
                                  </p:stCondLst>
                                  <p:childTnLst>
                                    <p:set>
                                      <p:cBhvr>
                                        <p:cTn id="233" dur="1" fill="hold">
                                          <p:stCondLst>
                                            <p:cond delay="0"/>
                                          </p:stCondLst>
                                        </p:cTn>
                                        <p:tgtEl>
                                          <p:spTgt spid="80"/>
                                        </p:tgtEl>
                                        <p:attrNameLst>
                                          <p:attrName>style.visibility</p:attrName>
                                        </p:attrNameLst>
                                      </p:cBhvr>
                                      <p:to>
                                        <p:strVal val="visible"/>
                                      </p:to>
                                    </p:set>
                                  </p:childTnLst>
                                </p:cTn>
                              </p:par>
                              <p:par>
                                <p:cTn id="234" presetID="1" presetClass="entr" presetSubtype="0" fill="hold" nodeType="withEffect">
                                  <p:stCondLst>
                                    <p:cond delay="4900"/>
                                  </p:stCondLst>
                                  <p:childTnLst>
                                    <p:set>
                                      <p:cBhvr>
                                        <p:cTn id="235" dur="1" fill="hold">
                                          <p:stCondLst>
                                            <p:cond delay="0"/>
                                          </p:stCondLst>
                                        </p:cTn>
                                        <p:tgtEl>
                                          <p:spTgt spid="126"/>
                                        </p:tgtEl>
                                        <p:attrNameLst>
                                          <p:attrName>style.visibility</p:attrName>
                                        </p:attrNameLst>
                                      </p:cBhvr>
                                      <p:to>
                                        <p:strVal val="visible"/>
                                      </p:to>
                                    </p:set>
                                  </p:childTnLst>
                                </p:cTn>
                              </p:par>
                              <p:par>
                                <p:cTn id="236" presetID="1" presetClass="entr" presetSubtype="0" fill="hold" nodeType="withEffect">
                                  <p:stCondLst>
                                    <p:cond delay="4900"/>
                                  </p:stCondLst>
                                  <p:childTnLst>
                                    <p:set>
                                      <p:cBhvr>
                                        <p:cTn id="237" dur="1" fill="hold">
                                          <p:stCondLst>
                                            <p:cond delay="0"/>
                                          </p:stCondLst>
                                        </p:cTn>
                                        <p:tgtEl>
                                          <p:spTgt spid="127"/>
                                        </p:tgtEl>
                                        <p:attrNameLst>
                                          <p:attrName>style.visibility</p:attrName>
                                        </p:attrNameLst>
                                      </p:cBhvr>
                                      <p:to>
                                        <p:strVal val="visible"/>
                                      </p:to>
                                    </p:set>
                                  </p:childTnLst>
                                </p:cTn>
                              </p:par>
                              <p:par>
                                <p:cTn id="238" presetID="1" presetClass="entr" presetSubtype="0" fill="hold" grpId="0" nodeType="withEffect">
                                  <p:stCondLst>
                                    <p:cond delay="4900"/>
                                  </p:stCondLst>
                                  <p:childTnLst>
                                    <p:set>
                                      <p:cBhvr>
                                        <p:cTn id="239" dur="1" fill="hold">
                                          <p:stCondLst>
                                            <p:cond delay="0"/>
                                          </p:stCondLst>
                                        </p:cTn>
                                        <p:tgtEl>
                                          <p:spTgt spid="122"/>
                                        </p:tgtEl>
                                        <p:attrNameLst>
                                          <p:attrName>style.visibility</p:attrName>
                                        </p:attrNameLst>
                                      </p:cBhvr>
                                      <p:to>
                                        <p:strVal val="visible"/>
                                      </p:to>
                                    </p:set>
                                  </p:childTnLst>
                                </p:cTn>
                              </p:par>
                              <p:par>
                                <p:cTn id="240" presetID="1" presetClass="entr" presetSubtype="0" fill="hold" grpId="0" nodeType="withEffect">
                                  <p:stCondLst>
                                    <p:cond delay="4900"/>
                                  </p:stCondLst>
                                  <p:childTnLst>
                                    <p:set>
                                      <p:cBhvr>
                                        <p:cTn id="241" dur="1" fill="hold">
                                          <p:stCondLst>
                                            <p:cond delay="0"/>
                                          </p:stCondLst>
                                        </p:cTn>
                                        <p:tgtEl>
                                          <p:spTgt spid="121"/>
                                        </p:tgtEl>
                                        <p:attrNameLst>
                                          <p:attrName>style.visibility</p:attrName>
                                        </p:attrNameLst>
                                      </p:cBhvr>
                                      <p:to>
                                        <p:strVal val="visible"/>
                                      </p:to>
                                    </p:set>
                                  </p:childTnLst>
                                </p:cTn>
                              </p:par>
                              <p:par>
                                <p:cTn id="242" presetID="1" presetClass="entr" presetSubtype="0" fill="hold" grpId="0" nodeType="withEffect">
                                  <p:stCondLst>
                                    <p:cond delay="4900"/>
                                  </p:stCondLst>
                                  <p:childTnLst>
                                    <p:set>
                                      <p:cBhvr>
                                        <p:cTn id="243" dur="1" fill="hold">
                                          <p:stCondLst>
                                            <p:cond delay="0"/>
                                          </p:stCondLst>
                                        </p:cTn>
                                        <p:tgtEl>
                                          <p:spTgt spid="117"/>
                                        </p:tgtEl>
                                        <p:attrNameLst>
                                          <p:attrName>style.visibility</p:attrName>
                                        </p:attrNameLst>
                                      </p:cBhvr>
                                      <p:to>
                                        <p:strVal val="visible"/>
                                      </p:to>
                                    </p:set>
                                  </p:childTnLst>
                                </p:cTn>
                              </p:par>
                              <p:par>
                                <p:cTn id="244" presetID="1" presetClass="entr" presetSubtype="0" fill="hold" grpId="0" nodeType="withEffect">
                                  <p:stCondLst>
                                    <p:cond delay="4900"/>
                                  </p:stCondLst>
                                  <p:childTnLst>
                                    <p:set>
                                      <p:cBhvr>
                                        <p:cTn id="245" dur="1" fill="hold">
                                          <p:stCondLst>
                                            <p:cond delay="0"/>
                                          </p:stCondLst>
                                        </p:cTn>
                                        <p:tgtEl>
                                          <p:spTgt spid="119"/>
                                        </p:tgtEl>
                                        <p:attrNameLst>
                                          <p:attrName>style.visibility</p:attrName>
                                        </p:attrNameLst>
                                      </p:cBhvr>
                                      <p:to>
                                        <p:strVal val="visible"/>
                                      </p:to>
                                    </p:set>
                                  </p:childTnLst>
                                </p:cTn>
                              </p:par>
                              <p:par>
                                <p:cTn id="246" presetID="1" presetClass="entr" presetSubtype="0" fill="hold" grpId="0" nodeType="withEffect">
                                  <p:stCondLst>
                                    <p:cond delay="4900"/>
                                  </p:stCondLst>
                                  <p:childTnLst>
                                    <p:set>
                                      <p:cBhvr>
                                        <p:cTn id="247" dur="1" fill="hold">
                                          <p:stCondLst>
                                            <p:cond delay="0"/>
                                          </p:stCondLst>
                                        </p:cTn>
                                        <p:tgtEl>
                                          <p:spTgt spid="123"/>
                                        </p:tgtEl>
                                        <p:attrNameLst>
                                          <p:attrName>style.visibility</p:attrName>
                                        </p:attrNameLst>
                                      </p:cBhvr>
                                      <p:to>
                                        <p:strVal val="visible"/>
                                      </p:to>
                                    </p:set>
                                  </p:childTnLst>
                                </p:cTn>
                              </p:par>
                              <p:par>
                                <p:cTn id="248" presetID="1" presetClass="entr" presetSubtype="0" fill="hold" grpId="0" nodeType="withEffect">
                                  <p:stCondLst>
                                    <p:cond delay="4900"/>
                                  </p:stCondLst>
                                  <p:childTnLst>
                                    <p:set>
                                      <p:cBhvr>
                                        <p:cTn id="249" dur="1" fill="hold">
                                          <p:stCondLst>
                                            <p:cond delay="0"/>
                                          </p:stCondLst>
                                        </p:cTn>
                                        <p:tgtEl>
                                          <p:spTgt spid="124"/>
                                        </p:tgtEl>
                                        <p:attrNameLst>
                                          <p:attrName>style.visibility</p:attrName>
                                        </p:attrNameLst>
                                      </p:cBhvr>
                                      <p:to>
                                        <p:strVal val="visible"/>
                                      </p:to>
                                    </p:set>
                                  </p:childTnLst>
                                </p:cTn>
                              </p:par>
                              <p:par>
                                <p:cTn id="250" presetID="1" presetClass="entr" presetSubtype="0" fill="hold" grpId="0" nodeType="withEffect">
                                  <p:stCondLst>
                                    <p:cond delay="4900"/>
                                  </p:stCondLst>
                                  <p:childTnLst>
                                    <p:set>
                                      <p:cBhvr>
                                        <p:cTn id="251" dur="1" fill="hold">
                                          <p:stCondLst>
                                            <p:cond delay="0"/>
                                          </p:stCondLst>
                                        </p:cTn>
                                        <p:tgtEl>
                                          <p:spTgt spid="76"/>
                                        </p:tgtEl>
                                        <p:attrNameLst>
                                          <p:attrName>style.visibility</p:attrName>
                                        </p:attrNameLst>
                                      </p:cBhvr>
                                      <p:to>
                                        <p:strVal val="visible"/>
                                      </p:to>
                                    </p:set>
                                  </p:childTnLst>
                                </p:cTn>
                              </p:par>
                              <p:par>
                                <p:cTn id="252" presetID="1" presetClass="entr" presetSubtype="0" fill="hold" nodeType="withEffect">
                                  <p:stCondLst>
                                    <p:cond delay="4900"/>
                                  </p:stCondLst>
                                  <p:childTnLst>
                                    <p:set>
                                      <p:cBhvr>
                                        <p:cTn id="253" dur="1" fill="hold">
                                          <p:stCondLst>
                                            <p:cond delay="0"/>
                                          </p:stCondLst>
                                        </p:cTn>
                                        <p:tgtEl>
                                          <p:spTgt spid="79"/>
                                        </p:tgtEl>
                                        <p:attrNameLst>
                                          <p:attrName>style.visibility</p:attrName>
                                        </p:attrNameLst>
                                      </p:cBhvr>
                                      <p:to>
                                        <p:strVal val="visible"/>
                                      </p:to>
                                    </p:set>
                                  </p:childTnLst>
                                </p:cTn>
                              </p:par>
                              <p:par>
                                <p:cTn id="254" presetID="1" presetClass="entr" presetSubtype="0" fill="hold" nodeType="withEffect">
                                  <p:stCondLst>
                                    <p:cond delay="4900"/>
                                  </p:stCondLst>
                                  <p:childTnLst>
                                    <p:set>
                                      <p:cBhvr>
                                        <p:cTn id="255" dur="1" fill="hold">
                                          <p:stCondLst>
                                            <p:cond delay="0"/>
                                          </p:stCondLst>
                                        </p:cTn>
                                        <p:tgtEl>
                                          <p:spTgt spid="74"/>
                                        </p:tgtEl>
                                        <p:attrNameLst>
                                          <p:attrName>style.visibility</p:attrName>
                                        </p:attrNameLst>
                                      </p:cBhvr>
                                      <p:to>
                                        <p:strVal val="visible"/>
                                      </p:to>
                                    </p:set>
                                  </p:childTnLst>
                                </p:cTn>
                              </p:par>
                              <p:par>
                                <p:cTn id="256" presetID="1" presetClass="entr" presetSubtype="0" fill="hold" grpId="0" nodeType="withEffect">
                                  <p:stCondLst>
                                    <p:cond delay="4900"/>
                                  </p:stCondLst>
                                  <p:childTnLst>
                                    <p:set>
                                      <p:cBhvr>
                                        <p:cTn id="257" dur="1" fill="hold">
                                          <p:stCondLst>
                                            <p:cond delay="0"/>
                                          </p:stCondLst>
                                        </p:cTn>
                                        <p:tgtEl>
                                          <p:spTgt spid="77"/>
                                        </p:tgtEl>
                                        <p:attrNameLst>
                                          <p:attrName>style.visibility</p:attrName>
                                        </p:attrNameLst>
                                      </p:cBhvr>
                                      <p:to>
                                        <p:strVal val="visible"/>
                                      </p:to>
                                    </p:set>
                                  </p:childTnLst>
                                </p:cTn>
                              </p:par>
                              <p:par>
                                <p:cTn id="258" presetID="1" presetClass="entr" presetSubtype="0" fill="hold" grpId="0" nodeType="withEffect">
                                  <p:stCondLst>
                                    <p:cond delay="4900"/>
                                  </p:stCondLst>
                                  <p:childTnLst>
                                    <p:set>
                                      <p:cBhvr>
                                        <p:cTn id="259" dur="1" fill="hold">
                                          <p:stCondLst>
                                            <p:cond delay="0"/>
                                          </p:stCondLst>
                                        </p:cTn>
                                        <p:tgtEl>
                                          <p:spTgt spid="144"/>
                                        </p:tgtEl>
                                        <p:attrNameLst>
                                          <p:attrName>style.visibility</p:attrName>
                                        </p:attrNameLst>
                                      </p:cBhvr>
                                      <p:to>
                                        <p:strVal val="visible"/>
                                      </p:to>
                                    </p:set>
                                  </p:childTnLst>
                                </p:cTn>
                              </p:par>
                              <p:par>
                                <p:cTn id="260" presetID="1" presetClass="entr" presetSubtype="0" fill="hold" grpId="0" nodeType="withEffect">
                                  <p:stCondLst>
                                    <p:cond delay="4900"/>
                                  </p:stCondLst>
                                  <p:childTnLst>
                                    <p:set>
                                      <p:cBhvr>
                                        <p:cTn id="261" dur="1" fill="hold">
                                          <p:stCondLst>
                                            <p:cond delay="0"/>
                                          </p:stCondLst>
                                        </p:cTn>
                                        <p:tgtEl>
                                          <p:spTgt spid="78"/>
                                        </p:tgtEl>
                                        <p:attrNameLst>
                                          <p:attrName>style.visibility</p:attrName>
                                        </p:attrNameLst>
                                      </p:cBhvr>
                                      <p:to>
                                        <p:strVal val="visible"/>
                                      </p:to>
                                    </p:set>
                                  </p:childTnLst>
                                </p:cTn>
                              </p:par>
                              <p:par>
                                <p:cTn id="262" presetID="1" presetClass="entr" presetSubtype="0" fill="hold" grpId="0" nodeType="withEffect">
                                  <p:stCondLst>
                                    <p:cond delay="4900"/>
                                  </p:stCondLst>
                                  <p:childTnLst>
                                    <p:set>
                                      <p:cBhvr>
                                        <p:cTn id="263" dur="1" fill="hold">
                                          <p:stCondLst>
                                            <p:cond delay="0"/>
                                          </p:stCondLst>
                                        </p:cTn>
                                        <p:tgtEl>
                                          <p:spTgt spid="234"/>
                                        </p:tgtEl>
                                        <p:attrNameLst>
                                          <p:attrName>style.visibility</p:attrName>
                                        </p:attrNameLst>
                                      </p:cBhvr>
                                      <p:to>
                                        <p:strVal val="visible"/>
                                      </p:to>
                                    </p:set>
                                  </p:childTnLst>
                                </p:cTn>
                              </p:par>
                              <p:par>
                                <p:cTn id="264" presetID="1" presetClass="entr" presetSubtype="0" fill="hold" grpId="1" nodeType="withEffect">
                                  <p:stCondLst>
                                    <p:cond delay="4900"/>
                                  </p:stCondLst>
                                  <p:childTnLst>
                                    <p:set>
                                      <p:cBhvr>
                                        <p:cTn id="265" dur="1" fill="hold">
                                          <p:stCondLst>
                                            <p:cond delay="0"/>
                                          </p:stCondLst>
                                        </p:cTn>
                                        <p:tgtEl>
                                          <p:spTgt spid="157"/>
                                        </p:tgtEl>
                                        <p:attrNameLst>
                                          <p:attrName>style.visibility</p:attrName>
                                        </p:attrNameLst>
                                      </p:cBhvr>
                                      <p:to>
                                        <p:strVal val="visible"/>
                                      </p:to>
                                    </p:set>
                                  </p:childTnLst>
                                </p:cTn>
                              </p:par>
                              <p:par>
                                <p:cTn id="266" presetID="1" presetClass="entr" presetSubtype="0" fill="hold" nodeType="withEffect">
                                  <p:stCondLst>
                                    <p:cond delay="4900"/>
                                  </p:stCondLst>
                                  <p:childTnLst>
                                    <p:set>
                                      <p:cBhvr>
                                        <p:cTn id="267" dur="1" fill="hold">
                                          <p:stCondLst>
                                            <p:cond delay="0"/>
                                          </p:stCondLst>
                                        </p:cTn>
                                        <p:tgtEl>
                                          <p:spTgt spid="195"/>
                                        </p:tgtEl>
                                        <p:attrNameLst>
                                          <p:attrName>style.visibility</p:attrName>
                                        </p:attrNameLst>
                                      </p:cBhvr>
                                      <p:to>
                                        <p:strVal val="visible"/>
                                      </p:to>
                                    </p:set>
                                  </p:childTnLst>
                                </p:cTn>
                              </p:par>
                              <p:par>
                                <p:cTn id="268" presetID="1" presetClass="entr" presetSubtype="0" fill="hold" grpId="0" nodeType="withEffect">
                                  <p:stCondLst>
                                    <p:cond delay="4900"/>
                                  </p:stCondLst>
                                  <p:childTnLst>
                                    <p:set>
                                      <p:cBhvr>
                                        <p:cTn id="269" dur="1" fill="hold">
                                          <p:stCondLst>
                                            <p:cond delay="0"/>
                                          </p:stCondLst>
                                        </p:cTn>
                                        <p:tgtEl>
                                          <p:spTgt spid="50"/>
                                        </p:tgtEl>
                                        <p:attrNameLst>
                                          <p:attrName>style.visibility</p:attrName>
                                        </p:attrNameLst>
                                      </p:cBhvr>
                                      <p:to>
                                        <p:strVal val="visible"/>
                                      </p:to>
                                    </p:set>
                                  </p:childTnLst>
                                </p:cTn>
                              </p:par>
                              <p:par>
                                <p:cTn id="270" presetID="1" presetClass="entr" presetSubtype="0" fill="hold" grpId="0" nodeType="withEffect">
                                  <p:stCondLst>
                                    <p:cond delay="4900"/>
                                  </p:stCondLst>
                                  <p:childTnLst>
                                    <p:set>
                                      <p:cBhvr>
                                        <p:cTn id="271" dur="1" fill="hold">
                                          <p:stCondLst>
                                            <p:cond delay="0"/>
                                          </p:stCondLst>
                                        </p:cTn>
                                        <p:tgtEl>
                                          <p:spTgt spid="132"/>
                                        </p:tgtEl>
                                        <p:attrNameLst>
                                          <p:attrName>style.visibility</p:attrName>
                                        </p:attrNameLst>
                                      </p:cBhvr>
                                      <p:to>
                                        <p:strVal val="visible"/>
                                      </p:to>
                                    </p:set>
                                  </p:childTnLst>
                                </p:cTn>
                              </p:par>
                              <p:par>
                                <p:cTn id="272" presetID="1" presetClass="entr" presetSubtype="0" fill="hold" grpId="0" nodeType="withEffect">
                                  <p:stCondLst>
                                    <p:cond delay="4900"/>
                                  </p:stCondLst>
                                  <p:childTnLst>
                                    <p:set>
                                      <p:cBhvr>
                                        <p:cTn id="273" dur="1" fill="hold">
                                          <p:stCondLst>
                                            <p:cond delay="0"/>
                                          </p:stCondLst>
                                        </p:cTn>
                                        <p:tgtEl>
                                          <p:spTgt spid="133"/>
                                        </p:tgtEl>
                                        <p:attrNameLst>
                                          <p:attrName>style.visibility</p:attrName>
                                        </p:attrNameLst>
                                      </p:cBhvr>
                                      <p:to>
                                        <p:strVal val="visible"/>
                                      </p:to>
                                    </p:set>
                                  </p:childTnLst>
                                </p:cTn>
                              </p:par>
                              <p:par>
                                <p:cTn id="274" presetID="1" presetClass="entr" presetSubtype="0" fill="hold" grpId="0" nodeType="withEffect">
                                  <p:stCondLst>
                                    <p:cond delay="4900"/>
                                  </p:stCondLst>
                                  <p:childTnLst>
                                    <p:set>
                                      <p:cBhvr>
                                        <p:cTn id="275" dur="1" fill="hold">
                                          <p:stCondLst>
                                            <p:cond delay="0"/>
                                          </p:stCondLst>
                                        </p:cTn>
                                        <p:tgtEl>
                                          <p:spTgt spid="135"/>
                                        </p:tgtEl>
                                        <p:attrNameLst>
                                          <p:attrName>style.visibility</p:attrName>
                                        </p:attrNameLst>
                                      </p:cBhvr>
                                      <p:to>
                                        <p:strVal val="visible"/>
                                      </p:to>
                                    </p:set>
                                  </p:childTnLst>
                                </p:cTn>
                              </p:par>
                              <p:par>
                                <p:cTn id="276" presetID="1" presetClass="entr" presetSubtype="0" fill="hold" nodeType="withEffect">
                                  <p:stCondLst>
                                    <p:cond delay="4900"/>
                                  </p:stCondLst>
                                  <p:childTnLst>
                                    <p:set>
                                      <p:cBhvr>
                                        <p:cTn id="277" dur="1" fill="hold">
                                          <p:stCondLst>
                                            <p:cond delay="0"/>
                                          </p:stCondLst>
                                        </p:cTn>
                                        <p:tgtEl>
                                          <p:spTgt spid="129"/>
                                        </p:tgtEl>
                                        <p:attrNameLst>
                                          <p:attrName>style.visibility</p:attrName>
                                        </p:attrNameLst>
                                      </p:cBhvr>
                                      <p:to>
                                        <p:strVal val="visible"/>
                                      </p:to>
                                    </p:set>
                                  </p:childTnLst>
                                </p:cTn>
                              </p:par>
                              <p:par>
                                <p:cTn id="278" presetID="1" presetClass="entr" presetSubtype="0" fill="hold" grpId="0" nodeType="withEffect">
                                  <p:stCondLst>
                                    <p:cond delay="4900"/>
                                  </p:stCondLst>
                                  <p:childTnLst>
                                    <p:set>
                                      <p:cBhvr>
                                        <p:cTn id="279" dur="1" fill="hold">
                                          <p:stCondLst>
                                            <p:cond delay="0"/>
                                          </p:stCondLst>
                                        </p:cTn>
                                        <p:tgtEl>
                                          <p:spTgt spid="71"/>
                                        </p:tgtEl>
                                        <p:attrNameLst>
                                          <p:attrName>style.visibility</p:attrName>
                                        </p:attrNameLst>
                                      </p:cBhvr>
                                      <p:to>
                                        <p:strVal val="visible"/>
                                      </p:to>
                                    </p:set>
                                  </p:childTnLst>
                                </p:cTn>
                              </p:par>
                              <p:par>
                                <p:cTn id="280" presetID="1" presetClass="entr" presetSubtype="0" fill="hold" grpId="1" nodeType="withEffect">
                                  <p:stCondLst>
                                    <p:cond delay="4900"/>
                                  </p:stCondLst>
                                  <p:childTnLst>
                                    <p:set>
                                      <p:cBhvr>
                                        <p:cTn id="281" dur="1" fill="hold">
                                          <p:stCondLst>
                                            <p:cond delay="0"/>
                                          </p:stCondLst>
                                        </p:cTn>
                                        <p:tgtEl>
                                          <p:spTgt spid="83"/>
                                        </p:tgtEl>
                                        <p:attrNameLst>
                                          <p:attrName>style.visibility</p:attrName>
                                        </p:attrNameLst>
                                      </p:cBhvr>
                                      <p:to>
                                        <p:strVal val="visible"/>
                                      </p:to>
                                    </p:set>
                                  </p:childTnLst>
                                </p:cTn>
                              </p:par>
                              <p:par>
                                <p:cTn id="282" presetID="1" presetClass="entr" presetSubtype="0" fill="hold" grpId="0" nodeType="withEffect">
                                  <p:stCondLst>
                                    <p:cond delay="4900"/>
                                  </p:stCondLst>
                                  <p:childTnLst>
                                    <p:set>
                                      <p:cBhvr>
                                        <p:cTn id="283" dur="1" fill="hold">
                                          <p:stCondLst>
                                            <p:cond delay="0"/>
                                          </p:stCondLst>
                                        </p:cTn>
                                        <p:tgtEl>
                                          <p:spTgt spid="82"/>
                                        </p:tgtEl>
                                        <p:attrNameLst>
                                          <p:attrName>style.visibility</p:attrName>
                                        </p:attrNameLst>
                                      </p:cBhvr>
                                      <p:to>
                                        <p:strVal val="visible"/>
                                      </p:to>
                                    </p:set>
                                  </p:childTnLst>
                                </p:cTn>
                              </p:par>
                              <p:par>
                                <p:cTn id="284" presetID="1" presetClass="entr" presetSubtype="0" fill="hold" grpId="0" nodeType="withEffect">
                                  <p:stCondLst>
                                    <p:cond delay="4900"/>
                                  </p:stCondLst>
                                  <p:childTnLst>
                                    <p:set>
                                      <p:cBhvr>
                                        <p:cTn id="285" dur="1" fill="hold">
                                          <p:stCondLst>
                                            <p:cond delay="0"/>
                                          </p:stCondLst>
                                        </p:cTn>
                                        <p:tgtEl>
                                          <p:spTgt spid="108"/>
                                        </p:tgtEl>
                                        <p:attrNameLst>
                                          <p:attrName>style.visibility</p:attrName>
                                        </p:attrNameLst>
                                      </p:cBhvr>
                                      <p:to>
                                        <p:strVal val="visible"/>
                                      </p:to>
                                    </p:set>
                                  </p:childTnLst>
                                </p:cTn>
                              </p:par>
                              <p:par>
                                <p:cTn id="286" presetID="1" presetClass="entr" presetSubtype="0" fill="hold" grpId="0" nodeType="withEffect">
                                  <p:stCondLst>
                                    <p:cond delay="4900"/>
                                  </p:stCondLst>
                                  <p:childTnLst>
                                    <p:set>
                                      <p:cBhvr>
                                        <p:cTn id="287" dur="1" fill="hold">
                                          <p:stCondLst>
                                            <p:cond delay="0"/>
                                          </p:stCondLst>
                                        </p:cTn>
                                        <p:tgtEl>
                                          <p:spTgt spid="40"/>
                                        </p:tgtEl>
                                        <p:attrNameLst>
                                          <p:attrName>style.visibility</p:attrName>
                                        </p:attrNameLst>
                                      </p:cBhvr>
                                      <p:to>
                                        <p:strVal val="visible"/>
                                      </p:to>
                                    </p:set>
                                  </p:childTnLst>
                                </p:cTn>
                              </p:par>
                              <p:par>
                                <p:cTn id="288" presetID="1" presetClass="entr" presetSubtype="0" fill="hold" grpId="0" nodeType="withEffect">
                                  <p:stCondLst>
                                    <p:cond delay="4900"/>
                                  </p:stCondLst>
                                  <p:childTnLst>
                                    <p:set>
                                      <p:cBhvr>
                                        <p:cTn id="289" dur="1" fill="hold">
                                          <p:stCondLst>
                                            <p:cond delay="0"/>
                                          </p:stCondLst>
                                        </p:cTn>
                                        <p:tgtEl>
                                          <p:spTgt spid="85"/>
                                        </p:tgtEl>
                                        <p:attrNameLst>
                                          <p:attrName>style.visibility</p:attrName>
                                        </p:attrNameLst>
                                      </p:cBhvr>
                                      <p:to>
                                        <p:strVal val="visible"/>
                                      </p:to>
                                    </p:set>
                                  </p:childTnLst>
                                </p:cTn>
                              </p:par>
                              <p:par>
                                <p:cTn id="290" presetID="1" presetClass="entr" presetSubtype="0" fill="hold" nodeType="withEffect">
                                  <p:stCondLst>
                                    <p:cond delay="4900"/>
                                  </p:stCondLst>
                                  <p:childTnLst>
                                    <p:set>
                                      <p:cBhvr>
                                        <p:cTn id="291" dur="1" fill="hold">
                                          <p:stCondLst>
                                            <p:cond delay="0"/>
                                          </p:stCondLst>
                                        </p:cTn>
                                        <p:tgtEl>
                                          <p:spTgt spid="87"/>
                                        </p:tgtEl>
                                        <p:attrNameLst>
                                          <p:attrName>style.visibility</p:attrName>
                                        </p:attrNameLst>
                                      </p:cBhvr>
                                      <p:to>
                                        <p:strVal val="visible"/>
                                      </p:to>
                                    </p:set>
                                  </p:childTnLst>
                                </p:cTn>
                              </p:par>
                              <p:par>
                                <p:cTn id="292" presetID="1" presetClass="entr" presetSubtype="0" fill="hold" nodeType="withEffect">
                                  <p:stCondLst>
                                    <p:cond delay="4900"/>
                                  </p:stCondLst>
                                  <p:childTnLst>
                                    <p:set>
                                      <p:cBhvr>
                                        <p:cTn id="293" dur="1" fill="hold">
                                          <p:stCondLst>
                                            <p:cond delay="0"/>
                                          </p:stCondLst>
                                        </p:cTn>
                                        <p:tgtEl>
                                          <p:spTgt spid="89"/>
                                        </p:tgtEl>
                                        <p:attrNameLst>
                                          <p:attrName>style.visibility</p:attrName>
                                        </p:attrNameLst>
                                      </p:cBhvr>
                                      <p:to>
                                        <p:strVal val="visible"/>
                                      </p:to>
                                    </p:set>
                                  </p:childTnLst>
                                </p:cTn>
                              </p:par>
                              <p:par>
                                <p:cTn id="294" presetID="1" presetClass="entr" presetSubtype="0" fill="hold" nodeType="withEffect">
                                  <p:stCondLst>
                                    <p:cond delay="4900"/>
                                  </p:stCondLst>
                                  <p:childTnLst>
                                    <p:set>
                                      <p:cBhvr>
                                        <p:cTn id="295" dur="1" fill="hold">
                                          <p:stCondLst>
                                            <p:cond delay="0"/>
                                          </p:stCondLst>
                                        </p:cTn>
                                        <p:tgtEl>
                                          <p:spTgt spid="92"/>
                                        </p:tgtEl>
                                        <p:attrNameLst>
                                          <p:attrName>style.visibility</p:attrName>
                                        </p:attrNameLst>
                                      </p:cBhvr>
                                      <p:to>
                                        <p:strVal val="visible"/>
                                      </p:to>
                                    </p:set>
                                  </p:childTnLst>
                                </p:cTn>
                              </p:par>
                              <p:par>
                                <p:cTn id="296" presetID="1" presetClass="entr" presetSubtype="0" fill="hold" grpId="0" nodeType="withEffect">
                                  <p:stCondLst>
                                    <p:cond delay="4900"/>
                                  </p:stCondLst>
                                  <p:childTnLst>
                                    <p:set>
                                      <p:cBhvr>
                                        <p:cTn id="297" dur="1" fill="hold">
                                          <p:stCondLst>
                                            <p:cond delay="0"/>
                                          </p:stCondLst>
                                        </p:cTn>
                                        <p:tgtEl>
                                          <p:spTgt spid="88"/>
                                        </p:tgtEl>
                                        <p:attrNameLst>
                                          <p:attrName>style.visibility</p:attrName>
                                        </p:attrNameLst>
                                      </p:cBhvr>
                                      <p:to>
                                        <p:strVal val="visible"/>
                                      </p:to>
                                    </p:set>
                                  </p:childTnLst>
                                </p:cTn>
                              </p:par>
                              <p:par>
                                <p:cTn id="298" presetID="1" presetClass="entr" presetSubtype="0" fill="hold" nodeType="withEffect">
                                  <p:stCondLst>
                                    <p:cond delay="4900"/>
                                  </p:stCondLst>
                                  <p:childTnLst>
                                    <p:set>
                                      <p:cBhvr>
                                        <p:cTn id="299" dur="1" fill="hold">
                                          <p:stCondLst>
                                            <p:cond delay="0"/>
                                          </p:stCondLst>
                                        </p:cTn>
                                        <p:tgtEl>
                                          <p:spTgt spid="63"/>
                                        </p:tgtEl>
                                        <p:attrNameLst>
                                          <p:attrName>style.visibility</p:attrName>
                                        </p:attrNameLst>
                                      </p:cBhvr>
                                      <p:to>
                                        <p:strVal val="visible"/>
                                      </p:to>
                                    </p:set>
                                  </p:childTnLst>
                                </p:cTn>
                              </p:par>
                              <p:par>
                                <p:cTn id="300" presetID="1" presetClass="entr" presetSubtype="0" fill="hold" nodeType="withEffect">
                                  <p:stCondLst>
                                    <p:cond delay="4900"/>
                                  </p:stCondLst>
                                  <p:childTnLst>
                                    <p:set>
                                      <p:cBhvr>
                                        <p:cTn id="301" dur="1" fill="hold">
                                          <p:stCondLst>
                                            <p:cond delay="0"/>
                                          </p:stCondLst>
                                        </p:cTn>
                                        <p:tgtEl>
                                          <p:spTgt spid="54"/>
                                        </p:tgtEl>
                                        <p:attrNameLst>
                                          <p:attrName>style.visibility</p:attrName>
                                        </p:attrNameLst>
                                      </p:cBhvr>
                                      <p:to>
                                        <p:strVal val="visible"/>
                                      </p:to>
                                    </p:set>
                                  </p:childTnLst>
                                </p:cTn>
                              </p:par>
                              <p:par>
                                <p:cTn id="302" presetID="1" presetClass="entr" presetSubtype="0" fill="hold" grpId="0" nodeType="withEffect">
                                  <p:stCondLst>
                                    <p:cond delay="4900"/>
                                  </p:stCondLst>
                                  <p:childTnLst>
                                    <p:set>
                                      <p:cBhvr>
                                        <p:cTn id="303" dur="1" fill="hold">
                                          <p:stCondLst>
                                            <p:cond delay="0"/>
                                          </p:stCondLst>
                                        </p:cTn>
                                        <p:tgtEl>
                                          <p:spTgt spid="84"/>
                                        </p:tgtEl>
                                        <p:attrNameLst>
                                          <p:attrName>style.visibility</p:attrName>
                                        </p:attrNameLst>
                                      </p:cBhvr>
                                      <p:to>
                                        <p:strVal val="visible"/>
                                      </p:to>
                                    </p:set>
                                  </p:childTnLst>
                                </p:cTn>
                              </p:par>
                              <p:par>
                                <p:cTn id="304" presetID="1" presetClass="entr" presetSubtype="0" fill="hold" nodeType="withEffect">
                                  <p:stCondLst>
                                    <p:cond delay="4900"/>
                                  </p:stCondLst>
                                  <p:childTnLst>
                                    <p:set>
                                      <p:cBhvr>
                                        <p:cTn id="305" dur="1" fill="hold">
                                          <p:stCondLst>
                                            <p:cond delay="0"/>
                                          </p:stCondLst>
                                        </p:cTn>
                                        <p:tgtEl>
                                          <p:spTgt spid="104"/>
                                        </p:tgtEl>
                                        <p:attrNameLst>
                                          <p:attrName>style.visibility</p:attrName>
                                        </p:attrNameLst>
                                      </p:cBhvr>
                                      <p:to>
                                        <p:strVal val="visible"/>
                                      </p:to>
                                    </p:set>
                                  </p:childTnLst>
                                </p:cTn>
                              </p:par>
                              <p:par>
                                <p:cTn id="306" presetID="1" presetClass="entr" presetSubtype="0" fill="hold" nodeType="withEffect">
                                  <p:stCondLst>
                                    <p:cond delay="4900"/>
                                  </p:stCondLst>
                                  <p:childTnLst>
                                    <p:set>
                                      <p:cBhvr>
                                        <p:cTn id="307" dur="1" fill="hold">
                                          <p:stCondLst>
                                            <p:cond delay="0"/>
                                          </p:stCondLst>
                                        </p:cTn>
                                        <p:tgtEl>
                                          <p:spTgt spid="103"/>
                                        </p:tgtEl>
                                        <p:attrNameLst>
                                          <p:attrName>style.visibility</p:attrName>
                                        </p:attrNameLst>
                                      </p:cBhvr>
                                      <p:to>
                                        <p:strVal val="visible"/>
                                      </p:to>
                                    </p:set>
                                  </p:childTnLst>
                                </p:cTn>
                              </p:par>
                              <p:par>
                                <p:cTn id="308" presetID="1" presetClass="entr" presetSubtype="0" fill="hold" grpId="0" nodeType="withEffect">
                                  <p:stCondLst>
                                    <p:cond delay="4900"/>
                                  </p:stCondLst>
                                  <p:childTnLst>
                                    <p:set>
                                      <p:cBhvr>
                                        <p:cTn id="309" dur="1" fill="hold">
                                          <p:stCondLst>
                                            <p:cond delay="0"/>
                                          </p:stCondLst>
                                        </p:cTn>
                                        <p:tgtEl>
                                          <p:spTgt spid="99"/>
                                        </p:tgtEl>
                                        <p:attrNameLst>
                                          <p:attrName>style.visibility</p:attrName>
                                        </p:attrNameLst>
                                      </p:cBhvr>
                                      <p:to>
                                        <p:strVal val="visible"/>
                                      </p:to>
                                    </p:set>
                                  </p:childTnLst>
                                </p:cTn>
                              </p:par>
                              <p:par>
                                <p:cTn id="310" presetID="1" presetClass="entr" presetSubtype="0" fill="hold" grpId="0" nodeType="withEffect">
                                  <p:stCondLst>
                                    <p:cond delay="4900"/>
                                  </p:stCondLst>
                                  <p:childTnLst>
                                    <p:set>
                                      <p:cBhvr>
                                        <p:cTn id="311" dur="1" fill="hold">
                                          <p:stCondLst>
                                            <p:cond delay="0"/>
                                          </p:stCondLst>
                                        </p:cTn>
                                        <p:tgtEl>
                                          <p:spTgt spid="96"/>
                                        </p:tgtEl>
                                        <p:attrNameLst>
                                          <p:attrName>style.visibility</p:attrName>
                                        </p:attrNameLst>
                                      </p:cBhvr>
                                      <p:to>
                                        <p:strVal val="visible"/>
                                      </p:to>
                                    </p:set>
                                  </p:childTnLst>
                                </p:cTn>
                              </p:par>
                              <p:par>
                                <p:cTn id="312" presetID="1" presetClass="entr" presetSubtype="0" fill="hold" nodeType="withEffect">
                                  <p:stCondLst>
                                    <p:cond delay="4900"/>
                                  </p:stCondLst>
                                  <p:childTnLst>
                                    <p:set>
                                      <p:cBhvr>
                                        <p:cTn id="313" dur="1" fill="hold">
                                          <p:stCondLst>
                                            <p:cond delay="0"/>
                                          </p:stCondLst>
                                        </p:cTn>
                                        <p:tgtEl>
                                          <p:spTgt spid="106"/>
                                        </p:tgtEl>
                                        <p:attrNameLst>
                                          <p:attrName>style.visibility</p:attrName>
                                        </p:attrNameLst>
                                      </p:cBhvr>
                                      <p:to>
                                        <p:strVal val="visible"/>
                                      </p:to>
                                    </p:set>
                                  </p:childTnLst>
                                </p:cTn>
                              </p:par>
                              <p:par>
                                <p:cTn id="314" presetID="1" presetClass="entr" presetSubtype="0" fill="hold" grpId="0" nodeType="withEffect">
                                  <p:stCondLst>
                                    <p:cond delay="4900"/>
                                  </p:stCondLst>
                                  <p:childTnLst>
                                    <p:set>
                                      <p:cBhvr>
                                        <p:cTn id="315" dur="1" fill="hold">
                                          <p:stCondLst>
                                            <p:cond delay="0"/>
                                          </p:stCondLst>
                                        </p:cTn>
                                        <p:tgtEl>
                                          <p:spTgt spid="107"/>
                                        </p:tgtEl>
                                        <p:attrNameLst>
                                          <p:attrName>style.visibility</p:attrName>
                                        </p:attrNameLst>
                                      </p:cBhvr>
                                      <p:to>
                                        <p:strVal val="visible"/>
                                      </p:to>
                                    </p:set>
                                  </p:childTnLst>
                                </p:cTn>
                              </p:par>
                              <p:par>
                                <p:cTn id="316" presetID="1" presetClass="entr" presetSubtype="0" fill="hold" nodeType="withEffect">
                                  <p:stCondLst>
                                    <p:cond delay="4900"/>
                                  </p:stCondLst>
                                  <p:childTnLst>
                                    <p:set>
                                      <p:cBhvr>
                                        <p:cTn id="317" dur="1" fill="hold">
                                          <p:stCondLst>
                                            <p:cond delay="0"/>
                                          </p:stCondLst>
                                        </p:cTn>
                                        <p:tgtEl>
                                          <p:spTgt spid="64"/>
                                        </p:tgtEl>
                                        <p:attrNameLst>
                                          <p:attrName>style.visibility</p:attrName>
                                        </p:attrNameLst>
                                      </p:cBhvr>
                                      <p:to>
                                        <p:strVal val="visible"/>
                                      </p:to>
                                    </p:set>
                                  </p:childTnLst>
                                </p:cTn>
                              </p:par>
                              <p:par>
                                <p:cTn id="318" presetID="1" presetClass="entr" presetSubtype="0" fill="hold" grpId="0" nodeType="withEffect">
                                  <p:stCondLst>
                                    <p:cond delay="4900"/>
                                  </p:stCondLst>
                                  <p:childTnLst>
                                    <p:set>
                                      <p:cBhvr>
                                        <p:cTn id="319" dur="1" fill="hold">
                                          <p:stCondLst>
                                            <p:cond delay="0"/>
                                          </p:stCondLst>
                                        </p:cTn>
                                        <p:tgtEl>
                                          <p:spTgt spid="58"/>
                                        </p:tgtEl>
                                        <p:attrNameLst>
                                          <p:attrName>style.visibility</p:attrName>
                                        </p:attrNameLst>
                                      </p:cBhvr>
                                      <p:to>
                                        <p:strVal val="visible"/>
                                      </p:to>
                                    </p:set>
                                  </p:childTnLst>
                                </p:cTn>
                              </p:par>
                              <p:par>
                                <p:cTn id="320" presetID="1" presetClass="entr" presetSubtype="0" fill="hold" grpId="0" nodeType="withEffect">
                                  <p:stCondLst>
                                    <p:cond delay="4900"/>
                                  </p:stCondLst>
                                  <p:childTnLst>
                                    <p:set>
                                      <p:cBhvr>
                                        <p:cTn id="321" dur="1" fill="hold">
                                          <p:stCondLst>
                                            <p:cond delay="0"/>
                                          </p:stCondLst>
                                        </p:cTn>
                                        <p:tgtEl>
                                          <p:spTgt spid="75"/>
                                        </p:tgtEl>
                                        <p:attrNameLst>
                                          <p:attrName>style.visibility</p:attrName>
                                        </p:attrNameLst>
                                      </p:cBhvr>
                                      <p:to>
                                        <p:strVal val="visible"/>
                                      </p:to>
                                    </p:set>
                                  </p:childTnLst>
                                </p:cTn>
                              </p:par>
                              <p:par>
                                <p:cTn id="322" presetID="1" presetClass="entr" presetSubtype="0" fill="hold" nodeType="withEffect">
                                  <p:stCondLst>
                                    <p:cond delay="4900"/>
                                  </p:stCondLst>
                                  <p:childTnLst>
                                    <p:set>
                                      <p:cBhvr>
                                        <p:cTn id="323" dur="1" fill="hold">
                                          <p:stCondLst>
                                            <p:cond delay="0"/>
                                          </p:stCondLst>
                                        </p:cTn>
                                        <p:tgtEl>
                                          <p:spTgt spid="115"/>
                                        </p:tgtEl>
                                        <p:attrNameLst>
                                          <p:attrName>style.visibility</p:attrName>
                                        </p:attrNameLst>
                                      </p:cBhvr>
                                      <p:to>
                                        <p:strVal val="visible"/>
                                      </p:to>
                                    </p:set>
                                  </p:childTnLst>
                                </p:cTn>
                              </p:par>
                              <p:par>
                                <p:cTn id="324" presetID="1" presetClass="entr" presetSubtype="0" fill="hold" grpId="0" nodeType="withEffect">
                                  <p:stCondLst>
                                    <p:cond delay="4900"/>
                                  </p:stCondLst>
                                  <p:childTnLst>
                                    <p:set>
                                      <p:cBhvr>
                                        <p:cTn id="325" dur="1" fill="hold">
                                          <p:stCondLst>
                                            <p:cond delay="0"/>
                                          </p:stCondLst>
                                        </p:cTn>
                                        <p:tgtEl>
                                          <p:spTgt spid="232"/>
                                        </p:tgtEl>
                                        <p:attrNameLst>
                                          <p:attrName>style.visibility</p:attrName>
                                        </p:attrNameLst>
                                      </p:cBhvr>
                                      <p:to>
                                        <p:strVal val="visible"/>
                                      </p:to>
                                    </p:set>
                                  </p:childTnLst>
                                </p:cTn>
                              </p:par>
                              <p:par>
                                <p:cTn id="326" presetID="1" presetClass="entr" presetSubtype="0" fill="hold" nodeType="withEffect">
                                  <p:stCondLst>
                                    <p:cond delay="4900"/>
                                  </p:stCondLst>
                                  <p:childTnLst>
                                    <p:set>
                                      <p:cBhvr>
                                        <p:cTn id="327" dur="1" fill="hold">
                                          <p:stCondLst>
                                            <p:cond delay="0"/>
                                          </p:stCondLst>
                                        </p:cTn>
                                        <p:tgtEl>
                                          <p:spTgt spid="116"/>
                                        </p:tgtEl>
                                        <p:attrNameLst>
                                          <p:attrName>style.visibility</p:attrName>
                                        </p:attrNameLst>
                                      </p:cBhvr>
                                      <p:to>
                                        <p:strVal val="visible"/>
                                      </p:to>
                                    </p:set>
                                  </p:childTnLst>
                                </p:cTn>
                              </p:par>
                              <p:par>
                                <p:cTn id="328" presetID="1" presetClass="entr" presetSubtype="0" fill="hold" grpId="0" nodeType="withEffect">
                                  <p:stCondLst>
                                    <p:cond delay="4900"/>
                                  </p:stCondLst>
                                  <p:childTnLst>
                                    <p:set>
                                      <p:cBhvr>
                                        <p:cTn id="329" dur="1" fill="hold">
                                          <p:stCondLst>
                                            <p:cond delay="0"/>
                                          </p:stCondLst>
                                        </p:cTn>
                                        <p:tgtEl>
                                          <p:spTgt spid="48"/>
                                        </p:tgtEl>
                                        <p:attrNameLst>
                                          <p:attrName>style.visibility</p:attrName>
                                        </p:attrNameLst>
                                      </p:cBhvr>
                                      <p:to>
                                        <p:strVal val="visible"/>
                                      </p:to>
                                    </p:set>
                                  </p:childTnLst>
                                </p:cTn>
                              </p:par>
                            </p:childTnLst>
                          </p:cTn>
                        </p:par>
                        <p:par>
                          <p:cTn id="330" fill="hold">
                            <p:stCondLst>
                              <p:cond delay="69000"/>
                            </p:stCondLst>
                            <p:childTnLst>
                              <p:par>
                                <p:cTn id="331" presetID="1" presetClass="entr" presetSubtype="0" fill="hold" grpId="0" nodeType="afterEffect">
                                  <p:stCondLst>
                                    <p:cond delay="1500"/>
                                  </p:stCondLst>
                                  <p:childTnLst>
                                    <p:set>
                                      <p:cBhvr>
                                        <p:cTn id="332" dur="1" fill="hold">
                                          <p:stCondLst>
                                            <p:cond delay="0"/>
                                          </p:stCondLst>
                                        </p:cTn>
                                        <p:tgtEl>
                                          <p:spTgt spid="15"/>
                                        </p:tgtEl>
                                        <p:attrNameLst>
                                          <p:attrName>style.visibility</p:attrName>
                                        </p:attrNameLst>
                                      </p:cBhvr>
                                      <p:to>
                                        <p:strVal val="visible"/>
                                      </p:to>
                                    </p:set>
                                  </p:childTnLst>
                                </p:cTn>
                              </p:par>
                              <p:par>
                                <p:cTn id="333" presetID="1" presetClass="entr" presetSubtype="0" fill="hold" nodeType="withEffect">
                                  <p:stCondLst>
                                    <p:cond delay="1500"/>
                                  </p:stCondLst>
                                  <p:childTnLst>
                                    <p:set>
                                      <p:cBhvr>
                                        <p:cTn id="334" dur="1" fill="hold">
                                          <p:stCondLst>
                                            <p:cond delay="0"/>
                                          </p:stCondLst>
                                        </p:cTn>
                                        <p:tgtEl>
                                          <p:spTgt spid="110"/>
                                        </p:tgtEl>
                                        <p:attrNameLst>
                                          <p:attrName>style.visibility</p:attrName>
                                        </p:attrNameLst>
                                      </p:cBhvr>
                                      <p:to>
                                        <p:strVal val="visible"/>
                                      </p:to>
                                    </p:set>
                                  </p:childTnLst>
                                </p:cTn>
                              </p:par>
                            </p:childTnLst>
                          </p:cTn>
                        </p:par>
                        <p:par>
                          <p:cTn id="335" fill="hold">
                            <p:stCondLst>
                              <p:cond delay="70500"/>
                            </p:stCondLst>
                            <p:childTnLst>
                              <p:par>
                                <p:cTn id="336" presetID="1" presetClass="entr" presetSubtype="0" fill="hold" grpId="0" nodeType="afterEffect">
                                  <p:stCondLst>
                                    <p:cond delay="5000"/>
                                  </p:stCondLst>
                                  <p:childTnLst>
                                    <p:set>
                                      <p:cBhvr>
                                        <p:cTn id="337" dur="1" fill="hold">
                                          <p:stCondLst>
                                            <p:cond delay="0"/>
                                          </p:stCondLst>
                                        </p:cTn>
                                        <p:tgtEl>
                                          <p:spTgt spid="206"/>
                                        </p:tgtEl>
                                        <p:attrNameLst>
                                          <p:attrName>style.visibility</p:attrName>
                                        </p:attrNameLst>
                                      </p:cBhvr>
                                      <p:to>
                                        <p:strVal val="visible"/>
                                      </p:to>
                                    </p:set>
                                  </p:childTnLst>
                                </p:cTn>
                              </p:par>
                              <p:par>
                                <p:cTn id="338" presetID="1" presetClass="entr" presetSubtype="0" fill="hold" nodeType="withEffect">
                                  <p:stCondLst>
                                    <p:cond delay="5000"/>
                                  </p:stCondLst>
                                  <p:childTnLst>
                                    <p:set>
                                      <p:cBhvr>
                                        <p:cTn id="339" dur="1" fill="hold">
                                          <p:stCondLst>
                                            <p:cond delay="0"/>
                                          </p:stCondLst>
                                        </p:cTn>
                                        <p:tgtEl>
                                          <p:spTgt spid="208"/>
                                        </p:tgtEl>
                                        <p:attrNameLst>
                                          <p:attrName>style.visibility</p:attrName>
                                        </p:attrNameLst>
                                      </p:cBhvr>
                                      <p:to>
                                        <p:strVal val="visible"/>
                                      </p:to>
                                    </p:set>
                                  </p:childTnLst>
                                </p:cTn>
                              </p:par>
                              <p:par>
                                <p:cTn id="340" presetID="1" presetClass="entr" presetSubtype="0" fill="hold" grpId="0" nodeType="withEffect">
                                  <p:stCondLst>
                                    <p:cond delay="4900"/>
                                  </p:stCondLst>
                                  <p:childTnLst>
                                    <p:set>
                                      <p:cBhvr>
                                        <p:cTn id="341" dur="1" fill="hold">
                                          <p:stCondLst>
                                            <p:cond delay="0"/>
                                          </p:stCondLst>
                                        </p:cTn>
                                        <p:tgtEl>
                                          <p:spTgt spid="196"/>
                                        </p:tgtEl>
                                        <p:attrNameLst>
                                          <p:attrName>style.visibility</p:attrName>
                                        </p:attrNameLst>
                                      </p:cBhvr>
                                      <p:to>
                                        <p:strVal val="visible"/>
                                      </p:to>
                                    </p:set>
                                  </p:childTnLst>
                                </p:cTn>
                              </p:par>
                              <p:par>
                                <p:cTn id="342" presetID="1" presetClass="entr" presetSubtype="0" fill="hold" grpId="0" nodeType="withEffect">
                                  <p:stCondLst>
                                    <p:cond delay="4900"/>
                                  </p:stCondLst>
                                  <p:childTnLst>
                                    <p:set>
                                      <p:cBhvr>
                                        <p:cTn id="343" dur="1" fill="hold">
                                          <p:stCondLst>
                                            <p:cond delay="0"/>
                                          </p:stCondLst>
                                        </p:cTn>
                                        <p:tgtEl>
                                          <p:spTgt spid="203"/>
                                        </p:tgtEl>
                                        <p:attrNameLst>
                                          <p:attrName>style.visibility</p:attrName>
                                        </p:attrNameLst>
                                      </p:cBhvr>
                                      <p:to>
                                        <p:strVal val="visible"/>
                                      </p:to>
                                    </p:set>
                                  </p:childTnLst>
                                </p:cTn>
                              </p:par>
                              <p:par>
                                <p:cTn id="344" presetID="1" presetClass="entr" presetSubtype="0" fill="hold" grpId="0" nodeType="withEffect">
                                  <p:stCondLst>
                                    <p:cond delay="4900"/>
                                  </p:stCondLst>
                                  <p:childTnLst>
                                    <p:set>
                                      <p:cBhvr>
                                        <p:cTn id="345" dur="1" fill="hold">
                                          <p:stCondLst>
                                            <p:cond delay="0"/>
                                          </p:stCondLst>
                                        </p:cTn>
                                        <p:tgtEl>
                                          <p:spTgt spid="204"/>
                                        </p:tgtEl>
                                        <p:attrNameLst>
                                          <p:attrName>style.visibility</p:attrName>
                                        </p:attrNameLst>
                                      </p:cBhvr>
                                      <p:to>
                                        <p:strVal val="visible"/>
                                      </p:to>
                                    </p:set>
                                  </p:childTnLst>
                                </p:cTn>
                              </p:par>
                            </p:childTnLst>
                          </p:cTn>
                        </p:par>
                        <p:par>
                          <p:cTn id="346" fill="hold">
                            <p:stCondLst>
                              <p:cond delay="75500"/>
                            </p:stCondLst>
                            <p:childTnLst>
                              <p:par>
                                <p:cTn id="347" presetID="1" presetClass="entr" presetSubtype="0" fill="hold" grpId="0" nodeType="afterEffect">
                                  <p:stCondLst>
                                    <p:cond delay="4500"/>
                                  </p:stCondLst>
                                  <p:childTnLst>
                                    <p:set>
                                      <p:cBhvr>
                                        <p:cTn id="348" dur="1" fill="hold">
                                          <p:stCondLst>
                                            <p:cond delay="0"/>
                                          </p:stCondLst>
                                        </p:cTn>
                                        <p:tgtEl>
                                          <p:spTgt spid="209"/>
                                        </p:tgtEl>
                                        <p:attrNameLst>
                                          <p:attrName>style.visibility</p:attrName>
                                        </p:attrNameLst>
                                      </p:cBhvr>
                                      <p:to>
                                        <p:strVal val="visible"/>
                                      </p:to>
                                    </p:set>
                                  </p:childTnLst>
                                </p:cTn>
                              </p:par>
                              <p:par>
                                <p:cTn id="349" presetID="1" presetClass="entr" presetSubtype="0" fill="hold" nodeType="withEffect">
                                  <p:stCondLst>
                                    <p:cond delay="5700"/>
                                  </p:stCondLst>
                                  <p:childTnLst>
                                    <p:set>
                                      <p:cBhvr>
                                        <p:cTn id="3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5" grpId="0" animBg="1"/>
      <p:bldP spid="17" grpId="0" animBg="1"/>
      <p:bldP spid="21" grpId="1" animBg="1"/>
      <p:bldP spid="23" grpId="0" animBg="1"/>
      <p:bldP spid="31" grpId="0" animBg="1"/>
      <p:bldP spid="33" grpId="0" animBg="1"/>
      <p:bldP spid="43" grpId="0" animBg="1"/>
      <p:bldP spid="44" grpId="0" animBg="1"/>
      <p:bldP spid="45" grpId="0" animBg="1"/>
      <p:bldP spid="47" grpId="0" animBg="1"/>
      <p:bldP spid="50" grpId="0" animBg="1"/>
      <p:bldP spid="40" grpId="0" animBg="1"/>
      <p:bldP spid="48" grpId="0"/>
      <p:bldP spid="58" grpId="0" animBg="1"/>
      <p:bldP spid="65" grpId="0" animBg="1"/>
      <p:bldP spid="69" grpId="0" animBg="1"/>
      <p:bldP spid="70" grpId="0" animBg="1"/>
      <p:bldP spid="71" grpId="0" animBg="1"/>
      <p:bldP spid="72" grpId="0" animBg="1"/>
      <p:bldP spid="75" grpId="0" animBg="1"/>
      <p:bldP spid="76" grpId="0" animBg="1"/>
      <p:bldP spid="77" grpId="0" animBg="1"/>
      <p:bldP spid="78" grpId="0" animBg="1"/>
      <p:bldP spid="80" grpId="0" animBg="1"/>
      <p:bldP spid="81" grpId="0" animBg="1"/>
      <p:bldP spid="82" grpId="0" animBg="1"/>
      <p:bldP spid="83" grpId="1" animBg="1"/>
      <p:bldP spid="84" grpId="0" animBg="1"/>
      <p:bldP spid="85" grpId="0" animBg="1"/>
      <p:bldP spid="88" grpId="0" animBg="1"/>
      <p:bldP spid="96" grpId="0" animBg="1"/>
      <p:bldP spid="99" grpId="0" animBg="1"/>
      <p:bldP spid="107" grpId="0" animBg="1"/>
      <p:bldP spid="108" grpId="0" animBg="1"/>
      <p:bldP spid="1026" grpId="0" animBg="1"/>
      <p:bldP spid="117" grpId="0" animBg="1"/>
      <p:bldP spid="119" grpId="0" animBg="1"/>
      <p:bldP spid="121" grpId="0" animBg="1"/>
      <p:bldP spid="122" grpId="0" animBg="1"/>
      <p:bldP spid="123" grpId="0" animBg="1"/>
      <p:bldP spid="124" grpId="0" animBg="1"/>
      <p:bldP spid="128" grpId="0" animBg="1"/>
      <p:bldP spid="132" grpId="0" animBg="1"/>
      <p:bldP spid="132" grpId="1" animBg="1"/>
      <p:bldP spid="133" grpId="0" animBg="1"/>
      <p:bldP spid="133" grpId="1" animBg="1"/>
      <p:bldP spid="138" grpId="1"/>
      <p:bldP spid="139" grpId="0" animBg="1"/>
      <p:bldP spid="144" grpId="0" animBg="1"/>
      <p:bldP spid="145" grpId="0" animBg="1"/>
      <p:bldP spid="146" grpId="0" animBg="1"/>
      <p:bldP spid="152" grpId="0" animBg="1"/>
      <p:bldP spid="153" grpId="0" animBg="1"/>
      <p:bldP spid="156" grpId="0" animBg="1"/>
      <p:bldP spid="157" grpId="1"/>
      <p:bldP spid="159" grpId="0" animBg="1"/>
      <p:bldP spid="170" grpId="0" animBg="1"/>
      <p:bldP spid="171" grpId="0" animBg="1"/>
      <p:bldP spid="172" grpId="0" animBg="1"/>
      <p:bldP spid="173" grpId="0" animBg="1"/>
      <p:bldP spid="174" grpId="0"/>
      <p:bldP spid="183" grpId="0" animBg="1"/>
      <p:bldP spid="184" grpId="0" animBg="1"/>
      <p:bldP spid="187" grpId="0" animBg="1"/>
      <p:bldP spid="188" grpId="0" animBg="1"/>
      <p:bldP spid="193" grpId="0" animBg="1"/>
      <p:bldP spid="135" grpId="0" animBg="1"/>
      <p:bldP spid="136" grpId="0" animBg="1"/>
      <p:bldP spid="137" grpId="0" animBg="1"/>
      <p:bldP spid="140" grpId="0"/>
      <p:bldP spid="150" grpId="0"/>
      <p:bldP spid="185" grpId="0"/>
      <p:bldP spid="200" grpId="0"/>
      <p:bldP spid="205" grpId="0" animBg="1"/>
      <p:bldP spid="3" grpId="0" animBg="1"/>
      <p:bldP spid="219" grpId="0"/>
      <p:bldP spid="226" grpId="0" animBg="1"/>
      <p:bldP spid="227" grpId="0" animBg="1"/>
      <p:bldP spid="232" grpId="0" animBg="1"/>
      <p:bldP spid="233" grpId="0" animBg="1"/>
      <p:bldP spid="234" grpId="0" animBg="1"/>
      <p:bldP spid="235" grpId="0"/>
      <p:bldP spid="237" grpId="0" animBg="1"/>
      <p:bldP spid="169" grpId="0" animBg="1"/>
      <p:bldP spid="176" grpId="0" animBg="1"/>
      <p:bldP spid="186" grpId="0" animBg="1"/>
      <p:bldP spid="191" grpId="0" animBg="1"/>
      <p:bldP spid="194" grpId="0" animBg="1"/>
      <p:bldP spid="196" grpId="0" animBg="1"/>
      <p:bldP spid="203" grpId="0" animBg="1"/>
      <p:bldP spid="204" grpId="0" animBg="1"/>
      <p:bldP spid="206" grpId="0" animBg="1"/>
      <p:bldP spid="20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3"/>
          <p:cNvSpPr>
            <a:spLocks noGrp="1"/>
          </p:cNvSpPr>
          <p:nvPr>
            <p:ph type="sldNum" sz="quarter" idx="10"/>
          </p:nvPr>
        </p:nvSpPr>
        <p:spPr>
          <a:xfrm>
            <a:off x="-36512" y="6520259"/>
            <a:ext cx="864096"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22</a:t>
            </a:r>
          </a:p>
        </p:txBody>
      </p:sp>
      <p:sp>
        <p:nvSpPr>
          <p:cNvPr id="6"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sp>
        <p:nvSpPr>
          <p:cNvPr id="7" name="Titel 1"/>
          <p:cNvSpPr>
            <a:spLocks noGrp="1"/>
          </p:cNvSpPr>
          <p:nvPr>
            <p:ph type="title"/>
          </p:nvPr>
        </p:nvSpPr>
        <p:spPr>
          <a:xfrm>
            <a:off x="179512" y="116632"/>
            <a:ext cx="8229600" cy="468000"/>
          </a:xfrm>
        </p:spPr>
        <p:txBody>
          <a:bodyPr>
            <a:noAutofit/>
          </a:bodyPr>
          <a:lstStyle/>
          <a:p>
            <a:pPr algn="l"/>
            <a:r>
              <a:rPr lang="en-GB" sz="2900" dirty="0">
                <a:latin typeface="Arial" pitchFamily="34" charset="0"/>
                <a:cs typeface="Arial" pitchFamily="34" charset="0"/>
              </a:rPr>
              <a:t>3.0 something about coal mills’ main bag houses</a:t>
            </a:r>
            <a:endParaRPr lang="en-GB" sz="2900" dirty="0"/>
          </a:p>
        </p:txBody>
      </p:sp>
      <p:sp>
        <p:nvSpPr>
          <p:cNvPr id="9" name="Textfeld 8"/>
          <p:cNvSpPr txBox="1"/>
          <p:nvPr/>
        </p:nvSpPr>
        <p:spPr>
          <a:xfrm>
            <a:off x="522000" y="836712"/>
            <a:ext cx="7848872" cy="461665"/>
          </a:xfrm>
          <a:prstGeom prst="rect">
            <a:avLst/>
          </a:prstGeom>
          <a:noFill/>
        </p:spPr>
        <p:txBody>
          <a:bodyPr wrap="square" rtlCol="0">
            <a:spAutoFit/>
          </a:bodyPr>
          <a:lstStyle/>
          <a:p>
            <a:r>
              <a:rPr lang="en-GB" sz="2400" dirty="0">
                <a:latin typeface="Arial" pitchFamily="34" charset="0"/>
                <a:cs typeface="Arial" pitchFamily="34" charset="0"/>
              </a:rPr>
              <a:t>Most coal mill bag houses are of rectangular shape. </a:t>
            </a:r>
          </a:p>
        </p:txBody>
      </p:sp>
      <p:sp>
        <p:nvSpPr>
          <p:cNvPr id="10" name="Textfeld 9"/>
          <p:cNvSpPr txBox="1"/>
          <p:nvPr/>
        </p:nvSpPr>
        <p:spPr>
          <a:xfrm>
            <a:off x="539552" y="1403484"/>
            <a:ext cx="7848872" cy="1908000"/>
          </a:xfrm>
          <a:prstGeom prst="rect">
            <a:avLst/>
          </a:prstGeom>
          <a:noFill/>
        </p:spPr>
        <p:txBody>
          <a:bodyPr wrap="square" rtlCol="0">
            <a:spAutoFit/>
          </a:bodyPr>
          <a:lstStyle/>
          <a:p>
            <a:r>
              <a:rPr lang="en-GB" sz="2400" dirty="0">
                <a:latin typeface="Arial" pitchFamily="34" charset="0"/>
                <a:cs typeface="Arial" pitchFamily="34" charset="0"/>
              </a:rPr>
              <a:t>The best designers/manufacturers will get them strong enough as to survive mitigated explosion pressure of up to 400 mbar g.</a:t>
            </a:r>
          </a:p>
          <a:p>
            <a:r>
              <a:rPr lang="en-GB" sz="2400" dirty="0">
                <a:latin typeface="Arial" pitchFamily="34" charset="0"/>
                <a:cs typeface="Arial" pitchFamily="34" charset="0"/>
              </a:rPr>
              <a:t>The worst suppliers in this respect will not allow higher mitigated explosion pressure than 100 mbar g.</a:t>
            </a:r>
          </a:p>
          <a:p>
            <a:endParaRPr lang="en-GB" sz="2400" dirty="0">
              <a:latin typeface="Arial" pitchFamily="34" charset="0"/>
              <a:cs typeface="Arial" pitchFamily="34" charset="0"/>
            </a:endParaRPr>
          </a:p>
          <a:p>
            <a:r>
              <a:rPr lang="en-GB" sz="2400" dirty="0">
                <a:latin typeface="Arial" pitchFamily="34" charset="0"/>
                <a:cs typeface="Arial" pitchFamily="34" charset="0"/>
              </a:rPr>
              <a:t> </a:t>
            </a:r>
          </a:p>
        </p:txBody>
      </p:sp>
      <p:sp>
        <p:nvSpPr>
          <p:cNvPr id="13" name="Textfeld 12"/>
          <p:cNvSpPr txBox="1"/>
          <p:nvPr/>
        </p:nvSpPr>
        <p:spPr>
          <a:xfrm>
            <a:off x="539552" y="4289028"/>
            <a:ext cx="8064896" cy="2308324"/>
          </a:xfrm>
          <a:prstGeom prst="rect">
            <a:avLst/>
          </a:prstGeom>
          <a:noFill/>
        </p:spPr>
        <p:txBody>
          <a:bodyPr wrap="square" rtlCol="0">
            <a:spAutoFit/>
          </a:bodyPr>
          <a:lstStyle/>
          <a:p>
            <a:r>
              <a:rPr lang="en-GB" sz="2400" dirty="0">
                <a:latin typeface="Arial" pitchFamily="34" charset="0"/>
                <a:cs typeface="Arial" pitchFamily="34" charset="0"/>
              </a:rPr>
              <a:t>The lower the strength of a bag house, in terms of capability to survive mitigated explosion pressure, the more explosion venting capacity has to be installed.</a:t>
            </a:r>
          </a:p>
          <a:p>
            <a:r>
              <a:rPr lang="en-GB" sz="2400" dirty="0">
                <a:latin typeface="Arial" pitchFamily="34" charset="0"/>
                <a:cs typeface="Arial" pitchFamily="34" charset="0"/>
              </a:rPr>
              <a:t>Since self-reclosing explosion vents are what is needed here, it makes sense to insist on bag house designs with a strength considerable greater than “good for” 100 mbar g.</a:t>
            </a:r>
          </a:p>
        </p:txBody>
      </p:sp>
      <p:sp>
        <p:nvSpPr>
          <p:cNvPr id="14" name="Textfeld 13"/>
          <p:cNvSpPr txBox="1"/>
          <p:nvPr/>
        </p:nvSpPr>
        <p:spPr>
          <a:xfrm>
            <a:off x="522000" y="3429000"/>
            <a:ext cx="7848872" cy="830997"/>
          </a:xfrm>
          <a:prstGeom prst="rect">
            <a:avLst/>
          </a:prstGeom>
          <a:noFill/>
        </p:spPr>
        <p:txBody>
          <a:bodyPr wrap="square" rtlCol="0">
            <a:spAutoFit/>
          </a:bodyPr>
          <a:lstStyle/>
          <a:p>
            <a:r>
              <a:rPr lang="en-GB" sz="2400" dirty="0">
                <a:latin typeface="Arial" pitchFamily="34" charset="0"/>
                <a:cs typeface="Arial" pitchFamily="34" charset="0"/>
              </a:rPr>
              <a:t>In order to achieve the necessary mitigation of explosion pressure, normally explosion vents will be installed.</a:t>
            </a:r>
          </a:p>
        </p:txBody>
      </p:sp>
      <p:pic>
        <p:nvPicPr>
          <p:cNvPr id="1026" name="Picture 2" descr="C:\Users\Vincent\Desktop\Synology Vincent\1 Arbeit\Bilder\nicht PPP\TV\mill-to-DC ducts\D Vent No. 2 3..jpg"/>
          <p:cNvPicPr>
            <a:picLocks noChangeAspect="1" noChangeArrowheads="1"/>
          </p:cNvPicPr>
          <p:nvPr/>
        </p:nvPicPr>
        <p:blipFill>
          <a:blip r:embed="rId2" cstate="print"/>
          <a:srcRect/>
          <a:stretch>
            <a:fillRect/>
          </a:stretch>
        </p:blipFill>
        <p:spPr bwMode="auto">
          <a:xfrm>
            <a:off x="1164976" y="908720"/>
            <a:ext cx="6791400" cy="5093550"/>
          </a:xfrm>
          <a:prstGeom prst="rect">
            <a:avLst/>
          </a:prstGeom>
          <a:noFill/>
        </p:spPr>
      </p:pic>
      <p:pic>
        <p:nvPicPr>
          <p:cNvPr id="1027" name="Picture 3"/>
          <p:cNvPicPr>
            <a:picLocks noChangeAspect="1" noChangeArrowheads="1"/>
          </p:cNvPicPr>
          <p:nvPr/>
        </p:nvPicPr>
        <p:blipFill>
          <a:blip r:embed="rId3" cstate="print"/>
          <a:srcRect/>
          <a:stretch>
            <a:fillRect/>
          </a:stretch>
        </p:blipFill>
        <p:spPr bwMode="auto">
          <a:xfrm>
            <a:off x="1884607" y="764704"/>
            <a:ext cx="5279681" cy="5809134"/>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2627784" y="698516"/>
            <a:ext cx="3888432" cy="5826828"/>
          </a:xfrm>
          <a:prstGeom prst="rect">
            <a:avLst/>
          </a:prstGeom>
          <a:noFill/>
          <a:ln w="9525">
            <a:noFill/>
            <a:miter lim="800000"/>
            <a:headEnd/>
            <a:tailEnd/>
          </a:ln>
          <a:effectLst/>
        </p:spPr>
      </p:pic>
      <p:sp>
        <p:nvSpPr>
          <p:cNvPr id="24" name="Textfeld 23"/>
          <p:cNvSpPr txBox="1"/>
          <p:nvPr/>
        </p:nvSpPr>
        <p:spPr>
          <a:xfrm>
            <a:off x="539552" y="2708920"/>
            <a:ext cx="8064896" cy="2677656"/>
          </a:xfrm>
          <a:prstGeom prst="rect">
            <a:avLst/>
          </a:prstGeom>
          <a:solidFill>
            <a:schemeClr val="bg1"/>
          </a:solidFill>
        </p:spPr>
        <p:txBody>
          <a:bodyPr wrap="square" rtlCol="0">
            <a:spAutoFit/>
          </a:bodyPr>
          <a:lstStyle/>
          <a:p>
            <a:r>
              <a:rPr lang="en-GB" sz="2400" dirty="0">
                <a:latin typeface="Arial" pitchFamily="34" charset="0"/>
                <a:cs typeface="Arial" pitchFamily="34" charset="0"/>
              </a:rPr>
              <a:t>Purchasing a coal mill system without the deciders “being in the know”, regarding explosion and fire protection, especially when it comes to large filters, opens plenty of possibilities for incorrect results, not only in terms of fire and explosion protection (including emergency </a:t>
            </a:r>
            <a:r>
              <a:rPr lang="en-GB" sz="2400" dirty="0" err="1">
                <a:latin typeface="Arial" pitchFamily="34" charset="0"/>
                <a:cs typeface="Arial" pitchFamily="34" charset="0"/>
              </a:rPr>
              <a:t>inerting</a:t>
            </a:r>
            <a:r>
              <a:rPr lang="en-GB" sz="2400" dirty="0">
                <a:latin typeface="Arial" pitchFamily="34" charset="0"/>
                <a:cs typeface="Arial" pitchFamily="34" charset="0"/>
              </a:rPr>
              <a:t> and explosion isolation), but also regarding maintenance and access-ability for maintenance.</a:t>
            </a:r>
          </a:p>
        </p:txBody>
      </p:sp>
      <p:sp>
        <p:nvSpPr>
          <p:cNvPr id="25" name="Ellipse 24"/>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p:cNvPicPr>
            <a:picLocks noChangeAspect="1" noChangeArrowheads="1"/>
          </p:cNvPicPr>
          <p:nvPr/>
        </p:nvPicPr>
        <p:blipFill>
          <a:blip r:embed="rId5" cstate="print"/>
          <a:srcRect/>
          <a:stretch>
            <a:fillRect/>
          </a:stretch>
        </p:blipFill>
        <p:spPr bwMode="auto">
          <a:xfrm>
            <a:off x="971600" y="692696"/>
            <a:ext cx="7200800" cy="5400600"/>
          </a:xfrm>
          <a:prstGeom prst="rect">
            <a:avLst/>
          </a:prstGeom>
          <a:noFill/>
          <a:ln w="9525">
            <a:noFill/>
            <a:miter lim="800000"/>
            <a:headEnd/>
            <a:tailEnd/>
          </a:ln>
          <a:effectLst/>
        </p:spPr>
      </p:pic>
      <p:sp>
        <p:nvSpPr>
          <p:cNvPr id="17" name="Textfeld 16"/>
          <p:cNvSpPr txBox="1"/>
          <p:nvPr/>
        </p:nvSpPr>
        <p:spPr>
          <a:xfrm>
            <a:off x="611560" y="5694347"/>
            <a:ext cx="7848872" cy="830997"/>
          </a:xfrm>
          <a:prstGeom prst="rect">
            <a:avLst/>
          </a:prstGeom>
          <a:solidFill>
            <a:schemeClr val="bg1"/>
          </a:solidFill>
        </p:spPr>
        <p:txBody>
          <a:bodyPr wrap="square" rtlCol="0">
            <a:spAutoFit/>
          </a:bodyPr>
          <a:lstStyle/>
          <a:p>
            <a:r>
              <a:rPr lang="en-GB" sz="2400" dirty="0">
                <a:latin typeface="Arial" pitchFamily="34" charset="0"/>
                <a:cs typeface="Arial" pitchFamily="34" charset="0"/>
              </a:rPr>
              <a:t>The more discharge paths there are the more explosion isolation is needed, which hasn’t been understood here!</a:t>
            </a:r>
          </a:p>
        </p:txBody>
      </p:sp>
      <p:cxnSp>
        <p:nvCxnSpPr>
          <p:cNvPr id="21" name="Gerade Verbindung mit Pfeil 20"/>
          <p:cNvCxnSpPr/>
          <p:nvPr/>
        </p:nvCxnSpPr>
        <p:spPr>
          <a:xfrm flipH="1">
            <a:off x="4139952" y="1844824"/>
            <a:ext cx="0" cy="136815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a:off x="6228184" y="2132856"/>
            <a:ext cx="0" cy="136815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flipH="1">
            <a:off x="8388424" y="1916832"/>
            <a:ext cx="0" cy="136815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flipH="1">
            <a:off x="2483768" y="2060848"/>
            <a:ext cx="0" cy="136815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p:nvPr/>
        </p:nvCxnSpPr>
        <p:spPr>
          <a:xfrm flipH="1">
            <a:off x="1691680" y="2276872"/>
            <a:ext cx="0" cy="136815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p:nvPr/>
        </p:nvCxnSpPr>
        <p:spPr>
          <a:xfrm flipH="1">
            <a:off x="4788024" y="2276872"/>
            <a:ext cx="0" cy="136815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755576" y="653787"/>
            <a:ext cx="7848872" cy="830997"/>
          </a:xfrm>
          <a:prstGeom prst="rect">
            <a:avLst/>
          </a:prstGeom>
          <a:solidFill>
            <a:schemeClr val="bg1"/>
          </a:solidFill>
          <a:ln>
            <a:solidFill>
              <a:schemeClr val="bg1"/>
            </a:solidFill>
          </a:ln>
        </p:spPr>
        <p:txBody>
          <a:bodyPr wrap="square" rtlCol="0">
            <a:spAutoFit/>
          </a:bodyPr>
          <a:lstStyle/>
          <a:p>
            <a:r>
              <a:rPr lang="en-GB" sz="2400" dirty="0">
                <a:latin typeface="Arial" pitchFamily="34" charset="0"/>
                <a:cs typeface="Arial" pitchFamily="34" charset="0"/>
              </a:rPr>
              <a:t>Using a standard modular bag house system for a fuel pulverizing process?</a:t>
            </a:r>
          </a:p>
        </p:txBody>
      </p:sp>
      <p:sp>
        <p:nvSpPr>
          <p:cNvPr id="30" name="Textfeld 29"/>
          <p:cNvSpPr txBox="1"/>
          <p:nvPr/>
        </p:nvSpPr>
        <p:spPr>
          <a:xfrm>
            <a:off x="3708064" y="1018800"/>
            <a:ext cx="1440000" cy="414000"/>
          </a:xfrm>
          <a:prstGeom prst="rect">
            <a:avLst/>
          </a:prstGeom>
          <a:noFill/>
        </p:spPr>
        <p:txBody>
          <a:bodyPr wrap="square" rtlCol="0">
            <a:spAutoFit/>
          </a:bodyPr>
          <a:lstStyle/>
          <a:p>
            <a:r>
              <a:rPr lang="en-GB" sz="2400" dirty="0">
                <a:latin typeface="Arial" pitchFamily="34" charset="0"/>
                <a:cs typeface="Arial" pitchFamily="34" charset="0"/>
              </a:rPr>
              <a:t>Forget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3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grpId="0" nodeType="afterEffect">
                                  <p:stCondLst>
                                    <p:cond delay="8000"/>
                                  </p:stCondLst>
                                  <p:childTnLst>
                                    <p:set>
                                      <p:cBhvr>
                                        <p:cTn id="12" dur="1" fill="hold">
                                          <p:stCondLst>
                                            <p:cond delay="0"/>
                                          </p:stCondLst>
                                        </p:cTn>
                                        <p:tgtEl>
                                          <p:spTgt spid="14"/>
                                        </p:tgtEl>
                                        <p:attrNameLst>
                                          <p:attrName>style.visibility</p:attrName>
                                        </p:attrNameLst>
                                      </p:cBhvr>
                                      <p:to>
                                        <p:strVal val="visible"/>
                                      </p:to>
                                    </p:set>
                                  </p:childTnLst>
                                </p:cTn>
                              </p:par>
                              <p:par>
                                <p:cTn id="13" presetID="9" presetClass="exit" presetSubtype="0" fill="hold" grpId="1" nodeType="withEffect">
                                  <p:stCondLst>
                                    <p:cond delay="8000"/>
                                  </p:stCondLst>
                                  <p:childTnLst>
                                    <p:animEffect transition="out" filter="dissolve">
                                      <p:cBhvr>
                                        <p:cTn id="14" dur="100"/>
                                        <p:tgtEl>
                                          <p:spTgt spid="9"/>
                                        </p:tgtEl>
                                      </p:cBhvr>
                                    </p:animEffect>
                                    <p:set>
                                      <p:cBhvr>
                                        <p:cTn id="15" dur="1" fill="hold">
                                          <p:stCondLst>
                                            <p:cond delay="99"/>
                                          </p:stCondLst>
                                        </p:cTn>
                                        <p:tgtEl>
                                          <p:spTgt spid="9"/>
                                        </p:tgtEl>
                                        <p:attrNameLst>
                                          <p:attrName>style.visibility</p:attrName>
                                        </p:attrNameLst>
                                      </p:cBhvr>
                                      <p:to>
                                        <p:strVal val="hidden"/>
                                      </p:to>
                                    </p:set>
                                  </p:childTnLst>
                                </p:cTn>
                              </p:par>
                            </p:childTnLst>
                          </p:cTn>
                        </p:par>
                        <p:par>
                          <p:cTn id="16" fill="hold">
                            <p:stCondLst>
                              <p:cond delay="13100"/>
                            </p:stCondLst>
                            <p:childTnLst>
                              <p:par>
                                <p:cTn id="17" presetID="1" presetClass="entr" presetSubtype="0" fill="hold" grpId="0" nodeType="afterEffect">
                                  <p:stCondLst>
                                    <p:cond delay="4900"/>
                                  </p:stCondLst>
                                  <p:childTnLst>
                                    <p:set>
                                      <p:cBhvr>
                                        <p:cTn id="18" dur="1" fill="hold">
                                          <p:stCondLst>
                                            <p:cond delay="0"/>
                                          </p:stCondLst>
                                        </p:cTn>
                                        <p:tgtEl>
                                          <p:spTgt spid="13"/>
                                        </p:tgtEl>
                                        <p:attrNameLst>
                                          <p:attrName>style.visibility</p:attrName>
                                        </p:attrNameLst>
                                      </p:cBhvr>
                                      <p:to>
                                        <p:strVal val="visible"/>
                                      </p:to>
                                    </p:set>
                                  </p:childTnLst>
                                </p:cTn>
                              </p:par>
                              <p:par>
                                <p:cTn id="19" presetID="9" presetClass="exit" presetSubtype="0" fill="hold" nodeType="withEffect">
                                  <p:stCondLst>
                                    <p:cond delay="4900"/>
                                  </p:stCondLst>
                                  <p:childTnLst>
                                    <p:animEffect transition="out" filter="dissolve">
                                      <p:cBhvr>
                                        <p:cTn id="20" dur="100"/>
                                        <p:tgtEl>
                                          <p:spTgt spid="10"/>
                                        </p:tgtEl>
                                      </p:cBhvr>
                                    </p:animEffect>
                                    <p:set>
                                      <p:cBhvr>
                                        <p:cTn id="21" dur="1" fill="hold">
                                          <p:stCondLst>
                                            <p:cond delay="99"/>
                                          </p:stCondLst>
                                        </p:cTn>
                                        <p:tgtEl>
                                          <p:spTgt spid="10"/>
                                        </p:tgtEl>
                                        <p:attrNameLst>
                                          <p:attrName>style.visibility</p:attrName>
                                        </p:attrNameLst>
                                      </p:cBhvr>
                                      <p:to>
                                        <p:strVal val="hidden"/>
                                      </p:to>
                                    </p:set>
                                  </p:childTnLst>
                                </p:cTn>
                              </p:par>
                            </p:childTnLst>
                          </p:cTn>
                        </p:par>
                        <p:par>
                          <p:cTn id="22" fill="hold">
                            <p:stCondLst>
                              <p:cond delay="18100"/>
                            </p:stCondLst>
                            <p:childTnLst>
                              <p:par>
                                <p:cTn id="23" presetID="1" presetClass="entr" presetSubtype="0" fill="hold" nodeType="afterEffect">
                                  <p:stCondLst>
                                    <p:cond delay="15400"/>
                                  </p:stCondLst>
                                  <p:childTnLst>
                                    <p:set>
                                      <p:cBhvr>
                                        <p:cTn id="24" dur="1" fill="hold">
                                          <p:stCondLst>
                                            <p:cond delay="0"/>
                                          </p:stCondLst>
                                        </p:cTn>
                                        <p:tgtEl>
                                          <p:spTgt spid="1026"/>
                                        </p:tgtEl>
                                        <p:attrNameLst>
                                          <p:attrName>style.visibility</p:attrName>
                                        </p:attrNameLst>
                                      </p:cBhvr>
                                      <p:to>
                                        <p:strVal val="visible"/>
                                      </p:to>
                                    </p:set>
                                  </p:childTnLst>
                                </p:cTn>
                              </p:par>
                              <p:par>
                                <p:cTn id="25" presetID="9" presetClass="exit" presetSubtype="0" fill="hold" nodeType="withEffect">
                                  <p:stCondLst>
                                    <p:cond delay="15400"/>
                                  </p:stCondLst>
                                  <p:childTnLst>
                                    <p:animEffect transition="out" filter="dissolve">
                                      <p:cBhvr>
                                        <p:cTn id="26" dur="100"/>
                                        <p:tgtEl>
                                          <p:spTgt spid="14"/>
                                        </p:tgtEl>
                                      </p:cBhvr>
                                    </p:animEffect>
                                    <p:set>
                                      <p:cBhvr>
                                        <p:cTn id="27" dur="1" fill="hold">
                                          <p:stCondLst>
                                            <p:cond delay="99"/>
                                          </p:stCondLst>
                                        </p:cTn>
                                        <p:tgtEl>
                                          <p:spTgt spid="14"/>
                                        </p:tgtEl>
                                        <p:attrNameLst>
                                          <p:attrName>style.visibility</p:attrName>
                                        </p:attrNameLst>
                                      </p:cBhvr>
                                      <p:to>
                                        <p:strVal val="hidden"/>
                                      </p:to>
                                    </p:set>
                                  </p:childTnLst>
                                </p:cTn>
                              </p:par>
                              <p:par>
                                <p:cTn id="28" presetID="9" presetClass="exit" presetSubtype="0" fill="hold" nodeType="withEffect">
                                  <p:stCondLst>
                                    <p:cond delay="15400"/>
                                  </p:stCondLst>
                                  <p:childTnLst>
                                    <p:animEffect transition="out" filter="dissolve">
                                      <p:cBhvr>
                                        <p:cTn id="29" dur="100"/>
                                        <p:tgtEl>
                                          <p:spTgt spid="13"/>
                                        </p:tgtEl>
                                      </p:cBhvr>
                                    </p:animEffect>
                                    <p:set>
                                      <p:cBhvr>
                                        <p:cTn id="30" dur="1" fill="hold">
                                          <p:stCondLst>
                                            <p:cond delay="99"/>
                                          </p:stCondLst>
                                        </p:cTn>
                                        <p:tgtEl>
                                          <p:spTgt spid="13"/>
                                        </p:tgtEl>
                                        <p:attrNameLst>
                                          <p:attrName>style.visibility</p:attrName>
                                        </p:attrNameLst>
                                      </p:cBhvr>
                                      <p:to>
                                        <p:strVal val="hidden"/>
                                      </p:to>
                                    </p:set>
                                  </p:childTnLst>
                                </p:cTn>
                              </p:par>
                            </p:childTnLst>
                          </p:cTn>
                        </p:par>
                        <p:par>
                          <p:cTn id="31" fill="hold">
                            <p:stCondLst>
                              <p:cond delay="33600"/>
                            </p:stCondLst>
                            <p:childTnLst>
                              <p:par>
                                <p:cTn id="32" presetID="1" presetClass="entr" presetSubtype="0" fill="hold" nodeType="afterEffect">
                                  <p:stCondLst>
                                    <p:cond delay="5400"/>
                                  </p:stCondLst>
                                  <p:childTnLst>
                                    <p:set>
                                      <p:cBhvr>
                                        <p:cTn id="33" dur="1" fill="hold">
                                          <p:stCondLst>
                                            <p:cond delay="0"/>
                                          </p:stCondLst>
                                        </p:cTn>
                                        <p:tgtEl>
                                          <p:spTgt spid="1027"/>
                                        </p:tgtEl>
                                        <p:attrNameLst>
                                          <p:attrName>style.visibility</p:attrName>
                                        </p:attrNameLst>
                                      </p:cBhvr>
                                      <p:to>
                                        <p:strVal val="visible"/>
                                      </p:to>
                                    </p:set>
                                  </p:childTnLst>
                                </p:cTn>
                              </p:par>
                              <p:par>
                                <p:cTn id="34" presetID="9" presetClass="exit" presetSubtype="0" fill="hold" nodeType="withEffect">
                                  <p:stCondLst>
                                    <p:cond delay="5400"/>
                                  </p:stCondLst>
                                  <p:childTnLst>
                                    <p:animEffect transition="out" filter="dissolve">
                                      <p:cBhvr>
                                        <p:cTn id="35" dur="100"/>
                                        <p:tgtEl>
                                          <p:spTgt spid="1026"/>
                                        </p:tgtEl>
                                      </p:cBhvr>
                                    </p:animEffect>
                                    <p:set>
                                      <p:cBhvr>
                                        <p:cTn id="36" dur="1" fill="hold">
                                          <p:stCondLst>
                                            <p:cond delay="99"/>
                                          </p:stCondLst>
                                        </p:cTn>
                                        <p:tgtEl>
                                          <p:spTgt spid="1026"/>
                                        </p:tgtEl>
                                        <p:attrNameLst>
                                          <p:attrName>style.visibility</p:attrName>
                                        </p:attrNameLst>
                                      </p:cBhvr>
                                      <p:to>
                                        <p:strVal val="hidden"/>
                                      </p:to>
                                    </p:set>
                                  </p:childTnLst>
                                </p:cTn>
                              </p:par>
                              <p:par>
                                <p:cTn id="37" presetID="1" presetClass="entr" presetSubtype="0" fill="hold" nodeType="withEffect">
                                  <p:stCondLst>
                                    <p:cond delay="10400"/>
                                  </p:stCondLst>
                                  <p:childTnLst>
                                    <p:set>
                                      <p:cBhvr>
                                        <p:cTn id="38" dur="1" fill="hold">
                                          <p:stCondLst>
                                            <p:cond delay="0"/>
                                          </p:stCondLst>
                                        </p:cTn>
                                        <p:tgtEl>
                                          <p:spTgt spid="1028"/>
                                        </p:tgtEl>
                                        <p:attrNameLst>
                                          <p:attrName>style.visibility</p:attrName>
                                        </p:attrNameLst>
                                      </p:cBhvr>
                                      <p:to>
                                        <p:strVal val="visible"/>
                                      </p:to>
                                    </p:set>
                                  </p:childTnLst>
                                </p:cTn>
                              </p:par>
                              <p:par>
                                <p:cTn id="39" presetID="9" presetClass="exit" presetSubtype="0" fill="hold" nodeType="withEffect">
                                  <p:stCondLst>
                                    <p:cond delay="10400"/>
                                  </p:stCondLst>
                                  <p:childTnLst>
                                    <p:animEffect transition="out" filter="dissolve">
                                      <p:cBhvr>
                                        <p:cTn id="40" dur="100"/>
                                        <p:tgtEl>
                                          <p:spTgt spid="1027"/>
                                        </p:tgtEl>
                                      </p:cBhvr>
                                    </p:animEffect>
                                    <p:set>
                                      <p:cBhvr>
                                        <p:cTn id="41" dur="1" fill="hold">
                                          <p:stCondLst>
                                            <p:cond delay="99"/>
                                          </p:stCondLst>
                                        </p:cTn>
                                        <p:tgtEl>
                                          <p:spTgt spid="1027"/>
                                        </p:tgtEl>
                                        <p:attrNameLst>
                                          <p:attrName>style.visibility</p:attrName>
                                        </p:attrNameLst>
                                      </p:cBhvr>
                                      <p:to>
                                        <p:strVal val="hidden"/>
                                      </p:to>
                                    </p:set>
                                  </p:childTnLst>
                                </p:cTn>
                              </p:par>
                            </p:childTnLst>
                          </p:cTn>
                        </p:par>
                        <p:par>
                          <p:cTn id="42" fill="hold">
                            <p:stCondLst>
                              <p:cond delay="44100"/>
                            </p:stCondLst>
                            <p:childTnLst>
                              <p:par>
                                <p:cTn id="43" presetID="1" presetClass="entr" presetSubtype="0" fill="hold" grpId="0" nodeType="afterEffect">
                                  <p:stCondLst>
                                    <p:cond delay="5900"/>
                                  </p:stCondLst>
                                  <p:childTnLst>
                                    <p:set>
                                      <p:cBhvr>
                                        <p:cTn id="44" dur="1" fill="hold">
                                          <p:stCondLst>
                                            <p:cond delay="0"/>
                                          </p:stCondLst>
                                        </p:cTn>
                                        <p:tgtEl>
                                          <p:spTgt spid="24"/>
                                        </p:tgtEl>
                                        <p:attrNameLst>
                                          <p:attrName>style.visibility</p:attrName>
                                        </p:attrNameLst>
                                      </p:cBhvr>
                                      <p:to>
                                        <p:strVal val="visible"/>
                                      </p:to>
                                    </p:set>
                                  </p:childTnLst>
                                </p:cTn>
                              </p:par>
                              <p:par>
                                <p:cTn id="45" presetID="9" presetClass="exit" presetSubtype="0" fill="hold" nodeType="withEffect">
                                  <p:stCondLst>
                                    <p:cond delay="5900"/>
                                  </p:stCondLst>
                                  <p:childTnLst>
                                    <p:animEffect transition="out" filter="dissolve">
                                      <p:cBhvr>
                                        <p:cTn id="46" dur="100"/>
                                        <p:tgtEl>
                                          <p:spTgt spid="1028"/>
                                        </p:tgtEl>
                                      </p:cBhvr>
                                    </p:animEffect>
                                    <p:set>
                                      <p:cBhvr>
                                        <p:cTn id="47" dur="1" fill="hold">
                                          <p:stCondLst>
                                            <p:cond delay="99"/>
                                          </p:stCondLst>
                                        </p:cTn>
                                        <p:tgtEl>
                                          <p:spTgt spid="1028"/>
                                        </p:tgtEl>
                                        <p:attrNameLst>
                                          <p:attrName>style.visibility</p:attrName>
                                        </p:attrNameLst>
                                      </p:cBhvr>
                                      <p:to>
                                        <p:strVal val="hidden"/>
                                      </p:to>
                                    </p:set>
                                  </p:childTnLst>
                                </p:cTn>
                              </p:par>
                              <p:par>
                                <p:cTn id="48" presetID="1" presetClass="entr" presetSubtype="0" fill="hold" nodeType="withEffect">
                                  <p:stCondLst>
                                    <p:cond delay="23400"/>
                                  </p:stCondLst>
                                  <p:childTnLst>
                                    <p:set>
                                      <p:cBhvr>
                                        <p:cTn id="49" dur="1" fill="hold">
                                          <p:stCondLst>
                                            <p:cond delay="0"/>
                                          </p:stCondLst>
                                        </p:cTn>
                                        <p:tgtEl>
                                          <p:spTgt spid="2"/>
                                        </p:tgtEl>
                                        <p:attrNameLst>
                                          <p:attrName>style.visibility</p:attrName>
                                        </p:attrNameLst>
                                      </p:cBhvr>
                                      <p:to>
                                        <p:strVal val="visible"/>
                                      </p:to>
                                    </p:set>
                                  </p:childTnLst>
                                </p:cTn>
                              </p:par>
                              <p:par>
                                <p:cTn id="50" presetID="9" presetClass="exit" presetSubtype="0" fill="hold" grpId="1" nodeType="withEffect">
                                  <p:stCondLst>
                                    <p:cond delay="23400"/>
                                  </p:stCondLst>
                                  <p:childTnLst>
                                    <p:animEffect transition="out" filter="dissolve">
                                      <p:cBhvr>
                                        <p:cTn id="51" dur="100"/>
                                        <p:tgtEl>
                                          <p:spTgt spid="24"/>
                                        </p:tgtEl>
                                      </p:cBhvr>
                                    </p:animEffect>
                                    <p:set>
                                      <p:cBhvr>
                                        <p:cTn id="52" dur="1" fill="hold">
                                          <p:stCondLst>
                                            <p:cond delay="99"/>
                                          </p:stCondLst>
                                        </p:cTn>
                                        <p:tgtEl>
                                          <p:spTgt spid="24"/>
                                        </p:tgtEl>
                                        <p:attrNameLst>
                                          <p:attrName>style.visibility</p:attrName>
                                        </p:attrNameLst>
                                      </p:cBhvr>
                                      <p:to>
                                        <p:strVal val="hidden"/>
                                      </p:to>
                                    </p:set>
                                  </p:childTnLst>
                                </p:cTn>
                              </p:par>
                            </p:childTnLst>
                          </p:cTn>
                        </p:par>
                        <p:par>
                          <p:cTn id="53" fill="hold">
                            <p:stCondLst>
                              <p:cond delay="67600"/>
                            </p:stCondLst>
                            <p:childTnLst>
                              <p:par>
                                <p:cTn id="54" presetID="1" presetClass="entr" presetSubtype="0" fill="hold" grpId="0" nodeType="afterEffect">
                                  <p:stCondLst>
                                    <p:cond delay="2400"/>
                                  </p:stCondLst>
                                  <p:childTnLst>
                                    <p:set>
                                      <p:cBhvr>
                                        <p:cTn id="55" dur="1" fill="hold">
                                          <p:stCondLst>
                                            <p:cond delay="0"/>
                                          </p:stCondLst>
                                        </p:cTn>
                                        <p:tgtEl>
                                          <p:spTgt spid="29"/>
                                        </p:tgtEl>
                                        <p:attrNameLst>
                                          <p:attrName>style.visibility</p:attrName>
                                        </p:attrNameLst>
                                      </p:cBhvr>
                                      <p:to>
                                        <p:strVal val="visible"/>
                                      </p:to>
                                    </p:set>
                                  </p:childTnLst>
                                </p:cTn>
                              </p:par>
                            </p:childTnLst>
                          </p:cTn>
                        </p:par>
                        <p:par>
                          <p:cTn id="56" fill="hold">
                            <p:stCondLst>
                              <p:cond delay="70000"/>
                            </p:stCondLst>
                            <p:childTnLst>
                              <p:par>
                                <p:cTn id="57" presetID="1" presetClass="entr" presetSubtype="0" fill="hold" grpId="0" nodeType="afterEffect">
                                  <p:stCondLst>
                                    <p:cond delay="1500"/>
                                  </p:stCondLst>
                                  <p:childTnLst>
                                    <p:set>
                                      <p:cBhvr>
                                        <p:cTn id="58" dur="1" fill="hold">
                                          <p:stCondLst>
                                            <p:cond delay="0"/>
                                          </p:stCondLst>
                                        </p:cTn>
                                        <p:tgtEl>
                                          <p:spTgt spid="30"/>
                                        </p:tgtEl>
                                        <p:attrNameLst>
                                          <p:attrName>style.visibility</p:attrName>
                                        </p:attrNameLst>
                                      </p:cBhvr>
                                      <p:to>
                                        <p:strVal val="visible"/>
                                      </p:to>
                                    </p:set>
                                  </p:childTnLst>
                                </p:cTn>
                              </p:par>
                            </p:childTnLst>
                          </p:cTn>
                        </p:par>
                        <p:par>
                          <p:cTn id="59" fill="hold">
                            <p:stCondLst>
                              <p:cond delay="71500"/>
                            </p:stCondLst>
                            <p:childTnLst>
                              <p:par>
                                <p:cTn id="60" presetID="1" presetClass="entr" presetSubtype="0" fill="hold" grpId="0" nodeType="afterEffect">
                                  <p:stCondLst>
                                    <p:cond delay="2500"/>
                                  </p:stCondLst>
                                  <p:childTnLst>
                                    <p:set>
                                      <p:cBhvr>
                                        <p:cTn id="61" dur="1" fill="hold">
                                          <p:stCondLst>
                                            <p:cond delay="0"/>
                                          </p:stCondLst>
                                        </p:cTn>
                                        <p:tgtEl>
                                          <p:spTgt spid="17"/>
                                        </p:tgtEl>
                                        <p:attrNameLst>
                                          <p:attrName>style.visibility</p:attrName>
                                        </p:attrNameLst>
                                      </p:cBhvr>
                                      <p:to>
                                        <p:strVal val="visible"/>
                                      </p:to>
                                    </p:set>
                                  </p:childTnLst>
                                </p:cTn>
                              </p:par>
                            </p:childTnLst>
                          </p:cTn>
                        </p:par>
                        <p:par>
                          <p:cTn id="62" fill="hold">
                            <p:stCondLst>
                              <p:cond delay="74000"/>
                            </p:stCondLst>
                            <p:childTnLst>
                              <p:par>
                                <p:cTn id="63" presetID="11" presetClass="entr" presetSubtype="0" fill="hold" nodeType="afterEffect">
                                  <p:stCondLst>
                                    <p:cond delay="500"/>
                                  </p:stCondLst>
                                  <p:childTnLst>
                                    <p:set>
                                      <p:cBhvr>
                                        <p:cTn id="64" dur="1000">
                                          <p:stCondLst>
                                            <p:cond delay="0"/>
                                          </p:stCondLst>
                                        </p:cTn>
                                        <p:tgtEl>
                                          <p:spTgt spid="27"/>
                                        </p:tgtEl>
                                        <p:attrNameLst>
                                          <p:attrName>style.visibility</p:attrName>
                                        </p:attrNameLst>
                                      </p:cBhvr>
                                      <p:to>
                                        <p:strVal val="visible"/>
                                      </p:to>
                                    </p:set>
                                  </p:childTnLst>
                                </p:cTn>
                              </p:par>
                              <p:par>
                                <p:cTn id="65" presetID="11" presetClass="entr" presetSubtype="0" fill="hold" nodeType="withEffect">
                                  <p:stCondLst>
                                    <p:cond delay="500"/>
                                  </p:stCondLst>
                                  <p:childTnLst>
                                    <p:set>
                                      <p:cBhvr>
                                        <p:cTn id="66" dur="1000">
                                          <p:stCondLst>
                                            <p:cond delay="0"/>
                                          </p:stCondLst>
                                        </p:cTn>
                                        <p:tgtEl>
                                          <p:spTgt spid="26"/>
                                        </p:tgtEl>
                                        <p:attrNameLst>
                                          <p:attrName>style.visibility</p:attrName>
                                        </p:attrNameLst>
                                      </p:cBhvr>
                                      <p:to>
                                        <p:strVal val="visible"/>
                                      </p:to>
                                    </p:set>
                                  </p:childTnLst>
                                </p:cTn>
                              </p:par>
                              <p:par>
                                <p:cTn id="67" presetID="11" presetClass="entr" presetSubtype="0" fill="hold" nodeType="withEffect">
                                  <p:stCondLst>
                                    <p:cond delay="500"/>
                                  </p:stCondLst>
                                  <p:childTnLst>
                                    <p:set>
                                      <p:cBhvr>
                                        <p:cTn id="68" dur="1000">
                                          <p:stCondLst>
                                            <p:cond delay="0"/>
                                          </p:stCondLst>
                                        </p:cTn>
                                        <p:tgtEl>
                                          <p:spTgt spid="21"/>
                                        </p:tgtEl>
                                        <p:attrNameLst>
                                          <p:attrName>style.visibility</p:attrName>
                                        </p:attrNameLst>
                                      </p:cBhvr>
                                      <p:to>
                                        <p:strVal val="visible"/>
                                      </p:to>
                                    </p:set>
                                  </p:childTnLst>
                                </p:cTn>
                              </p:par>
                              <p:par>
                                <p:cTn id="69" presetID="11" presetClass="entr" presetSubtype="0" fill="hold" nodeType="withEffect">
                                  <p:stCondLst>
                                    <p:cond delay="500"/>
                                  </p:stCondLst>
                                  <p:childTnLst>
                                    <p:set>
                                      <p:cBhvr>
                                        <p:cTn id="70" dur="1000">
                                          <p:stCondLst>
                                            <p:cond delay="0"/>
                                          </p:stCondLst>
                                        </p:cTn>
                                        <p:tgtEl>
                                          <p:spTgt spid="28"/>
                                        </p:tgtEl>
                                        <p:attrNameLst>
                                          <p:attrName>style.visibility</p:attrName>
                                        </p:attrNameLst>
                                      </p:cBhvr>
                                      <p:to>
                                        <p:strVal val="visible"/>
                                      </p:to>
                                    </p:set>
                                  </p:childTnLst>
                                </p:cTn>
                              </p:par>
                              <p:par>
                                <p:cTn id="71" presetID="11" presetClass="entr" presetSubtype="0" fill="hold" nodeType="withEffect">
                                  <p:stCondLst>
                                    <p:cond delay="500"/>
                                  </p:stCondLst>
                                  <p:childTnLst>
                                    <p:set>
                                      <p:cBhvr>
                                        <p:cTn id="72" dur="1000">
                                          <p:stCondLst>
                                            <p:cond delay="0"/>
                                          </p:stCondLst>
                                        </p:cTn>
                                        <p:tgtEl>
                                          <p:spTgt spid="23"/>
                                        </p:tgtEl>
                                        <p:attrNameLst>
                                          <p:attrName>style.visibility</p:attrName>
                                        </p:attrNameLst>
                                      </p:cBhvr>
                                      <p:to>
                                        <p:strVal val="visible"/>
                                      </p:to>
                                    </p:set>
                                  </p:childTnLst>
                                </p:cTn>
                              </p:par>
                              <p:par>
                                <p:cTn id="73" presetID="11" presetClass="entr" presetSubtype="0" fill="hold" nodeType="withEffect">
                                  <p:stCondLst>
                                    <p:cond delay="500"/>
                                  </p:stCondLst>
                                  <p:childTnLst>
                                    <p:set>
                                      <p:cBhvr>
                                        <p:cTn id="74" dur="1000">
                                          <p:stCondLst>
                                            <p:cond delay="0"/>
                                          </p:stCondLst>
                                        </p:cTn>
                                        <p:tgtEl>
                                          <p:spTgt spid="22"/>
                                        </p:tgtEl>
                                        <p:attrNameLst>
                                          <p:attrName>style.visibility</p:attrName>
                                        </p:attrNameLst>
                                      </p:cBhvr>
                                      <p:to>
                                        <p:strVal val="visible"/>
                                      </p:to>
                                    </p:set>
                                  </p:childTnLst>
                                </p:cTn>
                              </p:par>
                            </p:childTnLst>
                          </p:cTn>
                        </p:par>
                        <p:par>
                          <p:cTn id="75" fill="hold">
                            <p:stCondLst>
                              <p:cond delay="75500"/>
                            </p:stCondLst>
                            <p:childTnLst>
                              <p:par>
                                <p:cTn id="76" presetID="11" presetClass="entr" presetSubtype="0" fill="hold" nodeType="afterEffect">
                                  <p:stCondLst>
                                    <p:cond delay="1000"/>
                                  </p:stCondLst>
                                  <p:childTnLst>
                                    <p:set>
                                      <p:cBhvr>
                                        <p:cTn id="77" dur="1000">
                                          <p:stCondLst>
                                            <p:cond delay="0"/>
                                          </p:stCondLst>
                                        </p:cTn>
                                        <p:tgtEl>
                                          <p:spTgt spid="27"/>
                                        </p:tgtEl>
                                        <p:attrNameLst>
                                          <p:attrName>style.visibility</p:attrName>
                                        </p:attrNameLst>
                                      </p:cBhvr>
                                      <p:to>
                                        <p:strVal val="visible"/>
                                      </p:to>
                                    </p:set>
                                  </p:childTnLst>
                                </p:cTn>
                              </p:par>
                              <p:par>
                                <p:cTn id="78" presetID="11" presetClass="entr" presetSubtype="0" fill="hold" nodeType="withEffect">
                                  <p:stCondLst>
                                    <p:cond delay="1000"/>
                                  </p:stCondLst>
                                  <p:childTnLst>
                                    <p:set>
                                      <p:cBhvr>
                                        <p:cTn id="79" dur="1000">
                                          <p:stCondLst>
                                            <p:cond delay="0"/>
                                          </p:stCondLst>
                                        </p:cTn>
                                        <p:tgtEl>
                                          <p:spTgt spid="26"/>
                                        </p:tgtEl>
                                        <p:attrNameLst>
                                          <p:attrName>style.visibility</p:attrName>
                                        </p:attrNameLst>
                                      </p:cBhvr>
                                      <p:to>
                                        <p:strVal val="visible"/>
                                      </p:to>
                                    </p:set>
                                  </p:childTnLst>
                                </p:cTn>
                              </p:par>
                              <p:par>
                                <p:cTn id="80" presetID="11" presetClass="entr" presetSubtype="0" fill="hold" nodeType="withEffect">
                                  <p:stCondLst>
                                    <p:cond delay="1000"/>
                                  </p:stCondLst>
                                  <p:childTnLst>
                                    <p:set>
                                      <p:cBhvr>
                                        <p:cTn id="81" dur="1000">
                                          <p:stCondLst>
                                            <p:cond delay="0"/>
                                          </p:stCondLst>
                                        </p:cTn>
                                        <p:tgtEl>
                                          <p:spTgt spid="21"/>
                                        </p:tgtEl>
                                        <p:attrNameLst>
                                          <p:attrName>style.visibility</p:attrName>
                                        </p:attrNameLst>
                                      </p:cBhvr>
                                      <p:to>
                                        <p:strVal val="visible"/>
                                      </p:to>
                                    </p:set>
                                  </p:childTnLst>
                                </p:cTn>
                              </p:par>
                              <p:par>
                                <p:cTn id="82" presetID="11" presetClass="entr" presetSubtype="0" fill="hold" nodeType="withEffect">
                                  <p:stCondLst>
                                    <p:cond delay="1000"/>
                                  </p:stCondLst>
                                  <p:childTnLst>
                                    <p:set>
                                      <p:cBhvr>
                                        <p:cTn id="83" dur="1000">
                                          <p:stCondLst>
                                            <p:cond delay="0"/>
                                          </p:stCondLst>
                                        </p:cTn>
                                        <p:tgtEl>
                                          <p:spTgt spid="28"/>
                                        </p:tgtEl>
                                        <p:attrNameLst>
                                          <p:attrName>style.visibility</p:attrName>
                                        </p:attrNameLst>
                                      </p:cBhvr>
                                      <p:to>
                                        <p:strVal val="visible"/>
                                      </p:to>
                                    </p:set>
                                  </p:childTnLst>
                                </p:cTn>
                              </p:par>
                              <p:par>
                                <p:cTn id="84" presetID="11" presetClass="entr" presetSubtype="0" fill="hold" nodeType="withEffect">
                                  <p:stCondLst>
                                    <p:cond delay="1000"/>
                                  </p:stCondLst>
                                  <p:childTnLst>
                                    <p:set>
                                      <p:cBhvr>
                                        <p:cTn id="85" dur="1000">
                                          <p:stCondLst>
                                            <p:cond delay="0"/>
                                          </p:stCondLst>
                                        </p:cTn>
                                        <p:tgtEl>
                                          <p:spTgt spid="23"/>
                                        </p:tgtEl>
                                        <p:attrNameLst>
                                          <p:attrName>style.visibility</p:attrName>
                                        </p:attrNameLst>
                                      </p:cBhvr>
                                      <p:to>
                                        <p:strVal val="visible"/>
                                      </p:to>
                                    </p:set>
                                  </p:childTnLst>
                                </p:cTn>
                              </p:par>
                              <p:par>
                                <p:cTn id="86" presetID="11" presetClass="entr" presetSubtype="0" fill="hold" nodeType="withEffect">
                                  <p:stCondLst>
                                    <p:cond delay="1000"/>
                                  </p:stCondLst>
                                  <p:childTnLst>
                                    <p:set>
                                      <p:cBhvr>
                                        <p:cTn id="87" dur="1000">
                                          <p:stCondLst>
                                            <p:cond delay="0"/>
                                          </p:stCondLst>
                                        </p:cTn>
                                        <p:tgtEl>
                                          <p:spTgt spid="22"/>
                                        </p:tgtEl>
                                        <p:attrNameLst>
                                          <p:attrName>style.visibility</p:attrName>
                                        </p:attrNameLst>
                                      </p:cBhvr>
                                      <p:to>
                                        <p:strVal val="visible"/>
                                      </p:to>
                                    </p:set>
                                  </p:childTnLst>
                                </p:cTn>
                              </p:par>
                            </p:childTnLst>
                          </p:cTn>
                        </p:par>
                        <p:par>
                          <p:cTn id="88" fill="hold">
                            <p:stCondLst>
                              <p:cond delay="77500"/>
                            </p:stCondLst>
                            <p:childTnLst>
                              <p:par>
                                <p:cTn id="89" presetID="11" presetClass="entr" presetSubtype="0" fill="hold" nodeType="afterEffect">
                                  <p:stCondLst>
                                    <p:cond delay="1000"/>
                                  </p:stCondLst>
                                  <p:childTnLst>
                                    <p:set>
                                      <p:cBhvr>
                                        <p:cTn id="90" dur="1000">
                                          <p:stCondLst>
                                            <p:cond delay="0"/>
                                          </p:stCondLst>
                                        </p:cTn>
                                        <p:tgtEl>
                                          <p:spTgt spid="27"/>
                                        </p:tgtEl>
                                        <p:attrNameLst>
                                          <p:attrName>style.visibility</p:attrName>
                                        </p:attrNameLst>
                                      </p:cBhvr>
                                      <p:to>
                                        <p:strVal val="visible"/>
                                      </p:to>
                                    </p:set>
                                  </p:childTnLst>
                                </p:cTn>
                              </p:par>
                              <p:par>
                                <p:cTn id="91" presetID="11" presetClass="entr" presetSubtype="0" fill="hold" nodeType="withEffect">
                                  <p:stCondLst>
                                    <p:cond delay="1000"/>
                                  </p:stCondLst>
                                  <p:childTnLst>
                                    <p:set>
                                      <p:cBhvr>
                                        <p:cTn id="92" dur="1000">
                                          <p:stCondLst>
                                            <p:cond delay="0"/>
                                          </p:stCondLst>
                                        </p:cTn>
                                        <p:tgtEl>
                                          <p:spTgt spid="26"/>
                                        </p:tgtEl>
                                        <p:attrNameLst>
                                          <p:attrName>style.visibility</p:attrName>
                                        </p:attrNameLst>
                                      </p:cBhvr>
                                      <p:to>
                                        <p:strVal val="visible"/>
                                      </p:to>
                                    </p:set>
                                  </p:childTnLst>
                                </p:cTn>
                              </p:par>
                              <p:par>
                                <p:cTn id="93" presetID="11" presetClass="entr" presetSubtype="0" fill="hold" nodeType="withEffect">
                                  <p:stCondLst>
                                    <p:cond delay="1000"/>
                                  </p:stCondLst>
                                  <p:childTnLst>
                                    <p:set>
                                      <p:cBhvr>
                                        <p:cTn id="94" dur="1000">
                                          <p:stCondLst>
                                            <p:cond delay="0"/>
                                          </p:stCondLst>
                                        </p:cTn>
                                        <p:tgtEl>
                                          <p:spTgt spid="21"/>
                                        </p:tgtEl>
                                        <p:attrNameLst>
                                          <p:attrName>style.visibility</p:attrName>
                                        </p:attrNameLst>
                                      </p:cBhvr>
                                      <p:to>
                                        <p:strVal val="visible"/>
                                      </p:to>
                                    </p:set>
                                  </p:childTnLst>
                                </p:cTn>
                              </p:par>
                              <p:par>
                                <p:cTn id="95" presetID="11" presetClass="entr" presetSubtype="0" fill="hold" nodeType="withEffect">
                                  <p:stCondLst>
                                    <p:cond delay="1000"/>
                                  </p:stCondLst>
                                  <p:childTnLst>
                                    <p:set>
                                      <p:cBhvr>
                                        <p:cTn id="96" dur="1000">
                                          <p:stCondLst>
                                            <p:cond delay="0"/>
                                          </p:stCondLst>
                                        </p:cTn>
                                        <p:tgtEl>
                                          <p:spTgt spid="28"/>
                                        </p:tgtEl>
                                        <p:attrNameLst>
                                          <p:attrName>style.visibility</p:attrName>
                                        </p:attrNameLst>
                                      </p:cBhvr>
                                      <p:to>
                                        <p:strVal val="visible"/>
                                      </p:to>
                                    </p:set>
                                  </p:childTnLst>
                                </p:cTn>
                              </p:par>
                              <p:par>
                                <p:cTn id="97" presetID="11" presetClass="entr" presetSubtype="0" fill="hold" nodeType="withEffect">
                                  <p:stCondLst>
                                    <p:cond delay="1000"/>
                                  </p:stCondLst>
                                  <p:childTnLst>
                                    <p:set>
                                      <p:cBhvr>
                                        <p:cTn id="98" dur="1000">
                                          <p:stCondLst>
                                            <p:cond delay="0"/>
                                          </p:stCondLst>
                                        </p:cTn>
                                        <p:tgtEl>
                                          <p:spTgt spid="23"/>
                                        </p:tgtEl>
                                        <p:attrNameLst>
                                          <p:attrName>style.visibility</p:attrName>
                                        </p:attrNameLst>
                                      </p:cBhvr>
                                      <p:to>
                                        <p:strVal val="visible"/>
                                      </p:to>
                                    </p:set>
                                  </p:childTnLst>
                                </p:cTn>
                              </p:par>
                              <p:par>
                                <p:cTn id="99" presetID="11" presetClass="entr" presetSubtype="0" fill="hold" nodeType="withEffect">
                                  <p:stCondLst>
                                    <p:cond delay="1000"/>
                                  </p:stCondLst>
                                  <p:childTnLst>
                                    <p:set>
                                      <p:cBhvr>
                                        <p:cTn id="100" dur="1000">
                                          <p:stCondLst>
                                            <p:cond delay="0"/>
                                          </p:stCondLst>
                                        </p:cTn>
                                        <p:tgtEl>
                                          <p:spTgt spid="22"/>
                                        </p:tgtEl>
                                        <p:attrNameLst>
                                          <p:attrName>style.visibility</p:attrName>
                                        </p:attrNameLst>
                                      </p:cBhvr>
                                      <p:to>
                                        <p:strVal val="visible"/>
                                      </p:to>
                                    </p:set>
                                  </p:childTnLst>
                                </p:cTn>
                              </p:par>
                            </p:childTnLst>
                          </p:cTn>
                        </p:par>
                        <p:par>
                          <p:cTn id="101" fill="hold">
                            <p:stCondLst>
                              <p:cond delay="79500"/>
                            </p:stCondLst>
                            <p:childTnLst>
                              <p:par>
                                <p:cTn id="102" presetID="1" presetClass="entr" presetSubtype="0" fill="hold" nodeType="afterEffect">
                                  <p:stCondLst>
                                    <p:cond delay="0"/>
                                  </p:stCondLst>
                                  <p:childTnLst>
                                    <p:set>
                                      <p:cBhvr>
                                        <p:cTn id="10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3" grpId="0"/>
      <p:bldP spid="14" grpId="0"/>
      <p:bldP spid="24" grpId="0" animBg="1"/>
      <p:bldP spid="24" grpId="1" animBg="1"/>
      <p:bldP spid="17" grpId="0" animBg="1"/>
      <p:bldP spid="29" grpId="0" animBg="1"/>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3"/>
          <p:cNvSpPr>
            <a:spLocks noGrp="1"/>
          </p:cNvSpPr>
          <p:nvPr>
            <p:ph type="sldNum" sz="quarter" idx="10"/>
          </p:nvPr>
        </p:nvSpPr>
        <p:spPr>
          <a:xfrm>
            <a:off x="-36512" y="6520259"/>
            <a:ext cx="864096"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23</a:t>
            </a:r>
          </a:p>
        </p:txBody>
      </p:sp>
      <p:sp>
        <p:nvSpPr>
          <p:cNvPr id="6"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sp>
        <p:nvSpPr>
          <p:cNvPr id="7" name="Titel 1"/>
          <p:cNvSpPr>
            <a:spLocks noGrp="1"/>
          </p:cNvSpPr>
          <p:nvPr>
            <p:ph type="title"/>
          </p:nvPr>
        </p:nvSpPr>
        <p:spPr>
          <a:xfrm>
            <a:off x="179512" y="116632"/>
            <a:ext cx="8229600" cy="468000"/>
          </a:xfrm>
        </p:spPr>
        <p:txBody>
          <a:bodyPr>
            <a:noAutofit/>
          </a:bodyPr>
          <a:lstStyle/>
          <a:p>
            <a:pPr algn="l"/>
            <a:r>
              <a:rPr lang="en-GB" sz="2900" dirty="0">
                <a:latin typeface="Arial" pitchFamily="34" charset="0"/>
                <a:cs typeface="Arial" pitchFamily="34" charset="0"/>
              </a:rPr>
              <a:t>4.0</a:t>
            </a:r>
            <a:r>
              <a:rPr lang="en-GB" sz="2900" baseline="-25000" dirty="0">
                <a:latin typeface="Arial" pitchFamily="34" charset="0"/>
                <a:cs typeface="Arial" pitchFamily="34" charset="0"/>
              </a:rPr>
              <a:t>1</a:t>
            </a:r>
            <a:r>
              <a:rPr lang="en-GB" sz="2900" dirty="0">
                <a:latin typeface="Arial" pitchFamily="34" charset="0"/>
                <a:cs typeface="Arial" pitchFamily="34" charset="0"/>
              </a:rPr>
              <a:t> something about PF silos</a:t>
            </a:r>
            <a:endParaRPr lang="en-GB" sz="2900" dirty="0"/>
          </a:p>
        </p:txBody>
      </p:sp>
      <p:sp>
        <p:nvSpPr>
          <p:cNvPr id="9" name="Textfeld 8"/>
          <p:cNvSpPr txBox="1"/>
          <p:nvPr/>
        </p:nvSpPr>
        <p:spPr>
          <a:xfrm>
            <a:off x="522000" y="820800"/>
            <a:ext cx="7848872" cy="830997"/>
          </a:xfrm>
          <a:prstGeom prst="rect">
            <a:avLst/>
          </a:prstGeom>
          <a:noFill/>
        </p:spPr>
        <p:txBody>
          <a:bodyPr wrap="square" rtlCol="0">
            <a:spAutoFit/>
          </a:bodyPr>
          <a:lstStyle/>
          <a:p>
            <a:r>
              <a:rPr lang="en-GB" sz="2400" dirty="0">
                <a:latin typeface="Arial" pitchFamily="34" charset="0"/>
                <a:cs typeface="Arial" pitchFamily="34" charset="0"/>
              </a:rPr>
              <a:t>PF silos don’t belong in buildings or in more or less closed structures.</a:t>
            </a:r>
          </a:p>
        </p:txBody>
      </p:sp>
      <p:sp>
        <p:nvSpPr>
          <p:cNvPr id="25" name="Ellipse 24"/>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C:\Users\Vincent\Desktop\Synology Vincent\1 Arbeit\Bilder\nicht PPP\TV\PF silos\Holcim Sharrcem zugeschnitten.JPG"/>
          <p:cNvPicPr>
            <a:picLocks noChangeAspect="1" noChangeArrowheads="1"/>
          </p:cNvPicPr>
          <p:nvPr/>
        </p:nvPicPr>
        <p:blipFill>
          <a:blip r:embed="rId2" cstate="print"/>
          <a:srcRect/>
          <a:stretch>
            <a:fillRect/>
          </a:stretch>
        </p:blipFill>
        <p:spPr bwMode="auto">
          <a:xfrm>
            <a:off x="539552" y="1869802"/>
            <a:ext cx="2681140" cy="4367510"/>
          </a:xfrm>
          <a:prstGeom prst="rect">
            <a:avLst/>
          </a:prstGeom>
          <a:noFill/>
        </p:spPr>
      </p:pic>
      <p:sp>
        <p:nvSpPr>
          <p:cNvPr id="8" name="Textfeld 7"/>
          <p:cNvSpPr txBox="1"/>
          <p:nvPr/>
        </p:nvSpPr>
        <p:spPr>
          <a:xfrm>
            <a:off x="3059832" y="1177200"/>
            <a:ext cx="4752528" cy="461665"/>
          </a:xfrm>
          <a:prstGeom prst="rect">
            <a:avLst/>
          </a:prstGeom>
          <a:noFill/>
        </p:spPr>
        <p:txBody>
          <a:bodyPr wrap="square" rtlCol="0">
            <a:spAutoFit/>
          </a:bodyPr>
          <a:lstStyle/>
          <a:p>
            <a:r>
              <a:rPr lang="en-GB" sz="2400" dirty="0">
                <a:latin typeface="Arial" pitchFamily="34" charset="0"/>
                <a:cs typeface="Arial" pitchFamily="34" charset="0"/>
              </a:rPr>
              <a:t>They have to stand alone.</a:t>
            </a:r>
          </a:p>
        </p:txBody>
      </p:sp>
      <p:sp>
        <p:nvSpPr>
          <p:cNvPr id="10" name="Textfeld 9"/>
          <p:cNvSpPr txBox="1"/>
          <p:nvPr/>
        </p:nvSpPr>
        <p:spPr>
          <a:xfrm>
            <a:off x="3419872" y="3199616"/>
            <a:ext cx="4752528" cy="2677656"/>
          </a:xfrm>
          <a:prstGeom prst="rect">
            <a:avLst/>
          </a:prstGeom>
          <a:noFill/>
        </p:spPr>
        <p:txBody>
          <a:bodyPr wrap="square" rtlCol="0">
            <a:spAutoFit/>
          </a:bodyPr>
          <a:lstStyle/>
          <a:p>
            <a:r>
              <a:rPr lang="en-GB" sz="2400" dirty="0">
                <a:latin typeface="Arial" pitchFamily="34" charset="0"/>
                <a:cs typeface="Arial" pitchFamily="34" charset="0"/>
              </a:rPr>
              <a:t>The example shown at the left is a case where more than one gravimetric burner feeder with auxiliary equipment had to be housed.</a:t>
            </a:r>
          </a:p>
          <a:p>
            <a:r>
              <a:rPr lang="en-GB" sz="2400" dirty="0">
                <a:latin typeface="Arial" pitchFamily="34" charset="0"/>
                <a:cs typeface="Arial" pitchFamily="34" charset="0"/>
              </a:rPr>
              <a:t>The supporting steel construction</a:t>
            </a:r>
          </a:p>
          <a:p>
            <a:r>
              <a:rPr lang="en-GB" sz="2400" dirty="0">
                <a:latin typeface="Arial" pitchFamily="34" charset="0"/>
                <a:cs typeface="Arial" pitchFamily="34" charset="0"/>
              </a:rPr>
              <a:t>offers the necessary space.</a:t>
            </a:r>
          </a:p>
        </p:txBody>
      </p:sp>
      <p:pic>
        <p:nvPicPr>
          <p:cNvPr id="11" name="Picture 3"/>
          <p:cNvPicPr>
            <a:picLocks noChangeAspect="1" noChangeArrowheads="1"/>
          </p:cNvPicPr>
          <p:nvPr/>
        </p:nvPicPr>
        <p:blipFill>
          <a:blip r:embed="rId3" cstate="print"/>
          <a:srcRect/>
          <a:stretch>
            <a:fillRect/>
          </a:stretch>
        </p:blipFill>
        <p:spPr>
          <a:xfrm>
            <a:off x="3347864" y="3692766"/>
            <a:ext cx="3517776" cy="2904586"/>
          </a:xfrm>
          <a:prstGeom prst="rect">
            <a:avLst/>
          </a:prstGeom>
          <a:noFill/>
          <a:ln/>
        </p:spPr>
      </p:pic>
      <p:pic>
        <p:nvPicPr>
          <p:cNvPr id="1027" name="Picture 3"/>
          <p:cNvPicPr>
            <a:picLocks noChangeAspect="1" noChangeArrowheads="1"/>
          </p:cNvPicPr>
          <p:nvPr/>
        </p:nvPicPr>
        <p:blipFill>
          <a:blip r:embed="rId4" cstate="print"/>
          <a:srcRect/>
          <a:stretch>
            <a:fillRect/>
          </a:stretch>
        </p:blipFill>
        <p:spPr bwMode="auto">
          <a:xfrm>
            <a:off x="539552" y="764704"/>
            <a:ext cx="2069344" cy="5827837"/>
          </a:xfrm>
          <a:prstGeom prst="rect">
            <a:avLst/>
          </a:prstGeom>
          <a:noFill/>
          <a:ln w="9525">
            <a:noFill/>
            <a:miter lim="800000"/>
            <a:headEnd/>
            <a:tailEnd/>
          </a:ln>
          <a:effectLst/>
        </p:spPr>
      </p:pic>
      <p:sp>
        <p:nvSpPr>
          <p:cNvPr id="12" name="Textfeld 11"/>
          <p:cNvSpPr txBox="1"/>
          <p:nvPr/>
        </p:nvSpPr>
        <p:spPr>
          <a:xfrm>
            <a:off x="3275856" y="832644"/>
            <a:ext cx="5400600" cy="2308324"/>
          </a:xfrm>
          <a:prstGeom prst="rect">
            <a:avLst/>
          </a:prstGeom>
          <a:noFill/>
        </p:spPr>
        <p:txBody>
          <a:bodyPr wrap="square" rtlCol="0">
            <a:spAutoFit/>
          </a:bodyPr>
          <a:lstStyle/>
          <a:p>
            <a:r>
              <a:rPr lang="en-GB" sz="2400" dirty="0">
                <a:latin typeface="Arial" pitchFamily="34" charset="0"/>
                <a:cs typeface="Arial" pitchFamily="34" charset="0"/>
              </a:rPr>
              <a:t>So called skirted silos have a smaller footprint and can be used if a single burner feeder system has to be housed.</a:t>
            </a:r>
          </a:p>
          <a:p>
            <a:r>
              <a:rPr lang="en-GB" sz="2400" dirty="0">
                <a:latin typeface="Arial" pitchFamily="34" charset="0"/>
                <a:cs typeface="Arial" pitchFamily="34" charset="0"/>
              </a:rPr>
              <a:t>Including load cells in these designs is slightly more complicated.</a:t>
            </a:r>
          </a:p>
        </p:txBody>
      </p:sp>
      <p:sp>
        <p:nvSpPr>
          <p:cNvPr id="13" name="Textfeld 12"/>
          <p:cNvSpPr txBox="1"/>
          <p:nvPr/>
        </p:nvSpPr>
        <p:spPr>
          <a:xfrm>
            <a:off x="467544" y="1787332"/>
            <a:ext cx="7992888" cy="1569660"/>
          </a:xfrm>
          <a:prstGeom prst="rect">
            <a:avLst/>
          </a:prstGeom>
          <a:noFill/>
        </p:spPr>
        <p:txBody>
          <a:bodyPr wrap="square" rtlCol="0">
            <a:spAutoFit/>
          </a:bodyPr>
          <a:lstStyle/>
          <a:p>
            <a:r>
              <a:rPr lang="en-GB" sz="2400" dirty="0">
                <a:latin typeface="Arial" pitchFamily="34" charset="0"/>
                <a:cs typeface="Arial" pitchFamily="34" charset="0"/>
              </a:rPr>
              <a:t>Good designs depend on a couple of important details. The following are the issues needing special attention, when making decisions on how PF silos should  be designed: </a:t>
            </a:r>
          </a:p>
        </p:txBody>
      </p:sp>
      <p:sp>
        <p:nvSpPr>
          <p:cNvPr id="14" name="Textfeld 13"/>
          <p:cNvSpPr txBox="1"/>
          <p:nvPr/>
        </p:nvSpPr>
        <p:spPr>
          <a:xfrm>
            <a:off x="467544" y="2200796"/>
            <a:ext cx="7992888" cy="2308324"/>
          </a:xfrm>
          <a:prstGeom prst="rect">
            <a:avLst/>
          </a:prstGeom>
          <a:solidFill>
            <a:schemeClr val="bg1"/>
          </a:solidFill>
        </p:spPr>
        <p:txBody>
          <a:bodyPr wrap="square" rtlCol="0">
            <a:spAutoFit/>
          </a:bodyPr>
          <a:lstStyle/>
          <a:p>
            <a:r>
              <a:rPr lang="en-GB" sz="2400" dirty="0">
                <a:latin typeface="Arial" pitchFamily="34" charset="0"/>
                <a:cs typeface="Arial" pitchFamily="34" charset="0"/>
              </a:rPr>
              <a:t>In order to have the most economical (smallest) need for explosion venting capacity, the </a:t>
            </a:r>
            <a:r>
              <a:rPr lang="en-GB" sz="2400" b="1" dirty="0">
                <a:latin typeface="Arial" pitchFamily="34" charset="0"/>
                <a:cs typeface="Arial" pitchFamily="34" charset="0"/>
              </a:rPr>
              <a:t>explosion pressure shock resistance of the design</a:t>
            </a:r>
            <a:r>
              <a:rPr lang="en-GB" sz="2400" dirty="0">
                <a:latin typeface="Arial" pitchFamily="34" charset="0"/>
                <a:cs typeface="Arial" pitchFamily="34" charset="0"/>
              </a:rPr>
              <a:t> has to be “good for </a:t>
            </a:r>
            <a:r>
              <a:rPr lang="en-GB" sz="2400" b="1" dirty="0">
                <a:latin typeface="Arial" pitchFamily="34" charset="0"/>
                <a:cs typeface="Arial" pitchFamily="34" charset="0"/>
              </a:rPr>
              <a:t>2 bar g”</a:t>
            </a:r>
            <a:r>
              <a:rPr lang="en-GB" sz="2400" dirty="0">
                <a:latin typeface="Arial" pitchFamily="34" charset="0"/>
                <a:cs typeface="Arial" pitchFamily="34" charset="0"/>
              </a:rPr>
              <a:t>.</a:t>
            </a:r>
          </a:p>
          <a:p>
            <a:r>
              <a:rPr lang="en-GB" sz="2400" dirty="0">
                <a:latin typeface="Arial" pitchFamily="34" charset="0"/>
                <a:cs typeface="Arial" pitchFamily="34" charset="0"/>
              </a:rPr>
              <a:t>This value is generally accepted practise. And it is no small feat, for designers. </a:t>
            </a:r>
          </a:p>
        </p:txBody>
      </p:sp>
      <p:sp>
        <p:nvSpPr>
          <p:cNvPr id="15" name="Textfeld 14"/>
          <p:cNvSpPr txBox="1"/>
          <p:nvPr/>
        </p:nvSpPr>
        <p:spPr>
          <a:xfrm>
            <a:off x="467544" y="5397023"/>
            <a:ext cx="7992888" cy="1200329"/>
          </a:xfrm>
          <a:prstGeom prst="rect">
            <a:avLst/>
          </a:prstGeom>
          <a:solidFill>
            <a:schemeClr val="bg1"/>
          </a:solidFill>
        </p:spPr>
        <p:txBody>
          <a:bodyPr wrap="square" rtlCol="0">
            <a:spAutoFit/>
          </a:bodyPr>
          <a:lstStyle/>
          <a:p>
            <a:r>
              <a:rPr lang="en-GB" sz="2400" dirty="0">
                <a:latin typeface="Arial" pitchFamily="34" charset="0"/>
                <a:cs typeface="Arial" pitchFamily="34" charset="0"/>
              </a:rPr>
              <a:t>In the past, often domed silo tops have been used, in order to meet the 2 bar g pressure shock resistance requirement.</a:t>
            </a:r>
          </a:p>
        </p:txBody>
      </p:sp>
      <p:pic>
        <p:nvPicPr>
          <p:cNvPr id="1028" name="Picture 4"/>
          <p:cNvPicPr>
            <a:picLocks noChangeAspect="1" noChangeArrowheads="1"/>
          </p:cNvPicPr>
          <p:nvPr/>
        </p:nvPicPr>
        <p:blipFill>
          <a:blip r:embed="rId5" cstate="print"/>
          <a:srcRect/>
          <a:stretch>
            <a:fillRect/>
          </a:stretch>
        </p:blipFill>
        <p:spPr bwMode="auto">
          <a:xfrm>
            <a:off x="539552" y="1268760"/>
            <a:ext cx="3059385" cy="4134304"/>
          </a:xfrm>
          <a:prstGeom prst="rect">
            <a:avLst/>
          </a:prstGeom>
          <a:noFill/>
          <a:ln w="9525">
            <a:noFill/>
            <a:miter lim="800000"/>
            <a:headEnd/>
            <a:tailEnd/>
          </a:ln>
          <a:effectLst/>
        </p:spPr>
      </p:pic>
      <p:sp>
        <p:nvSpPr>
          <p:cNvPr id="17" name="Textfeld 16"/>
          <p:cNvSpPr txBox="1"/>
          <p:nvPr/>
        </p:nvSpPr>
        <p:spPr>
          <a:xfrm>
            <a:off x="547936" y="764704"/>
            <a:ext cx="5752256" cy="461665"/>
          </a:xfrm>
          <a:prstGeom prst="rect">
            <a:avLst/>
          </a:prstGeom>
          <a:noFill/>
        </p:spPr>
        <p:txBody>
          <a:bodyPr wrap="square" rtlCol="0">
            <a:spAutoFit/>
          </a:bodyPr>
          <a:lstStyle/>
          <a:p>
            <a:r>
              <a:rPr lang="en-GB" sz="2400" dirty="0">
                <a:latin typeface="Arial" pitchFamily="34" charset="0"/>
                <a:cs typeface="Arial" pitchFamily="34" charset="0"/>
              </a:rPr>
              <a:t>They have the following disadvantages:</a:t>
            </a:r>
          </a:p>
        </p:txBody>
      </p:sp>
      <p:sp>
        <p:nvSpPr>
          <p:cNvPr id="18" name="Textfeld 17"/>
          <p:cNvSpPr txBox="1"/>
          <p:nvPr/>
        </p:nvSpPr>
        <p:spPr>
          <a:xfrm>
            <a:off x="3707904" y="1412776"/>
            <a:ext cx="5248200" cy="1938992"/>
          </a:xfrm>
          <a:prstGeom prst="rect">
            <a:avLst/>
          </a:prstGeom>
          <a:solidFill>
            <a:schemeClr val="bg1"/>
          </a:solidFill>
        </p:spPr>
        <p:txBody>
          <a:bodyPr wrap="square" rtlCol="0">
            <a:spAutoFit/>
          </a:bodyPr>
          <a:lstStyle/>
          <a:p>
            <a:r>
              <a:rPr lang="en-GB" sz="2400" dirty="0">
                <a:latin typeface="Arial" pitchFamily="34" charset="0"/>
                <a:cs typeface="Arial" pitchFamily="34" charset="0"/>
              </a:rPr>
              <a:t>For strength-related reasons all protrusions through the domed top (as necessary to install equipment on it) have to be located in the centre of the domed section.</a:t>
            </a:r>
          </a:p>
        </p:txBody>
      </p:sp>
      <p:sp>
        <p:nvSpPr>
          <p:cNvPr id="19" name="Ellipse 18"/>
          <p:cNvSpPr/>
          <p:nvPr/>
        </p:nvSpPr>
        <p:spPr>
          <a:xfrm>
            <a:off x="5904448" y="3501008"/>
            <a:ext cx="2700000" cy="270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Ellipse 19"/>
          <p:cNvSpPr/>
          <p:nvPr/>
        </p:nvSpPr>
        <p:spPr>
          <a:xfrm>
            <a:off x="6336496" y="3933056"/>
            <a:ext cx="1800000" cy="1800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Gerade Verbindung mit Pfeil 21"/>
          <p:cNvCxnSpPr>
            <a:stCxn id="20" idx="2"/>
            <a:endCxn id="20" idx="6"/>
          </p:cNvCxnSpPr>
          <p:nvPr/>
        </p:nvCxnSpPr>
        <p:spPr>
          <a:xfrm>
            <a:off x="6336496" y="4833056"/>
            <a:ext cx="180000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6984568" y="4653136"/>
            <a:ext cx="540000" cy="369332"/>
          </a:xfrm>
          <a:prstGeom prst="rect">
            <a:avLst/>
          </a:prstGeom>
          <a:solidFill>
            <a:srgbClr val="00B050"/>
          </a:solidFill>
          <a:ln>
            <a:noFill/>
          </a:ln>
        </p:spPr>
        <p:txBody>
          <a:bodyPr wrap="square" rtlCol="0">
            <a:spAutoFit/>
          </a:bodyPr>
          <a:lstStyle/>
          <a:p>
            <a:pPr algn="ctr"/>
            <a:r>
              <a:rPr lang="de-DE" dirty="0">
                <a:latin typeface="Arial" pitchFamily="34" charset="0"/>
                <a:cs typeface="Arial" pitchFamily="34" charset="0"/>
              </a:rPr>
              <a:t>2/3</a:t>
            </a:r>
            <a:endParaRPr lang="en-GB" dirty="0">
              <a:latin typeface="Arial" pitchFamily="34" charset="0"/>
              <a:cs typeface="Arial" pitchFamily="34" charset="0"/>
            </a:endParaRPr>
          </a:p>
        </p:txBody>
      </p:sp>
      <p:sp>
        <p:nvSpPr>
          <p:cNvPr id="26" name="Textfeld 25"/>
          <p:cNvSpPr txBox="1"/>
          <p:nvPr/>
        </p:nvSpPr>
        <p:spPr>
          <a:xfrm>
            <a:off x="6696536" y="4859868"/>
            <a:ext cx="1152128" cy="369332"/>
          </a:xfrm>
          <a:prstGeom prst="rect">
            <a:avLst/>
          </a:prstGeom>
          <a:noFill/>
        </p:spPr>
        <p:txBody>
          <a:bodyPr wrap="square" rtlCol="0">
            <a:spAutoFit/>
          </a:bodyPr>
          <a:lstStyle/>
          <a:p>
            <a:pPr algn="ctr"/>
            <a:r>
              <a:rPr lang="de-DE" dirty="0" err="1">
                <a:latin typeface="Arial" pitchFamily="34" charset="0"/>
                <a:cs typeface="Arial" pitchFamily="34" charset="0"/>
              </a:rPr>
              <a:t>silo</a:t>
            </a:r>
            <a:r>
              <a:rPr lang="de-DE" dirty="0">
                <a:latin typeface="Arial" pitchFamily="34" charset="0"/>
                <a:cs typeface="Arial" pitchFamily="34" charset="0"/>
              </a:rPr>
              <a:t> </a:t>
            </a:r>
            <a:r>
              <a:rPr lang="de-DE" dirty="0" err="1">
                <a:latin typeface="Arial" pitchFamily="34" charset="0"/>
                <a:cs typeface="Arial" pitchFamily="34" charset="0"/>
              </a:rPr>
              <a:t>diam</a:t>
            </a:r>
            <a:r>
              <a:rPr lang="de-DE" dirty="0">
                <a:latin typeface="Arial" pitchFamily="34" charset="0"/>
                <a:cs typeface="Arial" pitchFamily="34" charset="0"/>
              </a:rPr>
              <a:t>.</a:t>
            </a:r>
            <a:endParaRPr lang="en-GB" dirty="0">
              <a:latin typeface="Arial" pitchFamily="34" charset="0"/>
              <a:cs typeface="Arial" pitchFamily="34" charset="0"/>
            </a:endParaRPr>
          </a:p>
        </p:txBody>
      </p:sp>
      <p:sp>
        <p:nvSpPr>
          <p:cNvPr id="27" name="Textfeld 26"/>
          <p:cNvSpPr txBox="1"/>
          <p:nvPr/>
        </p:nvSpPr>
        <p:spPr>
          <a:xfrm>
            <a:off x="539552" y="4514344"/>
            <a:ext cx="5248200" cy="1938992"/>
          </a:xfrm>
          <a:prstGeom prst="rect">
            <a:avLst/>
          </a:prstGeom>
          <a:solidFill>
            <a:schemeClr val="bg1"/>
          </a:solidFill>
        </p:spPr>
        <p:txBody>
          <a:bodyPr wrap="square" rtlCol="0">
            <a:spAutoFit/>
          </a:bodyPr>
          <a:lstStyle/>
          <a:p>
            <a:r>
              <a:rPr lang="en-GB" sz="2400" dirty="0">
                <a:latin typeface="Arial" pitchFamily="34" charset="0"/>
                <a:cs typeface="Arial" pitchFamily="34" charset="0"/>
              </a:rPr>
              <a:t>Which means that the centre of the top platform becomes densely packed with equipment, which hinders the necessary access for maintenance purposes.</a:t>
            </a:r>
          </a:p>
        </p:txBody>
      </p:sp>
      <p:sp>
        <p:nvSpPr>
          <p:cNvPr id="28" name="Textfeld 27"/>
          <p:cNvSpPr txBox="1"/>
          <p:nvPr/>
        </p:nvSpPr>
        <p:spPr>
          <a:xfrm>
            <a:off x="3707904" y="1196752"/>
            <a:ext cx="5248200" cy="1569660"/>
          </a:xfrm>
          <a:prstGeom prst="rect">
            <a:avLst/>
          </a:prstGeom>
          <a:solidFill>
            <a:schemeClr val="bg1"/>
          </a:solidFill>
        </p:spPr>
        <p:txBody>
          <a:bodyPr wrap="square" rtlCol="0">
            <a:spAutoFit/>
          </a:bodyPr>
          <a:lstStyle/>
          <a:p>
            <a:r>
              <a:rPr lang="en-GB" sz="2400" dirty="0">
                <a:latin typeface="Arial" pitchFamily="34" charset="0"/>
                <a:cs typeface="Arial" pitchFamily="34" charset="0"/>
              </a:rPr>
              <a:t>The design and the fabrication of the top platform are more elaborate than the design and manufacturing of the silo hull.</a:t>
            </a:r>
          </a:p>
        </p:txBody>
      </p:sp>
      <p:sp>
        <p:nvSpPr>
          <p:cNvPr id="29" name="Textfeld 28"/>
          <p:cNvSpPr txBox="1"/>
          <p:nvPr/>
        </p:nvSpPr>
        <p:spPr>
          <a:xfrm>
            <a:off x="3707904" y="5108991"/>
            <a:ext cx="5248200" cy="1200329"/>
          </a:xfrm>
          <a:prstGeom prst="rect">
            <a:avLst/>
          </a:prstGeom>
          <a:solidFill>
            <a:schemeClr val="bg1"/>
          </a:solidFill>
        </p:spPr>
        <p:txBody>
          <a:bodyPr wrap="square" rtlCol="0">
            <a:spAutoFit/>
          </a:bodyPr>
          <a:lstStyle/>
          <a:p>
            <a:r>
              <a:rPr lang="en-GB" sz="2400" dirty="0">
                <a:latin typeface="Arial" pitchFamily="34" charset="0"/>
                <a:cs typeface="Arial" pitchFamily="34" charset="0"/>
              </a:rPr>
              <a:t>Underneath the platform some very dirty corners are created. Think also of corrosion there.</a:t>
            </a:r>
          </a:p>
        </p:txBody>
      </p:sp>
      <p:sp>
        <p:nvSpPr>
          <p:cNvPr id="30" name="Textfeld 29"/>
          <p:cNvSpPr txBox="1"/>
          <p:nvPr/>
        </p:nvSpPr>
        <p:spPr>
          <a:xfrm>
            <a:off x="3707904" y="1196752"/>
            <a:ext cx="5248200" cy="1569660"/>
          </a:xfrm>
          <a:prstGeom prst="rect">
            <a:avLst/>
          </a:prstGeom>
          <a:solidFill>
            <a:schemeClr val="bg1"/>
          </a:solidFill>
        </p:spPr>
        <p:txBody>
          <a:bodyPr wrap="square" rtlCol="0">
            <a:spAutoFit/>
          </a:bodyPr>
          <a:lstStyle/>
          <a:p>
            <a:r>
              <a:rPr lang="en-GB" sz="2400" dirty="0">
                <a:latin typeface="Arial" pitchFamily="34" charset="0"/>
                <a:cs typeface="Arial" pitchFamily="34" charset="0"/>
              </a:rPr>
              <a:t>The design and the fabrication of the top platform are more elaborate than the design and manufacturing of the silo hull.</a:t>
            </a:r>
          </a:p>
        </p:txBody>
      </p:sp>
      <p:sp>
        <p:nvSpPr>
          <p:cNvPr id="31" name="Textfeld 30"/>
          <p:cNvSpPr txBox="1"/>
          <p:nvPr/>
        </p:nvSpPr>
        <p:spPr>
          <a:xfrm>
            <a:off x="3716288" y="2776860"/>
            <a:ext cx="5248200" cy="2308324"/>
          </a:xfrm>
          <a:prstGeom prst="rect">
            <a:avLst/>
          </a:prstGeom>
          <a:solidFill>
            <a:schemeClr val="bg1"/>
          </a:solidFill>
        </p:spPr>
        <p:txBody>
          <a:bodyPr wrap="square" rtlCol="0">
            <a:spAutoFit/>
          </a:bodyPr>
          <a:lstStyle/>
          <a:p>
            <a:r>
              <a:rPr lang="en-GB" sz="2400" dirty="0">
                <a:latin typeface="Arial" pitchFamily="34" charset="0"/>
                <a:cs typeface="Arial" pitchFamily="34" charset="0"/>
              </a:rPr>
              <a:t>Undesired lengths for the connections of the top-of-silo equipment and the silo volume will have </a:t>
            </a:r>
            <a:r>
              <a:rPr lang="en-GB" sz="2400">
                <a:latin typeface="Arial" pitchFamily="34" charset="0"/>
                <a:cs typeface="Arial" pitchFamily="34" charset="0"/>
              </a:rPr>
              <a:t>to be overcome</a:t>
            </a:r>
            <a:r>
              <a:rPr lang="en-GB" sz="2400" dirty="0">
                <a:latin typeface="Arial" pitchFamily="34" charset="0"/>
                <a:cs typeface="Arial" pitchFamily="34" charset="0"/>
              </a:rPr>
              <a:t>. This is especially disadvantageous for explosion venting.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350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3500"/>
                                  </p:stCondLst>
                                  <p:childTnLst>
                                    <p:set>
                                      <p:cBhvr>
                                        <p:cTn id="11" dur="1" fill="hold">
                                          <p:stCondLst>
                                            <p:cond delay="0"/>
                                          </p:stCondLst>
                                        </p:cTn>
                                        <p:tgtEl>
                                          <p:spTgt spid="1026"/>
                                        </p:tgtEl>
                                        <p:attrNameLst>
                                          <p:attrName>style.visibility</p:attrName>
                                        </p:attrNameLst>
                                      </p:cBhvr>
                                      <p:to>
                                        <p:strVal val="visible"/>
                                      </p:to>
                                    </p:set>
                                  </p:childTnLst>
                                </p:cTn>
                              </p:par>
                            </p:childTnLst>
                          </p:cTn>
                        </p:par>
                        <p:par>
                          <p:cTn id="12" fill="hold">
                            <p:stCondLst>
                              <p:cond delay="5000"/>
                            </p:stCondLst>
                            <p:childTnLst>
                              <p:par>
                                <p:cTn id="13" presetID="1" presetClass="entr" presetSubtype="0" fill="hold" grpId="0" nodeType="afterEffect">
                                  <p:stCondLst>
                                    <p:cond delay="250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7500"/>
                            </p:stCondLst>
                            <p:childTnLst>
                              <p:par>
                                <p:cTn id="16" presetID="1" presetClass="entr" presetSubtype="0" fill="hold" nodeType="afterEffect">
                                  <p:stCondLst>
                                    <p:cond delay="9000"/>
                                  </p:stCondLst>
                                  <p:childTnLst>
                                    <p:set>
                                      <p:cBhvr>
                                        <p:cTn id="17" dur="1" fill="hold">
                                          <p:stCondLst>
                                            <p:cond delay="0"/>
                                          </p:stCondLst>
                                        </p:cTn>
                                        <p:tgtEl>
                                          <p:spTgt spid="1027"/>
                                        </p:tgtEl>
                                        <p:attrNameLst>
                                          <p:attrName>style.visibility</p:attrName>
                                        </p:attrNameLst>
                                      </p:cBhvr>
                                      <p:to>
                                        <p:strVal val="visible"/>
                                      </p:to>
                                    </p:set>
                                  </p:childTnLst>
                                </p:cTn>
                              </p:par>
                              <p:par>
                                <p:cTn id="18" presetID="9" presetClass="exit" presetSubtype="0" fill="hold" grpId="1" nodeType="withEffect">
                                  <p:stCondLst>
                                    <p:cond delay="9000"/>
                                  </p:stCondLst>
                                  <p:childTnLst>
                                    <p:animEffect transition="out" filter="dissolve">
                                      <p:cBhvr>
                                        <p:cTn id="19" dur="100"/>
                                        <p:tgtEl>
                                          <p:spTgt spid="9"/>
                                        </p:tgtEl>
                                      </p:cBhvr>
                                    </p:animEffect>
                                    <p:set>
                                      <p:cBhvr>
                                        <p:cTn id="20" dur="1" fill="hold">
                                          <p:stCondLst>
                                            <p:cond delay="99"/>
                                          </p:stCondLst>
                                        </p:cTn>
                                        <p:tgtEl>
                                          <p:spTgt spid="9"/>
                                        </p:tgtEl>
                                        <p:attrNameLst>
                                          <p:attrName>style.visibility</p:attrName>
                                        </p:attrNameLst>
                                      </p:cBhvr>
                                      <p:to>
                                        <p:strVal val="hidden"/>
                                      </p:to>
                                    </p:set>
                                  </p:childTnLst>
                                </p:cTn>
                              </p:par>
                              <p:par>
                                <p:cTn id="21" presetID="9" presetClass="exit" presetSubtype="0" fill="hold" nodeType="withEffect">
                                  <p:stCondLst>
                                    <p:cond delay="9000"/>
                                  </p:stCondLst>
                                  <p:childTnLst>
                                    <p:animEffect transition="out" filter="dissolve">
                                      <p:cBhvr>
                                        <p:cTn id="22" dur="100"/>
                                        <p:tgtEl>
                                          <p:spTgt spid="1026"/>
                                        </p:tgtEl>
                                      </p:cBhvr>
                                    </p:animEffect>
                                    <p:set>
                                      <p:cBhvr>
                                        <p:cTn id="23" dur="1" fill="hold">
                                          <p:stCondLst>
                                            <p:cond delay="99"/>
                                          </p:stCondLst>
                                        </p:cTn>
                                        <p:tgtEl>
                                          <p:spTgt spid="1026"/>
                                        </p:tgtEl>
                                        <p:attrNameLst>
                                          <p:attrName>style.visibility</p:attrName>
                                        </p:attrNameLst>
                                      </p:cBhvr>
                                      <p:to>
                                        <p:strVal val="hidden"/>
                                      </p:to>
                                    </p:set>
                                  </p:childTnLst>
                                </p:cTn>
                              </p:par>
                              <p:par>
                                <p:cTn id="24" presetID="9" presetClass="exit" presetSubtype="0" fill="hold" grpId="1" nodeType="withEffect">
                                  <p:stCondLst>
                                    <p:cond delay="9000"/>
                                  </p:stCondLst>
                                  <p:childTnLst>
                                    <p:animEffect transition="out" filter="dissolve">
                                      <p:cBhvr>
                                        <p:cTn id="25" dur="100"/>
                                        <p:tgtEl>
                                          <p:spTgt spid="8"/>
                                        </p:tgtEl>
                                      </p:cBhvr>
                                    </p:animEffect>
                                    <p:set>
                                      <p:cBhvr>
                                        <p:cTn id="26" dur="1" fill="hold">
                                          <p:stCondLst>
                                            <p:cond delay="99"/>
                                          </p:stCondLst>
                                        </p:cTn>
                                        <p:tgtEl>
                                          <p:spTgt spid="8"/>
                                        </p:tgtEl>
                                        <p:attrNameLst>
                                          <p:attrName>style.visibility</p:attrName>
                                        </p:attrNameLst>
                                      </p:cBhvr>
                                      <p:to>
                                        <p:strVal val="hidden"/>
                                      </p:to>
                                    </p:set>
                                  </p:childTnLst>
                                </p:cTn>
                              </p:par>
                              <p:par>
                                <p:cTn id="27" presetID="9" presetClass="exit" presetSubtype="0" fill="hold" grpId="1" nodeType="withEffect">
                                  <p:stCondLst>
                                    <p:cond delay="9000"/>
                                  </p:stCondLst>
                                  <p:childTnLst>
                                    <p:animEffect transition="out" filter="dissolve">
                                      <p:cBhvr>
                                        <p:cTn id="28" dur="100"/>
                                        <p:tgtEl>
                                          <p:spTgt spid="10"/>
                                        </p:tgtEl>
                                      </p:cBhvr>
                                    </p:animEffect>
                                    <p:set>
                                      <p:cBhvr>
                                        <p:cTn id="29" dur="1" fill="hold">
                                          <p:stCondLst>
                                            <p:cond delay="99"/>
                                          </p:stCondLst>
                                        </p:cTn>
                                        <p:tgtEl>
                                          <p:spTgt spid="10"/>
                                        </p:tgtEl>
                                        <p:attrNameLst>
                                          <p:attrName>style.visibility</p:attrName>
                                        </p:attrNameLst>
                                      </p:cBhvr>
                                      <p:to>
                                        <p:strVal val="hidden"/>
                                      </p:to>
                                    </p:set>
                                  </p:childTnLst>
                                </p:cTn>
                              </p:par>
                            </p:childTnLst>
                          </p:cTn>
                        </p:par>
                        <p:par>
                          <p:cTn id="30" fill="hold">
                            <p:stCondLst>
                              <p:cond delay="16600"/>
                            </p:stCondLst>
                            <p:childTnLst>
                              <p:par>
                                <p:cTn id="31" presetID="1" presetClass="entr" presetSubtype="0" fill="hold" nodeType="afterEffect">
                                  <p:stCondLst>
                                    <p:cond delay="1900"/>
                                  </p:stCondLst>
                                  <p:childTnLst>
                                    <p:set>
                                      <p:cBhvr>
                                        <p:cTn id="32" dur="1" fill="hold">
                                          <p:stCondLst>
                                            <p:cond delay="0"/>
                                          </p:stCondLst>
                                        </p:cTn>
                                        <p:tgtEl>
                                          <p:spTgt spid="11"/>
                                        </p:tgtEl>
                                        <p:attrNameLst>
                                          <p:attrName>style.visibility</p:attrName>
                                        </p:attrNameLst>
                                      </p:cBhvr>
                                      <p:to>
                                        <p:strVal val="visible"/>
                                      </p:to>
                                    </p:set>
                                  </p:childTnLst>
                                </p:cTn>
                              </p:par>
                            </p:childTnLst>
                          </p:cTn>
                        </p:par>
                        <p:par>
                          <p:cTn id="33" fill="hold">
                            <p:stCondLst>
                              <p:cond delay="18500"/>
                            </p:stCondLst>
                            <p:childTnLst>
                              <p:par>
                                <p:cTn id="34" presetID="1" presetClass="entr" presetSubtype="0" fill="hold" grpId="0" nodeType="afterEffect">
                                  <p:stCondLst>
                                    <p:cond delay="140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p:stCondLst>
                              <p:cond delay="19900"/>
                            </p:stCondLst>
                            <p:childTnLst>
                              <p:par>
                                <p:cTn id="37" presetID="1" presetClass="entr" presetSubtype="0" fill="hold" grpId="0" nodeType="afterEffect">
                                  <p:stCondLst>
                                    <p:cond delay="10100"/>
                                  </p:stCondLst>
                                  <p:childTnLst>
                                    <p:set>
                                      <p:cBhvr>
                                        <p:cTn id="38" dur="1" fill="hold">
                                          <p:stCondLst>
                                            <p:cond delay="0"/>
                                          </p:stCondLst>
                                        </p:cTn>
                                        <p:tgtEl>
                                          <p:spTgt spid="13"/>
                                        </p:tgtEl>
                                        <p:attrNameLst>
                                          <p:attrName>style.visibility</p:attrName>
                                        </p:attrNameLst>
                                      </p:cBhvr>
                                      <p:to>
                                        <p:strVal val="visible"/>
                                      </p:to>
                                    </p:set>
                                  </p:childTnLst>
                                </p:cTn>
                              </p:par>
                              <p:par>
                                <p:cTn id="39" presetID="9" presetClass="exit" presetSubtype="0" fill="hold" grpId="1" nodeType="withEffect">
                                  <p:stCondLst>
                                    <p:cond delay="10100"/>
                                  </p:stCondLst>
                                  <p:childTnLst>
                                    <p:animEffect transition="out" filter="dissolve">
                                      <p:cBhvr>
                                        <p:cTn id="40" dur="100"/>
                                        <p:tgtEl>
                                          <p:spTgt spid="12"/>
                                        </p:tgtEl>
                                      </p:cBhvr>
                                    </p:animEffect>
                                    <p:set>
                                      <p:cBhvr>
                                        <p:cTn id="41" dur="1" fill="hold">
                                          <p:stCondLst>
                                            <p:cond delay="99"/>
                                          </p:stCondLst>
                                        </p:cTn>
                                        <p:tgtEl>
                                          <p:spTgt spid="12"/>
                                        </p:tgtEl>
                                        <p:attrNameLst>
                                          <p:attrName>style.visibility</p:attrName>
                                        </p:attrNameLst>
                                      </p:cBhvr>
                                      <p:to>
                                        <p:strVal val="hidden"/>
                                      </p:to>
                                    </p:set>
                                  </p:childTnLst>
                                </p:cTn>
                              </p:par>
                              <p:par>
                                <p:cTn id="42" presetID="9" presetClass="exit" presetSubtype="0" fill="hold" nodeType="withEffect">
                                  <p:stCondLst>
                                    <p:cond delay="10100"/>
                                  </p:stCondLst>
                                  <p:childTnLst>
                                    <p:animEffect transition="out" filter="dissolve">
                                      <p:cBhvr>
                                        <p:cTn id="43" dur="100"/>
                                        <p:tgtEl>
                                          <p:spTgt spid="1027"/>
                                        </p:tgtEl>
                                      </p:cBhvr>
                                    </p:animEffect>
                                    <p:set>
                                      <p:cBhvr>
                                        <p:cTn id="44" dur="1" fill="hold">
                                          <p:stCondLst>
                                            <p:cond delay="99"/>
                                          </p:stCondLst>
                                        </p:cTn>
                                        <p:tgtEl>
                                          <p:spTgt spid="1027"/>
                                        </p:tgtEl>
                                        <p:attrNameLst>
                                          <p:attrName>style.visibility</p:attrName>
                                        </p:attrNameLst>
                                      </p:cBhvr>
                                      <p:to>
                                        <p:strVal val="hidden"/>
                                      </p:to>
                                    </p:set>
                                  </p:childTnLst>
                                </p:cTn>
                              </p:par>
                              <p:par>
                                <p:cTn id="45" presetID="9" presetClass="exit" presetSubtype="0" fill="hold" nodeType="withEffect">
                                  <p:stCondLst>
                                    <p:cond delay="10100"/>
                                  </p:stCondLst>
                                  <p:childTnLst>
                                    <p:animEffect transition="out" filter="dissolve">
                                      <p:cBhvr>
                                        <p:cTn id="46" dur="100"/>
                                        <p:tgtEl>
                                          <p:spTgt spid="11"/>
                                        </p:tgtEl>
                                      </p:cBhvr>
                                    </p:animEffect>
                                    <p:set>
                                      <p:cBhvr>
                                        <p:cTn id="47" dur="1" fill="hold">
                                          <p:stCondLst>
                                            <p:cond delay="99"/>
                                          </p:stCondLst>
                                        </p:cTn>
                                        <p:tgtEl>
                                          <p:spTgt spid="11"/>
                                        </p:tgtEl>
                                        <p:attrNameLst>
                                          <p:attrName>style.visibility</p:attrName>
                                        </p:attrNameLst>
                                      </p:cBhvr>
                                      <p:to>
                                        <p:strVal val="hidden"/>
                                      </p:to>
                                    </p:set>
                                  </p:childTnLst>
                                </p:cTn>
                              </p:par>
                              <p:par>
                                <p:cTn id="48" presetID="9" presetClass="exit" presetSubtype="0" fill="hold" grpId="2" nodeType="withEffect">
                                  <p:stCondLst>
                                    <p:cond delay="10100"/>
                                  </p:stCondLst>
                                  <p:childTnLst>
                                    <p:animEffect transition="out" filter="dissolve">
                                      <p:cBhvr>
                                        <p:cTn id="49" dur="100"/>
                                        <p:tgtEl>
                                          <p:spTgt spid="10"/>
                                        </p:tgtEl>
                                      </p:cBhvr>
                                    </p:animEffect>
                                    <p:set>
                                      <p:cBhvr>
                                        <p:cTn id="50" dur="1" fill="hold">
                                          <p:stCondLst>
                                            <p:cond delay="99"/>
                                          </p:stCondLst>
                                        </p:cTn>
                                        <p:tgtEl>
                                          <p:spTgt spid="10"/>
                                        </p:tgtEl>
                                        <p:attrNameLst>
                                          <p:attrName>style.visibility</p:attrName>
                                        </p:attrNameLst>
                                      </p:cBhvr>
                                      <p:to>
                                        <p:strVal val="hidden"/>
                                      </p:to>
                                    </p:set>
                                  </p:childTnLst>
                                </p:cTn>
                              </p:par>
                              <p:par>
                                <p:cTn id="51" presetID="9" presetClass="exit" presetSubtype="0" fill="hold" grpId="1" nodeType="withEffect">
                                  <p:stCondLst>
                                    <p:cond delay="10100"/>
                                  </p:stCondLst>
                                  <p:childTnLst>
                                    <p:animEffect transition="out" filter="dissolve">
                                      <p:cBhvr>
                                        <p:cTn id="52" dur="100"/>
                                        <p:tgtEl>
                                          <p:spTgt spid="13"/>
                                        </p:tgtEl>
                                      </p:cBhvr>
                                    </p:animEffect>
                                    <p:set>
                                      <p:cBhvr>
                                        <p:cTn id="53" dur="1" fill="hold">
                                          <p:stCondLst>
                                            <p:cond delay="99"/>
                                          </p:stCondLst>
                                        </p:cTn>
                                        <p:tgtEl>
                                          <p:spTgt spid="13"/>
                                        </p:tgtEl>
                                        <p:attrNameLst>
                                          <p:attrName>style.visibility</p:attrName>
                                        </p:attrNameLst>
                                      </p:cBhvr>
                                      <p:to>
                                        <p:strVal val="hidden"/>
                                      </p:to>
                                    </p:set>
                                  </p:childTnLst>
                                </p:cTn>
                              </p:par>
                            </p:childTnLst>
                          </p:cTn>
                        </p:par>
                        <p:par>
                          <p:cTn id="54" fill="hold">
                            <p:stCondLst>
                              <p:cond delay="30100"/>
                            </p:stCondLst>
                            <p:childTnLst>
                              <p:par>
                                <p:cTn id="55" presetID="1" presetClass="entr" presetSubtype="0" fill="hold" grpId="0" nodeType="afterEffect">
                                  <p:stCondLst>
                                    <p:cond delay="1400"/>
                                  </p:stCondLst>
                                  <p:childTnLst>
                                    <p:set>
                                      <p:cBhvr>
                                        <p:cTn id="56" dur="1" fill="hold">
                                          <p:stCondLst>
                                            <p:cond delay="0"/>
                                          </p:stCondLst>
                                        </p:cTn>
                                        <p:tgtEl>
                                          <p:spTgt spid="14"/>
                                        </p:tgtEl>
                                        <p:attrNameLst>
                                          <p:attrName>style.visibility</p:attrName>
                                        </p:attrNameLst>
                                      </p:cBhvr>
                                      <p:to>
                                        <p:strVal val="visible"/>
                                      </p:to>
                                    </p:set>
                                  </p:childTnLst>
                                </p:cTn>
                              </p:par>
                            </p:childTnLst>
                          </p:cTn>
                        </p:par>
                        <p:par>
                          <p:cTn id="57" fill="hold">
                            <p:stCondLst>
                              <p:cond delay="31500"/>
                            </p:stCondLst>
                            <p:childTnLst>
                              <p:par>
                                <p:cTn id="58" presetID="1" presetClass="entr" presetSubtype="0" fill="hold" grpId="0" nodeType="afterEffect">
                                  <p:stCondLst>
                                    <p:cond delay="8500"/>
                                  </p:stCondLst>
                                  <p:childTnLst>
                                    <p:set>
                                      <p:cBhvr>
                                        <p:cTn id="59" dur="1" fill="hold">
                                          <p:stCondLst>
                                            <p:cond delay="0"/>
                                          </p:stCondLst>
                                        </p:cTn>
                                        <p:tgtEl>
                                          <p:spTgt spid="15"/>
                                        </p:tgtEl>
                                        <p:attrNameLst>
                                          <p:attrName>style.visibility</p:attrName>
                                        </p:attrNameLst>
                                      </p:cBhvr>
                                      <p:to>
                                        <p:strVal val="visible"/>
                                      </p:to>
                                    </p:set>
                                  </p:childTnLst>
                                </p:cTn>
                              </p:par>
                              <p:par>
                                <p:cTn id="60" presetID="9" presetClass="exit" presetSubtype="0" fill="hold" grpId="1" nodeType="withEffect">
                                  <p:stCondLst>
                                    <p:cond delay="8500"/>
                                  </p:stCondLst>
                                  <p:childTnLst>
                                    <p:animEffect transition="out" filter="dissolve">
                                      <p:cBhvr>
                                        <p:cTn id="61" dur="100"/>
                                        <p:tgtEl>
                                          <p:spTgt spid="14"/>
                                        </p:tgtEl>
                                      </p:cBhvr>
                                    </p:animEffect>
                                    <p:set>
                                      <p:cBhvr>
                                        <p:cTn id="62" dur="1" fill="hold">
                                          <p:stCondLst>
                                            <p:cond delay="99"/>
                                          </p:stCondLst>
                                        </p:cTn>
                                        <p:tgtEl>
                                          <p:spTgt spid="14"/>
                                        </p:tgtEl>
                                        <p:attrNameLst>
                                          <p:attrName>style.visibility</p:attrName>
                                        </p:attrNameLst>
                                      </p:cBhvr>
                                      <p:to>
                                        <p:strVal val="hidden"/>
                                      </p:to>
                                    </p:set>
                                  </p:childTnLst>
                                </p:cTn>
                              </p:par>
                            </p:childTnLst>
                          </p:cTn>
                        </p:par>
                        <p:par>
                          <p:cTn id="63" fill="hold">
                            <p:stCondLst>
                              <p:cond delay="40100"/>
                            </p:stCondLst>
                            <p:childTnLst>
                              <p:par>
                                <p:cTn id="64" presetID="1" presetClass="entr" presetSubtype="0" fill="hold" nodeType="afterEffect">
                                  <p:stCondLst>
                                    <p:cond delay="3900"/>
                                  </p:stCondLst>
                                  <p:childTnLst>
                                    <p:set>
                                      <p:cBhvr>
                                        <p:cTn id="65" dur="1" fill="hold">
                                          <p:stCondLst>
                                            <p:cond delay="0"/>
                                          </p:stCondLst>
                                        </p:cTn>
                                        <p:tgtEl>
                                          <p:spTgt spid="1028"/>
                                        </p:tgtEl>
                                        <p:attrNameLst>
                                          <p:attrName>style.visibility</p:attrName>
                                        </p:attrNameLst>
                                      </p:cBhvr>
                                      <p:to>
                                        <p:strVal val="visible"/>
                                      </p:to>
                                    </p:set>
                                  </p:childTnLst>
                                </p:cTn>
                              </p:par>
                            </p:childTnLst>
                          </p:cTn>
                        </p:par>
                        <p:par>
                          <p:cTn id="66" fill="hold">
                            <p:stCondLst>
                              <p:cond delay="44000"/>
                            </p:stCondLst>
                            <p:childTnLst>
                              <p:par>
                                <p:cTn id="67" presetID="1" presetClass="entr" presetSubtype="0" fill="hold" grpId="0" nodeType="afterEffect">
                                  <p:stCondLst>
                                    <p:cond delay="4000"/>
                                  </p:stCondLst>
                                  <p:childTnLst>
                                    <p:set>
                                      <p:cBhvr>
                                        <p:cTn id="68" dur="1" fill="hold">
                                          <p:stCondLst>
                                            <p:cond delay="0"/>
                                          </p:stCondLst>
                                        </p:cTn>
                                        <p:tgtEl>
                                          <p:spTgt spid="17"/>
                                        </p:tgtEl>
                                        <p:attrNameLst>
                                          <p:attrName>style.visibility</p:attrName>
                                        </p:attrNameLst>
                                      </p:cBhvr>
                                      <p:to>
                                        <p:strVal val="visible"/>
                                      </p:to>
                                    </p:set>
                                  </p:childTnLst>
                                </p:cTn>
                              </p:par>
                              <p:par>
                                <p:cTn id="69" presetID="9" presetClass="exit" presetSubtype="0" fill="hold" grpId="1" nodeType="withEffect">
                                  <p:stCondLst>
                                    <p:cond delay="4000"/>
                                  </p:stCondLst>
                                  <p:childTnLst>
                                    <p:animEffect transition="out" filter="dissolve">
                                      <p:cBhvr>
                                        <p:cTn id="70" dur="100"/>
                                        <p:tgtEl>
                                          <p:spTgt spid="15"/>
                                        </p:tgtEl>
                                      </p:cBhvr>
                                    </p:animEffect>
                                    <p:set>
                                      <p:cBhvr>
                                        <p:cTn id="71" dur="1" fill="hold">
                                          <p:stCondLst>
                                            <p:cond delay="99"/>
                                          </p:stCondLst>
                                        </p:cTn>
                                        <p:tgtEl>
                                          <p:spTgt spid="15"/>
                                        </p:tgtEl>
                                        <p:attrNameLst>
                                          <p:attrName>style.visibility</p:attrName>
                                        </p:attrNameLst>
                                      </p:cBhvr>
                                      <p:to>
                                        <p:strVal val="hidden"/>
                                      </p:to>
                                    </p:set>
                                  </p:childTnLst>
                                </p:cTn>
                              </p:par>
                            </p:childTnLst>
                          </p:cTn>
                        </p:par>
                        <p:par>
                          <p:cTn id="72" fill="hold">
                            <p:stCondLst>
                              <p:cond delay="48100"/>
                            </p:stCondLst>
                            <p:childTnLst>
                              <p:par>
                                <p:cTn id="73" presetID="1" presetClass="entr" presetSubtype="0" fill="hold" grpId="0" nodeType="afterEffect">
                                  <p:stCondLst>
                                    <p:cond delay="4000"/>
                                  </p:stCondLst>
                                  <p:childTnLst>
                                    <p:set>
                                      <p:cBhvr>
                                        <p:cTn id="74" dur="1" fill="hold">
                                          <p:stCondLst>
                                            <p:cond delay="0"/>
                                          </p:stCondLst>
                                        </p:cTn>
                                        <p:tgtEl>
                                          <p:spTgt spid="18"/>
                                        </p:tgtEl>
                                        <p:attrNameLst>
                                          <p:attrName>style.visibility</p:attrName>
                                        </p:attrNameLst>
                                      </p:cBhvr>
                                      <p:to>
                                        <p:strVal val="visible"/>
                                      </p:to>
                                    </p:set>
                                  </p:childTnLst>
                                </p:cTn>
                              </p:par>
                            </p:childTnLst>
                          </p:cTn>
                        </p:par>
                        <p:par>
                          <p:cTn id="75" fill="hold">
                            <p:stCondLst>
                              <p:cond delay="52100"/>
                            </p:stCondLst>
                            <p:childTnLst>
                              <p:par>
                                <p:cTn id="76" presetID="11" presetClass="entr" presetSubtype="0" fill="hold" grpId="0" nodeType="afterEffect">
                                  <p:stCondLst>
                                    <p:cond delay="1300"/>
                                  </p:stCondLst>
                                  <p:childTnLst>
                                    <p:set>
                                      <p:cBhvr>
                                        <p:cTn id="77" dur="9000">
                                          <p:stCondLst>
                                            <p:cond delay="0"/>
                                          </p:stCondLst>
                                        </p:cTn>
                                        <p:tgtEl>
                                          <p:spTgt spid="19"/>
                                        </p:tgtEl>
                                        <p:attrNameLst>
                                          <p:attrName>style.visibility</p:attrName>
                                        </p:attrNameLst>
                                      </p:cBhvr>
                                      <p:to>
                                        <p:strVal val="visible"/>
                                      </p:to>
                                    </p:set>
                                  </p:childTnLst>
                                </p:cTn>
                              </p:par>
                              <p:par>
                                <p:cTn id="78" presetID="11" presetClass="entr" presetSubtype="0" fill="hold" grpId="0" nodeType="withEffect">
                                  <p:stCondLst>
                                    <p:cond delay="1300"/>
                                  </p:stCondLst>
                                  <p:childTnLst>
                                    <p:set>
                                      <p:cBhvr>
                                        <p:cTn id="79" dur="9000">
                                          <p:stCondLst>
                                            <p:cond delay="0"/>
                                          </p:stCondLst>
                                        </p:cTn>
                                        <p:tgtEl>
                                          <p:spTgt spid="20"/>
                                        </p:tgtEl>
                                        <p:attrNameLst>
                                          <p:attrName>style.visibility</p:attrName>
                                        </p:attrNameLst>
                                      </p:cBhvr>
                                      <p:to>
                                        <p:strVal val="visible"/>
                                      </p:to>
                                    </p:set>
                                  </p:childTnLst>
                                </p:cTn>
                              </p:par>
                              <p:par>
                                <p:cTn id="80" presetID="11" presetClass="entr" presetSubtype="0" fill="hold" grpId="0" nodeType="withEffect">
                                  <p:stCondLst>
                                    <p:cond delay="1300"/>
                                  </p:stCondLst>
                                  <p:childTnLst>
                                    <p:set>
                                      <p:cBhvr>
                                        <p:cTn id="81" dur="9000">
                                          <p:stCondLst>
                                            <p:cond delay="0"/>
                                          </p:stCondLst>
                                        </p:cTn>
                                        <p:tgtEl>
                                          <p:spTgt spid="26"/>
                                        </p:tgtEl>
                                        <p:attrNameLst>
                                          <p:attrName>style.visibility</p:attrName>
                                        </p:attrNameLst>
                                      </p:cBhvr>
                                      <p:to>
                                        <p:strVal val="visible"/>
                                      </p:to>
                                    </p:set>
                                  </p:childTnLst>
                                </p:cTn>
                              </p:par>
                              <p:par>
                                <p:cTn id="82" presetID="11" presetClass="entr" presetSubtype="0" fill="hold" grpId="0" nodeType="withEffect">
                                  <p:stCondLst>
                                    <p:cond delay="1300"/>
                                  </p:stCondLst>
                                  <p:childTnLst>
                                    <p:set>
                                      <p:cBhvr>
                                        <p:cTn id="83" dur="9000">
                                          <p:stCondLst>
                                            <p:cond delay="0"/>
                                          </p:stCondLst>
                                        </p:cTn>
                                        <p:tgtEl>
                                          <p:spTgt spid="24"/>
                                        </p:tgtEl>
                                        <p:attrNameLst>
                                          <p:attrName>style.visibility</p:attrName>
                                        </p:attrNameLst>
                                      </p:cBhvr>
                                      <p:to>
                                        <p:strVal val="visible"/>
                                      </p:to>
                                    </p:set>
                                  </p:childTnLst>
                                </p:cTn>
                              </p:par>
                              <p:par>
                                <p:cTn id="84" presetID="11" presetClass="entr" presetSubtype="0" fill="hold" nodeType="withEffect">
                                  <p:stCondLst>
                                    <p:cond delay="1300"/>
                                  </p:stCondLst>
                                  <p:childTnLst>
                                    <p:set>
                                      <p:cBhvr>
                                        <p:cTn id="85" dur="9000">
                                          <p:stCondLst>
                                            <p:cond delay="0"/>
                                          </p:stCondLst>
                                        </p:cTn>
                                        <p:tgtEl>
                                          <p:spTgt spid="22"/>
                                        </p:tgtEl>
                                        <p:attrNameLst>
                                          <p:attrName>style.visibility</p:attrName>
                                        </p:attrNameLst>
                                      </p:cBhvr>
                                      <p:to>
                                        <p:strVal val="visible"/>
                                      </p:to>
                                    </p:set>
                                  </p:childTnLst>
                                </p:cTn>
                              </p:par>
                              <p:par>
                                <p:cTn id="86" presetID="1" presetClass="entr" presetSubtype="0" fill="hold" grpId="1" nodeType="withEffect">
                                  <p:stCondLst>
                                    <p:cond delay="4100"/>
                                  </p:stCondLst>
                                  <p:childTnLst>
                                    <p:set>
                                      <p:cBhvr>
                                        <p:cTn id="87" dur="1" fill="hold">
                                          <p:stCondLst>
                                            <p:cond delay="0"/>
                                          </p:stCondLst>
                                        </p:cTn>
                                        <p:tgtEl>
                                          <p:spTgt spid="27"/>
                                        </p:tgtEl>
                                        <p:attrNameLst>
                                          <p:attrName>style.visibility</p:attrName>
                                        </p:attrNameLst>
                                      </p:cBhvr>
                                      <p:to>
                                        <p:strVal val="visible"/>
                                      </p:to>
                                    </p:set>
                                  </p:childTnLst>
                                </p:cTn>
                              </p:par>
                            </p:childTnLst>
                          </p:cTn>
                        </p:par>
                        <p:par>
                          <p:cTn id="88" fill="hold">
                            <p:stCondLst>
                              <p:cond delay="62400"/>
                            </p:stCondLst>
                            <p:childTnLst>
                              <p:par>
                                <p:cTn id="89" presetID="1" presetClass="entr" presetSubtype="0" fill="hold" grpId="0" nodeType="afterEffect">
                                  <p:stCondLst>
                                    <p:cond delay="1100"/>
                                  </p:stCondLst>
                                  <p:childTnLst>
                                    <p:set>
                                      <p:cBhvr>
                                        <p:cTn id="90" dur="1" fill="hold">
                                          <p:stCondLst>
                                            <p:cond delay="0"/>
                                          </p:stCondLst>
                                        </p:cTn>
                                        <p:tgtEl>
                                          <p:spTgt spid="28"/>
                                        </p:tgtEl>
                                        <p:attrNameLst>
                                          <p:attrName>style.visibility</p:attrName>
                                        </p:attrNameLst>
                                      </p:cBhvr>
                                      <p:to>
                                        <p:strVal val="visible"/>
                                      </p:to>
                                    </p:set>
                                  </p:childTnLst>
                                </p:cTn>
                              </p:par>
                            </p:childTnLst>
                          </p:cTn>
                        </p:par>
                        <p:par>
                          <p:cTn id="91" fill="hold">
                            <p:stCondLst>
                              <p:cond delay="63500"/>
                            </p:stCondLst>
                            <p:childTnLst>
                              <p:par>
                                <p:cTn id="92" presetID="9" presetClass="exit" presetSubtype="0" fill="hold" grpId="1" nodeType="afterEffect">
                                  <p:stCondLst>
                                    <p:cond delay="0"/>
                                  </p:stCondLst>
                                  <p:childTnLst>
                                    <p:animEffect transition="out" filter="dissolve">
                                      <p:cBhvr>
                                        <p:cTn id="93" dur="100"/>
                                        <p:tgtEl>
                                          <p:spTgt spid="18"/>
                                        </p:tgtEl>
                                      </p:cBhvr>
                                    </p:animEffect>
                                    <p:set>
                                      <p:cBhvr>
                                        <p:cTn id="94" dur="1" fill="hold">
                                          <p:stCondLst>
                                            <p:cond delay="99"/>
                                          </p:stCondLst>
                                        </p:cTn>
                                        <p:tgtEl>
                                          <p:spTgt spid="18"/>
                                        </p:tgtEl>
                                        <p:attrNameLst>
                                          <p:attrName>style.visibility</p:attrName>
                                        </p:attrNameLst>
                                      </p:cBhvr>
                                      <p:to>
                                        <p:strVal val="hidden"/>
                                      </p:to>
                                    </p:set>
                                  </p:childTnLst>
                                </p:cTn>
                              </p:par>
                              <p:par>
                                <p:cTn id="95" presetID="9" presetClass="exit" presetSubtype="0" fill="hold" grpId="2" nodeType="withEffect">
                                  <p:stCondLst>
                                    <p:cond delay="0"/>
                                  </p:stCondLst>
                                  <p:childTnLst>
                                    <p:animEffect transition="out" filter="dissolve">
                                      <p:cBhvr>
                                        <p:cTn id="96" dur="100"/>
                                        <p:tgtEl>
                                          <p:spTgt spid="27"/>
                                        </p:tgtEl>
                                      </p:cBhvr>
                                    </p:animEffect>
                                    <p:set>
                                      <p:cBhvr>
                                        <p:cTn id="97" dur="1" fill="hold">
                                          <p:stCondLst>
                                            <p:cond delay="99"/>
                                          </p:stCondLst>
                                        </p:cTn>
                                        <p:tgtEl>
                                          <p:spTgt spid="27"/>
                                        </p:tgtEl>
                                        <p:attrNameLst>
                                          <p:attrName>style.visibility</p:attrName>
                                        </p:attrNameLst>
                                      </p:cBhvr>
                                      <p:to>
                                        <p:strVal val="hidden"/>
                                      </p:to>
                                    </p:set>
                                  </p:childTnLst>
                                </p:cTn>
                              </p:par>
                            </p:childTnLst>
                          </p:cTn>
                        </p:par>
                        <p:par>
                          <p:cTn id="98" fill="hold">
                            <p:stCondLst>
                              <p:cond delay="65200"/>
                            </p:stCondLst>
                            <p:childTnLst>
                              <p:par>
                                <p:cTn id="99" presetID="1" presetClass="entr" presetSubtype="0" fill="hold" grpId="0" nodeType="afterEffect">
                                  <p:stCondLst>
                                    <p:cond delay="4800"/>
                                  </p:stCondLst>
                                  <p:childTnLst>
                                    <p:set>
                                      <p:cBhvr>
                                        <p:cTn id="100" dur="1" fill="hold">
                                          <p:stCondLst>
                                            <p:cond delay="0"/>
                                          </p:stCondLst>
                                        </p:cTn>
                                        <p:tgtEl>
                                          <p:spTgt spid="31"/>
                                        </p:tgtEl>
                                        <p:attrNameLst>
                                          <p:attrName>style.visibility</p:attrName>
                                        </p:attrNameLst>
                                      </p:cBhvr>
                                      <p:to>
                                        <p:strVal val="visible"/>
                                      </p:to>
                                    </p:set>
                                  </p:childTnLst>
                                </p:cTn>
                              </p:par>
                            </p:childTnLst>
                          </p:cTn>
                        </p:par>
                        <p:par>
                          <p:cTn id="101" fill="hold">
                            <p:stCondLst>
                              <p:cond delay="70000"/>
                            </p:stCondLst>
                            <p:childTnLst>
                              <p:par>
                                <p:cTn id="102" presetID="1" presetClass="entr" presetSubtype="0" fill="hold" grpId="0" nodeType="afterEffect">
                                  <p:stCondLst>
                                    <p:cond delay="5500"/>
                                  </p:stCondLst>
                                  <p:childTnLst>
                                    <p:set>
                                      <p:cBhvr>
                                        <p:cTn id="103" dur="1" fill="hold">
                                          <p:stCondLst>
                                            <p:cond delay="0"/>
                                          </p:stCondLst>
                                        </p:cTn>
                                        <p:tgtEl>
                                          <p:spTgt spid="29"/>
                                        </p:tgtEl>
                                        <p:attrNameLst>
                                          <p:attrName>style.visibility</p:attrName>
                                        </p:attrNameLst>
                                      </p:cBhvr>
                                      <p:to>
                                        <p:strVal val="visible"/>
                                      </p:to>
                                    </p:set>
                                  </p:childTnLst>
                                </p:cTn>
                              </p:par>
                            </p:childTnLst>
                          </p:cTn>
                        </p:par>
                        <p:par>
                          <p:cTn id="104" fill="hold">
                            <p:stCondLst>
                              <p:cond delay="75500"/>
                            </p:stCondLst>
                            <p:childTnLst>
                              <p:par>
                                <p:cTn id="105" presetID="1" presetClass="entr" presetSubtype="0" fill="hold" grpId="0" nodeType="afterEffect">
                                  <p:stCondLst>
                                    <p:cond delay="5700"/>
                                  </p:stCondLst>
                                  <p:childTnLst>
                                    <p:set>
                                      <p:cBhvr>
                                        <p:cTn id="106" dur="1" fill="hold">
                                          <p:stCondLst>
                                            <p:cond delay="0"/>
                                          </p:stCondLst>
                                        </p:cTn>
                                        <p:tgtEl>
                                          <p:spTgt spid="30"/>
                                        </p:tgtEl>
                                        <p:attrNameLst>
                                          <p:attrName>style.visibility</p:attrName>
                                        </p:attrNameLst>
                                      </p:cBhvr>
                                      <p:to>
                                        <p:strVal val="visible"/>
                                      </p:to>
                                    </p:set>
                                  </p:childTnLst>
                                </p:cTn>
                              </p:par>
                            </p:childTnLst>
                          </p:cTn>
                        </p:par>
                        <p:par>
                          <p:cTn id="107" fill="hold">
                            <p:stCondLst>
                              <p:cond delay="81200"/>
                            </p:stCondLst>
                            <p:childTnLst>
                              <p:par>
                                <p:cTn id="108" presetID="1" presetClass="entr" presetSubtype="0" fill="hold" nodeType="afterEffect">
                                  <p:stCondLst>
                                    <p:cond delay="1000"/>
                                  </p:stCondLst>
                                  <p:childTnLst>
                                    <p:set>
                                      <p:cBhvr>
                                        <p:cTn id="10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8" grpId="0"/>
      <p:bldP spid="8" grpId="1"/>
      <p:bldP spid="10" grpId="0"/>
      <p:bldP spid="10" grpId="1"/>
      <p:bldP spid="10" grpId="2"/>
      <p:bldP spid="12" grpId="0"/>
      <p:bldP spid="12" grpId="1"/>
      <p:bldP spid="13" grpId="0"/>
      <p:bldP spid="13" grpId="1"/>
      <p:bldP spid="14" grpId="0" animBg="1"/>
      <p:bldP spid="14" grpId="1" animBg="1"/>
      <p:bldP spid="15" grpId="0" animBg="1"/>
      <p:bldP spid="15" grpId="1" animBg="1"/>
      <p:bldP spid="17" grpId="0"/>
      <p:bldP spid="18" grpId="0" animBg="1"/>
      <p:bldP spid="18" grpId="1" animBg="1"/>
      <p:bldP spid="19" grpId="0" animBg="1"/>
      <p:bldP spid="20" grpId="0" animBg="1"/>
      <p:bldP spid="24" grpId="0" animBg="1"/>
      <p:bldP spid="26" grpId="0"/>
      <p:bldP spid="27" grpId="1" animBg="1"/>
      <p:bldP spid="27" grpId="2" animBg="1"/>
      <p:bldP spid="28" grpId="0" animBg="1"/>
      <p:bldP spid="29" grpId="0" animBg="1"/>
      <p:bldP spid="30" grpId="0"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8824" y="44624"/>
            <a:ext cx="5493296" cy="634082"/>
          </a:xfrm>
        </p:spPr>
        <p:txBody>
          <a:bodyPr>
            <a:noAutofit/>
          </a:bodyPr>
          <a:lstStyle/>
          <a:p>
            <a:pPr lvl="0" algn="l"/>
            <a:r>
              <a:rPr lang="en-GB" sz="2900" dirty="0">
                <a:latin typeface="Arial" pitchFamily="34" charset="0"/>
                <a:cs typeface="Arial" pitchFamily="34" charset="0"/>
              </a:rPr>
              <a:t>4.0</a:t>
            </a:r>
            <a:r>
              <a:rPr lang="en-GB" sz="2900" baseline="-25000" dirty="0">
                <a:latin typeface="Arial" pitchFamily="34" charset="0"/>
                <a:cs typeface="Arial" pitchFamily="34" charset="0"/>
              </a:rPr>
              <a:t>2</a:t>
            </a:r>
            <a:r>
              <a:rPr lang="en-GB" sz="2900" dirty="0">
                <a:latin typeface="Arial" pitchFamily="34" charset="0"/>
                <a:cs typeface="Arial" pitchFamily="34" charset="0"/>
              </a:rPr>
              <a:t> something about PF silos</a:t>
            </a:r>
            <a:endParaRPr lang="en-GB" sz="2900" dirty="0"/>
          </a:p>
        </p:txBody>
      </p:sp>
      <p:sp>
        <p:nvSpPr>
          <p:cNvPr id="4" name="Foliennummernplatzhalter 3"/>
          <p:cNvSpPr>
            <a:spLocks noGrp="1"/>
          </p:cNvSpPr>
          <p:nvPr>
            <p:ph type="sldNum" sz="quarter" idx="10"/>
          </p:nvPr>
        </p:nvSpPr>
        <p:spPr>
          <a:xfrm>
            <a:off x="-36512" y="6520259"/>
            <a:ext cx="864096"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24</a:t>
            </a:r>
          </a:p>
        </p:txBody>
      </p:sp>
      <p:sp>
        <p:nvSpPr>
          <p:cNvPr id="6"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pic>
        <p:nvPicPr>
          <p:cNvPr id="8" name="Picture 2" descr="C:\Users\Vincent\Desktop\Synology Vincent\1 Arbeit\Bilder\nicht PPP\TV\PF silos\flat roof, a clean solution 1.jpg"/>
          <p:cNvPicPr>
            <a:picLocks noChangeAspect="1" noChangeArrowheads="1"/>
          </p:cNvPicPr>
          <p:nvPr/>
        </p:nvPicPr>
        <p:blipFill>
          <a:blip r:embed="rId2" cstate="print"/>
          <a:srcRect/>
          <a:stretch>
            <a:fillRect/>
          </a:stretch>
        </p:blipFill>
        <p:spPr bwMode="auto">
          <a:xfrm>
            <a:off x="1331640" y="692696"/>
            <a:ext cx="6492974" cy="5304898"/>
          </a:xfrm>
          <a:prstGeom prst="rect">
            <a:avLst/>
          </a:prstGeom>
          <a:noFill/>
        </p:spPr>
      </p:pic>
      <p:sp>
        <p:nvSpPr>
          <p:cNvPr id="9" name="Textfeld 8"/>
          <p:cNvSpPr txBox="1"/>
          <p:nvPr/>
        </p:nvSpPr>
        <p:spPr>
          <a:xfrm>
            <a:off x="863855" y="5571356"/>
            <a:ext cx="7440826" cy="984885"/>
          </a:xfrm>
          <a:prstGeom prst="rect">
            <a:avLst/>
          </a:prstGeom>
          <a:solidFill>
            <a:schemeClr val="bg1"/>
          </a:solidFill>
        </p:spPr>
        <p:txBody>
          <a:bodyPr wrap="square" rtlCol="0">
            <a:spAutoFit/>
          </a:bodyPr>
          <a:lstStyle/>
          <a:p>
            <a:r>
              <a:rPr lang="en-GB" sz="2900" dirty="0">
                <a:latin typeface="Arial" pitchFamily="34" charset="0"/>
                <a:cs typeface="Arial" pitchFamily="34" charset="0"/>
              </a:rPr>
              <a:t>example of a well designed silo top situation, with everything in place</a:t>
            </a:r>
          </a:p>
        </p:txBody>
      </p:sp>
      <p:sp>
        <p:nvSpPr>
          <p:cNvPr id="28" name="Ellipse 27"/>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feld 21">
            <a:extLst>
              <a:ext uri="{FF2B5EF4-FFF2-40B4-BE49-F238E27FC236}">
                <a16:creationId xmlns:a16="http://schemas.microsoft.com/office/drawing/2014/main" id="{EADC4677-77F4-4FE2-AB36-5E8ED2456E73}"/>
              </a:ext>
            </a:extLst>
          </p:cNvPr>
          <p:cNvSpPr txBox="1"/>
          <p:nvPr/>
        </p:nvSpPr>
        <p:spPr>
          <a:xfrm>
            <a:off x="936416" y="653424"/>
            <a:ext cx="7163976" cy="830997"/>
          </a:xfrm>
          <a:prstGeom prst="rect">
            <a:avLst/>
          </a:prstGeom>
          <a:solidFill>
            <a:schemeClr val="bg1"/>
          </a:solidFill>
        </p:spPr>
        <p:txBody>
          <a:bodyPr wrap="square" rtlCol="0">
            <a:spAutoFit/>
          </a:bodyPr>
          <a:lstStyle/>
          <a:p>
            <a:pPr>
              <a:buFontTx/>
              <a:buChar char="-"/>
            </a:pPr>
            <a:r>
              <a:rPr lang="en-GB" sz="2400" dirty="0">
                <a:latin typeface="Arial" pitchFamily="34" charset="0"/>
                <a:cs typeface="Arial" pitchFamily="34" charset="0"/>
              </a:rPr>
              <a:t> explosion pressure shock resistance “good for”</a:t>
            </a:r>
          </a:p>
          <a:p>
            <a:r>
              <a:rPr lang="en-GB" sz="2400" dirty="0">
                <a:latin typeface="Arial" pitchFamily="34" charset="0"/>
                <a:cs typeface="Arial" pitchFamily="34" charset="0"/>
              </a:rPr>
              <a:t>   2 bar g mitigated explosion pressure</a:t>
            </a:r>
          </a:p>
        </p:txBody>
      </p:sp>
      <p:sp>
        <p:nvSpPr>
          <p:cNvPr id="46" name="Textfeld 11">
            <a:extLst>
              <a:ext uri="{FF2B5EF4-FFF2-40B4-BE49-F238E27FC236}">
                <a16:creationId xmlns:a16="http://schemas.microsoft.com/office/drawing/2014/main" id="{3ACAB1F1-A1AE-4DEE-ABEA-C5389480C992}"/>
              </a:ext>
            </a:extLst>
          </p:cNvPr>
          <p:cNvSpPr txBox="1"/>
          <p:nvPr/>
        </p:nvSpPr>
        <p:spPr>
          <a:xfrm>
            <a:off x="951038" y="1412776"/>
            <a:ext cx="6896602" cy="864000"/>
          </a:xfrm>
          <a:prstGeom prst="rect">
            <a:avLst/>
          </a:prstGeom>
          <a:solidFill>
            <a:schemeClr val="bg1"/>
          </a:solidFill>
        </p:spPr>
        <p:txBody>
          <a:bodyPr wrap="square" rtlCol="0">
            <a:spAutoFit/>
          </a:bodyPr>
          <a:lstStyle/>
          <a:p>
            <a:pPr>
              <a:buFontTx/>
              <a:buChar char="-"/>
            </a:pPr>
            <a:r>
              <a:rPr lang="en-GB" sz="2400" dirty="0">
                <a:latin typeface="Arial" pitchFamily="34" charset="0"/>
                <a:cs typeface="Arial" pitchFamily="34" charset="0"/>
              </a:rPr>
              <a:t> self-reclosing explosion vents with integrated</a:t>
            </a:r>
          </a:p>
          <a:p>
            <a:r>
              <a:rPr lang="en-GB" sz="2400" dirty="0">
                <a:latin typeface="Arial" pitchFamily="34" charset="0"/>
                <a:cs typeface="Arial" pitchFamily="34" charset="0"/>
              </a:rPr>
              <a:t>   protection of the silo against negative pressure</a:t>
            </a:r>
          </a:p>
        </p:txBody>
      </p:sp>
      <p:sp>
        <p:nvSpPr>
          <p:cNvPr id="47" name="Textfeld 12">
            <a:extLst>
              <a:ext uri="{FF2B5EF4-FFF2-40B4-BE49-F238E27FC236}">
                <a16:creationId xmlns:a16="http://schemas.microsoft.com/office/drawing/2014/main" id="{01731351-686C-4CDB-8E72-0F86267CC423}"/>
              </a:ext>
            </a:extLst>
          </p:cNvPr>
          <p:cNvSpPr txBox="1"/>
          <p:nvPr/>
        </p:nvSpPr>
        <p:spPr>
          <a:xfrm>
            <a:off x="964044" y="2165955"/>
            <a:ext cx="6896601" cy="830997"/>
          </a:xfrm>
          <a:prstGeom prst="rect">
            <a:avLst/>
          </a:prstGeom>
          <a:solidFill>
            <a:schemeClr val="bg1"/>
          </a:solidFill>
        </p:spPr>
        <p:txBody>
          <a:bodyPr wrap="square" rtlCol="0">
            <a:spAutoFit/>
          </a:bodyPr>
          <a:lstStyle/>
          <a:p>
            <a:pPr>
              <a:buFontTx/>
              <a:buChar char="-"/>
            </a:pPr>
            <a:r>
              <a:rPr lang="en-GB" sz="2400" dirty="0">
                <a:latin typeface="Arial" pitchFamily="34" charset="0"/>
                <a:cs typeface="Arial" pitchFamily="34" charset="0"/>
              </a:rPr>
              <a:t> maintenance-friendly, silo-integrated top-of-</a:t>
            </a:r>
          </a:p>
          <a:p>
            <a:r>
              <a:rPr lang="en-GB" sz="2400" dirty="0">
                <a:latin typeface="Arial" pitchFamily="34" charset="0"/>
                <a:cs typeface="Arial" pitchFamily="34" charset="0"/>
              </a:rPr>
              <a:t>   silo de-aeration filter</a:t>
            </a:r>
          </a:p>
        </p:txBody>
      </p:sp>
      <p:sp>
        <p:nvSpPr>
          <p:cNvPr id="48" name="Textfeld 17">
            <a:extLst>
              <a:ext uri="{FF2B5EF4-FFF2-40B4-BE49-F238E27FC236}">
                <a16:creationId xmlns:a16="http://schemas.microsoft.com/office/drawing/2014/main" id="{224D9B06-C138-4A9F-9E4B-AC465489B8E3}"/>
              </a:ext>
            </a:extLst>
          </p:cNvPr>
          <p:cNvSpPr txBox="1"/>
          <p:nvPr/>
        </p:nvSpPr>
        <p:spPr>
          <a:xfrm>
            <a:off x="1008327" y="2924944"/>
            <a:ext cx="6896601" cy="461665"/>
          </a:xfrm>
          <a:prstGeom prst="rect">
            <a:avLst/>
          </a:prstGeom>
          <a:solidFill>
            <a:schemeClr val="bg1"/>
          </a:solidFill>
        </p:spPr>
        <p:txBody>
          <a:bodyPr wrap="square" rtlCol="0">
            <a:spAutoFit/>
          </a:bodyPr>
          <a:lstStyle/>
          <a:p>
            <a:pPr>
              <a:buFontTx/>
              <a:buChar char="-"/>
            </a:pPr>
            <a:r>
              <a:rPr lang="en-GB" sz="2400" dirty="0">
                <a:latin typeface="Arial" pitchFamily="34" charset="0"/>
                <a:cs typeface="Arial" pitchFamily="34" charset="0"/>
              </a:rPr>
              <a:t> absolutely NO ROOF ABOVE THE SILO</a:t>
            </a:r>
          </a:p>
        </p:txBody>
      </p:sp>
      <p:pic>
        <p:nvPicPr>
          <p:cNvPr id="51" name="Picture 4" descr="C:\Users\Vincent\Desktop\Synology Vincent\1 Arbeit\Bilder\nicht PPP\TV\PF silos\vacuum\Picture 192.jpg">
            <a:extLst>
              <a:ext uri="{FF2B5EF4-FFF2-40B4-BE49-F238E27FC236}">
                <a16:creationId xmlns:a16="http://schemas.microsoft.com/office/drawing/2014/main" id="{B0DD227C-C7CE-4C00-9835-7EA8C265EC4C}"/>
              </a:ext>
            </a:extLst>
          </p:cNvPr>
          <p:cNvPicPr>
            <a:picLocks noChangeAspect="1" noChangeArrowheads="1"/>
          </p:cNvPicPr>
          <p:nvPr/>
        </p:nvPicPr>
        <p:blipFill>
          <a:blip r:embed="rId3" cstate="print"/>
          <a:srcRect/>
          <a:stretch>
            <a:fillRect/>
          </a:stretch>
        </p:blipFill>
        <p:spPr bwMode="auto">
          <a:xfrm>
            <a:off x="703742" y="653424"/>
            <a:ext cx="7761051" cy="5820788"/>
          </a:xfrm>
          <a:prstGeom prst="rect">
            <a:avLst/>
          </a:prstGeom>
          <a:noFill/>
        </p:spPr>
      </p:pic>
      <p:sp>
        <p:nvSpPr>
          <p:cNvPr id="52" name="Textfeld 19">
            <a:extLst>
              <a:ext uri="{FF2B5EF4-FFF2-40B4-BE49-F238E27FC236}">
                <a16:creationId xmlns:a16="http://schemas.microsoft.com/office/drawing/2014/main" id="{E5293971-2C38-4675-A3A3-718538EDAAEC}"/>
              </a:ext>
            </a:extLst>
          </p:cNvPr>
          <p:cNvSpPr txBox="1"/>
          <p:nvPr/>
        </p:nvSpPr>
        <p:spPr>
          <a:xfrm>
            <a:off x="1026016" y="3343632"/>
            <a:ext cx="6984776" cy="2677656"/>
          </a:xfrm>
          <a:prstGeom prst="rect">
            <a:avLst/>
          </a:prstGeom>
          <a:solidFill>
            <a:schemeClr val="bg1"/>
          </a:solidFill>
        </p:spPr>
        <p:txBody>
          <a:bodyPr wrap="square" rtlCol="0">
            <a:spAutoFit/>
          </a:bodyPr>
          <a:lstStyle/>
          <a:p>
            <a:pPr>
              <a:buFontTx/>
              <a:buChar char="-"/>
            </a:pPr>
            <a:r>
              <a:rPr lang="en-GB" sz="2400" dirty="0">
                <a:latin typeface="Arial" pitchFamily="34" charset="0"/>
                <a:cs typeface="Arial" pitchFamily="34" charset="0"/>
              </a:rPr>
              <a:t> instrumentation and interfaces for temperature,        </a:t>
            </a:r>
          </a:p>
          <a:p>
            <a:r>
              <a:rPr lang="en-GB" sz="2400" dirty="0">
                <a:latin typeface="Arial" pitchFamily="34" charset="0"/>
                <a:cs typeface="Arial" pitchFamily="34" charset="0"/>
              </a:rPr>
              <a:t>  CO &amp; O</a:t>
            </a:r>
            <a:r>
              <a:rPr lang="en-GB" sz="2400" baseline="-25000" dirty="0">
                <a:latin typeface="Arial" pitchFamily="34" charset="0"/>
                <a:cs typeface="Arial" pitchFamily="34" charset="0"/>
              </a:rPr>
              <a:t>2</a:t>
            </a:r>
            <a:r>
              <a:rPr lang="en-GB" sz="2400" dirty="0">
                <a:latin typeface="Arial" pitchFamily="34" charset="0"/>
                <a:cs typeface="Arial" pitchFamily="34" charset="0"/>
              </a:rPr>
              <a:t> monitoring and emergency </a:t>
            </a:r>
            <a:r>
              <a:rPr lang="en-GB" sz="2400" dirty="0" err="1">
                <a:latin typeface="Arial" pitchFamily="34" charset="0"/>
                <a:cs typeface="Arial" pitchFamily="34" charset="0"/>
              </a:rPr>
              <a:t>inerting</a:t>
            </a:r>
            <a:endParaRPr lang="en-GB" sz="2400" dirty="0">
              <a:latin typeface="Arial" pitchFamily="34" charset="0"/>
              <a:cs typeface="Arial" pitchFamily="34" charset="0"/>
            </a:endParaRPr>
          </a:p>
          <a:p>
            <a:r>
              <a:rPr lang="en-GB" sz="2400" dirty="0">
                <a:latin typeface="Arial" pitchFamily="34" charset="0"/>
                <a:cs typeface="Arial" pitchFamily="34" charset="0"/>
              </a:rPr>
              <a:t>  The instrumentation includes a pressure sensor</a:t>
            </a:r>
          </a:p>
          <a:p>
            <a:r>
              <a:rPr lang="en-GB" sz="2400" dirty="0">
                <a:latin typeface="Arial" pitchFamily="34" charset="0"/>
                <a:cs typeface="Arial" pitchFamily="34" charset="0"/>
              </a:rPr>
              <a:t>  for the prevention of overpressure during</a:t>
            </a:r>
          </a:p>
          <a:p>
            <a:r>
              <a:rPr lang="en-GB" sz="2400" dirty="0">
                <a:latin typeface="Arial" pitchFamily="34" charset="0"/>
                <a:cs typeface="Arial" pitchFamily="34" charset="0"/>
              </a:rPr>
              <a:t>  emergency </a:t>
            </a:r>
            <a:r>
              <a:rPr lang="en-GB" sz="2400" dirty="0" err="1">
                <a:latin typeface="Arial" pitchFamily="34" charset="0"/>
                <a:cs typeface="Arial" pitchFamily="34" charset="0"/>
              </a:rPr>
              <a:t>inerting</a:t>
            </a:r>
            <a:r>
              <a:rPr lang="en-GB" sz="2400" dirty="0">
                <a:latin typeface="Arial" pitchFamily="34" charset="0"/>
                <a:cs typeface="Arial" pitchFamily="34" charset="0"/>
              </a:rPr>
              <a:t>.</a:t>
            </a:r>
          </a:p>
          <a:p>
            <a:r>
              <a:rPr lang="en-GB" sz="2400" dirty="0">
                <a:latin typeface="Arial" pitchFamily="34" charset="0"/>
                <a:cs typeface="Arial" pitchFamily="34" charset="0"/>
              </a:rPr>
              <a:t>  The O</a:t>
            </a:r>
            <a:r>
              <a:rPr lang="en-GB" sz="2400" baseline="-25000" dirty="0">
                <a:latin typeface="Arial" pitchFamily="34" charset="0"/>
                <a:cs typeface="Arial" pitchFamily="34" charset="0"/>
              </a:rPr>
              <a:t>2</a:t>
            </a:r>
            <a:r>
              <a:rPr lang="en-GB" sz="2400" dirty="0">
                <a:latin typeface="Arial" pitchFamily="34" charset="0"/>
                <a:cs typeface="Arial" pitchFamily="34" charset="0"/>
              </a:rPr>
              <a:t> monitoring is meaningful during</a:t>
            </a:r>
          </a:p>
          <a:p>
            <a:r>
              <a:rPr lang="en-GB" sz="2400" dirty="0">
                <a:latin typeface="Arial" pitchFamily="34" charset="0"/>
                <a:cs typeface="Arial" pitchFamily="34" charset="0"/>
              </a:rPr>
              <a:t>  emergency </a:t>
            </a:r>
            <a:r>
              <a:rPr lang="en-GB" sz="2400" dirty="0" err="1">
                <a:latin typeface="Arial" pitchFamily="34" charset="0"/>
                <a:cs typeface="Arial" pitchFamily="34" charset="0"/>
              </a:rPr>
              <a:t>inerting</a:t>
            </a:r>
            <a:r>
              <a:rPr lang="en-GB" sz="2400" dirty="0">
                <a:latin typeface="Arial" pitchFamily="34" charset="0"/>
                <a:cs typeface="Arial" pitchFamily="34" charset="0"/>
              </a:rPr>
              <a:t>. </a:t>
            </a:r>
          </a:p>
        </p:txBody>
      </p:sp>
    </p:spTree>
    <p:extLst>
      <p:ext uri="{BB962C8B-B14F-4D97-AF65-F5344CB8AC3E}">
        <p14:creationId xmlns:p14="http://schemas.microsoft.com/office/powerpoint/2010/main" val="400654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50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0" nodeType="withEffect">
                                  <p:stCondLst>
                                    <p:cond delay="10000"/>
                                  </p:stCondLst>
                                  <p:childTnLst>
                                    <p:set>
                                      <p:cBhvr>
                                        <p:cTn id="11" dur="1" fill="hold">
                                          <p:stCondLst>
                                            <p:cond delay="0"/>
                                          </p:stCondLst>
                                        </p:cTn>
                                        <p:tgtEl>
                                          <p:spTgt spid="45"/>
                                        </p:tgtEl>
                                        <p:attrNameLst>
                                          <p:attrName>style.visibility</p:attrName>
                                        </p:attrNameLst>
                                      </p:cBhvr>
                                      <p:to>
                                        <p:strVal val="visible"/>
                                      </p:to>
                                    </p:set>
                                  </p:childTnLst>
                                </p:cTn>
                              </p:par>
                            </p:childTnLst>
                          </p:cTn>
                        </p:par>
                        <p:par>
                          <p:cTn id="12" fill="hold">
                            <p:stCondLst>
                              <p:cond delay="10000"/>
                            </p:stCondLst>
                            <p:childTnLst>
                              <p:par>
                                <p:cTn id="13" presetID="1" presetClass="entr" presetSubtype="0" fill="hold" grpId="0" nodeType="afterEffect">
                                  <p:stCondLst>
                                    <p:cond delay="4200"/>
                                  </p:stCondLst>
                                  <p:childTnLst>
                                    <p:set>
                                      <p:cBhvr>
                                        <p:cTn id="14" dur="1" fill="hold">
                                          <p:stCondLst>
                                            <p:cond delay="0"/>
                                          </p:stCondLst>
                                        </p:cTn>
                                        <p:tgtEl>
                                          <p:spTgt spid="46"/>
                                        </p:tgtEl>
                                        <p:attrNameLst>
                                          <p:attrName>style.visibility</p:attrName>
                                        </p:attrNameLst>
                                      </p:cBhvr>
                                      <p:to>
                                        <p:strVal val="visible"/>
                                      </p:to>
                                    </p:set>
                                  </p:childTnLst>
                                </p:cTn>
                              </p:par>
                            </p:childTnLst>
                          </p:cTn>
                        </p:par>
                        <p:par>
                          <p:cTn id="15" fill="hold">
                            <p:stCondLst>
                              <p:cond delay="14200"/>
                            </p:stCondLst>
                            <p:childTnLst>
                              <p:par>
                                <p:cTn id="16" presetID="1" presetClass="entr" presetSubtype="0" fill="hold" nodeType="afterEffect">
                                  <p:stCondLst>
                                    <p:cond delay="6800"/>
                                  </p:stCondLst>
                                  <p:childTnLst>
                                    <p:set>
                                      <p:cBhvr>
                                        <p:cTn id="17" dur="1" fill="hold">
                                          <p:stCondLst>
                                            <p:cond delay="0"/>
                                          </p:stCondLst>
                                        </p:cTn>
                                        <p:tgtEl>
                                          <p:spTgt spid="51"/>
                                        </p:tgtEl>
                                        <p:attrNameLst>
                                          <p:attrName>style.visibility</p:attrName>
                                        </p:attrNameLst>
                                      </p:cBhvr>
                                      <p:to>
                                        <p:strVal val="visible"/>
                                      </p:to>
                                    </p:set>
                                  </p:childTnLst>
                                </p:cTn>
                              </p:par>
                              <p:par>
                                <p:cTn id="18" presetID="1" presetClass="exit" presetSubtype="0" fill="hold" grpId="1" nodeType="withEffect">
                                  <p:stCondLst>
                                    <p:cond delay="6800"/>
                                  </p:stCondLst>
                                  <p:childTnLst>
                                    <p:set>
                                      <p:cBhvr>
                                        <p:cTn id="19" dur="1" fill="hold">
                                          <p:stCondLst>
                                            <p:cond delay="0"/>
                                          </p:stCondLst>
                                        </p:cTn>
                                        <p:tgtEl>
                                          <p:spTgt spid="46"/>
                                        </p:tgtEl>
                                        <p:attrNameLst>
                                          <p:attrName>style.visibility</p:attrName>
                                        </p:attrNameLst>
                                      </p:cBhvr>
                                      <p:to>
                                        <p:strVal val="hidden"/>
                                      </p:to>
                                    </p:set>
                                  </p:childTnLst>
                                </p:cTn>
                              </p:par>
                              <p:par>
                                <p:cTn id="20" presetID="1" presetClass="entr" presetSubtype="0" fill="hold" grpId="2" nodeType="withEffect">
                                  <p:stCondLst>
                                    <p:cond delay="11800"/>
                                  </p:stCondLst>
                                  <p:childTnLst>
                                    <p:set>
                                      <p:cBhvr>
                                        <p:cTn id="21" dur="1" fill="hold">
                                          <p:stCondLst>
                                            <p:cond delay="0"/>
                                          </p:stCondLst>
                                        </p:cTn>
                                        <p:tgtEl>
                                          <p:spTgt spid="46"/>
                                        </p:tgtEl>
                                        <p:attrNameLst>
                                          <p:attrName>style.visibility</p:attrName>
                                        </p:attrNameLst>
                                      </p:cBhvr>
                                      <p:to>
                                        <p:strVal val="visible"/>
                                      </p:to>
                                    </p:set>
                                  </p:childTnLst>
                                </p:cTn>
                              </p:par>
                              <p:par>
                                <p:cTn id="22" presetID="1" presetClass="exit" presetSubtype="0" fill="hold" nodeType="withEffect">
                                  <p:stCondLst>
                                    <p:cond delay="11800"/>
                                  </p:stCondLst>
                                  <p:childTnLst>
                                    <p:set>
                                      <p:cBhvr>
                                        <p:cTn id="23" dur="1" fill="hold">
                                          <p:stCondLst>
                                            <p:cond delay="0"/>
                                          </p:stCondLst>
                                        </p:cTn>
                                        <p:tgtEl>
                                          <p:spTgt spid="51"/>
                                        </p:tgtEl>
                                        <p:attrNameLst>
                                          <p:attrName>style.visibility</p:attrName>
                                        </p:attrNameLst>
                                      </p:cBhvr>
                                      <p:to>
                                        <p:strVal val="hidden"/>
                                      </p:to>
                                    </p:set>
                                  </p:childTnLst>
                                </p:cTn>
                              </p:par>
                              <p:par>
                                <p:cTn id="24" presetID="1" presetClass="entr" presetSubtype="0" fill="hold" nodeType="withEffect">
                                  <p:stCondLst>
                                    <p:cond delay="11800"/>
                                  </p:stCondLst>
                                  <p:childTnLst>
                                    <p:set>
                                      <p:cBhvr>
                                        <p:cTn id="25" dur="1" fill="hold">
                                          <p:stCondLst>
                                            <p:cond delay="0"/>
                                          </p:stCondLst>
                                        </p:cTn>
                                        <p:tgtEl>
                                          <p:spTgt spid="47"/>
                                        </p:tgtEl>
                                        <p:attrNameLst>
                                          <p:attrName>style.visibility</p:attrName>
                                        </p:attrNameLst>
                                      </p:cBhvr>
                                      <p:to>
                                        <p:strVal val="visible"/>
                                      </p:to>
                                    </p:set>
                                  </p:childTnLst>
                                </p:cTn>
                              </p:par>
                            </p:childTnLst>
                          </p:cTn>
                        </p:par>
                        <p:par>
                          <p:cTn id="26" fill="hold">
                            <p:stCondLst>
                              <p:cond delay="26000"/>
                            </p:stCondLst>
                            <p:childTnLst>
                              <p:par>
                                <p:cTn id="27" presetID="1" presetClass="entr" presetSubtype="0" fill="hold" grpId="0" nodeType="afterEffect">
                                  <p:stCondLst>
                                    <p:cond delay="6000"/>
                                  </p:stCondLst>
                                  <p:childTnLst>
                                    <p:set>
                                      <p:cBhvr>
                                        <p:cTn id="28" dur="1" fill="hold">
                                          <p:stCondLst>
                                            <p:cond delay="0"/>
                                          </p:stCondLst>
                                        </p:cTn>
                                        <p:tgtEl>
                                          <p:spTgt spid="48"/>
                                        </p:tgtEl>
                                        <p:attrNameLst>
                                          <p:attrName>style.visibility</p:attrName>
                                        </p:attrNameLst>
                                      </p:cBhvr>
                                      <p:to>
                                        <p:strVal val="visible"/>
                                      </p:to>
                                    </p:set>
                                  </p:childTnLst>
                                </p:cTn>
                              </p:par>
                            </p:childTnLst>
                          </p:cTn>
                        </p:par>
                        <p:par>
                          <p:cTn id="29" fill="hold">
                            <p:stCondLst>
                              <p:cond delay="32000"/>
                            </p:stCondLst>
                            <p:childTnLst>
                              <p:par>
                                <p:cTn id="30" presetID="1" presetClass="entr" presetSubtype="0" fill="hold" grpId="0" nodeType="afterEffect">
                                  <p:stCondLst>
                                    <p:cond delay="6000"/>
                                  </p:stCondLst>
                                  <p:childTnLst>
                                    <p:set>
                                      <p:cBhvr>
                                        <p:cTn id="31" dur="1" fill="hold">
                                          <p:stCondLst>
                                            <p:cond delay="0"/>
                                          </p:stCondLst>
                                        </p:cTn>
                                        <p:tgtEl>
                                          <p:spTgt spid="52"/>
                                        </p:tgtEl>
                                        <p:attrNameLst>
                                          <p:attrName>style.visibility</p:attrName>
                                        </p:attrNameLst>
                                      </p:cBhvr>
                                      <p:to>
                                        <p:strVal val="visible"/>
                                      </p:to>
                                    </p:set>
                                  </p:childTnLst>
                                </p:cTn>
                              </p:par>
                              <p:par>
                                <p:cTn id="32" presetID="1" presetClass="exit" presetSubtype="0" fill="hold" grpId="1" nodeType="withEffect">
                                  <p:stCondLst>
                                    <p:cond delay="6000"/>
                                  </p:stCondLst>
                                  <p:childTnLst>
                                    <p:set>
                                      <p:cBhvr>
                                        <p:cTn id="33" dur="1" fill="hold">
                                          <p:stCondLst>
                                            <p:cond delay="0"/>
                                          </p:stCondLst>
                                        </p:cTn>
                                        <p:tgtEl>
                                          <p:spTgt spid="9"/>
                                        </p:tgtEl>
                                        <p:attrNameLst>
                                          <p:attrName>style.visibility</p:attrName>
                                        </p:attrNameLst>
                                      </p:cBhvr>
                                      <p:to>
                                        <p:strVal val="hidden"/>
                                      </p:to>
                                    </p:set>
                                  </p:childTnLst>
                                </p:cTn>
                              </p:par>
                            </p:childTnLst>
                          </p:cTn>
                        </p:par>
                        <p:par>
                          <p:cTn id="34" fill="hold">
                            <p:stCondLst>
                              <p:cond delay="38000"/>
                            </p:stCondLst>
                            <p:childTnLst>
                              <p:par>
                                <p:cTn id="35" presetID="1" presetClass="entr" presetSubtype="0" fill="hold" nodeType="afterEffect">
                                  <p:stCondLst>
                                    <p:cond delay="80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45" grpId="0" animBg="1"/>
      <p:bldP spid="46" grpId="0" animBg="1"/>
      <p:bldP spid="46" grpId="1" animBg="1"/>
      <p:bldP spid="46" grpId="2" animBg="1"/>
      <p:bldP spid="48" grpId="0" animBg="1"/>
      <p:bldP spid="5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4888" y="44624"/>
            <a:ext cx="5493296" cy="634082"/>
          </a:xfrm>
        </p:spPr>
        <p:txBody>
          <a:bodyPr>
            <a:noAutofit/>
          </a:bodyPr>
          <a:lstStyle/>
          <a:p>
            <a:pPr lvl="0" algn="l"/>
            <a:r>
              <a:rPr lang="en-GB" sz="2900" dirty="0">
                <a:latin typeface="Arial" pitchFamily="34" charset="0"/>
                <a:cs typeface="Arial" pitchFamily="34" charset="0"/>
              </a:rPr>
              <a:t>4.0</a:t>
            </a:r>
            <a:r>
              <a:rPr lang="en-GB" sz="2900" baseline="-25000" dirty="0">
                <a:latin typeface="Arial" pitchFamily="34" charset="0"/>
                <a:cs typeface="Arial" pitchFamily="34" charset="0"/>
              </a:rPr>
              <a:t>3</a:t>
            </a:r>
            <a:r>
              <a:rPr lang="en-GB" sz="2900" dirty="0">
                <a:latin typeface="Arial" pitchFamily="34" charset="0"/>
                <a:cs typeface="Arial" pitchFamily="34" charset="0"/>
              </a:rPr>
              <a:t> something about PF silos</a:t>
            </a:r>
            <a:endParaRPr lang="en-GB" sz="2900" dirty="0"/>
          </a:p>
        </p:txBody>
      </p:sp>
      <p:sp>
        <p:nvSpPr>
          <p:cNvPr id="4" name="Foliennummernplatzhalter 3"/>
          <p:cNvSpPr>
            <a:spLocks noGrp="1"/>
          </p:cNvSpPr>
          <p:nvPr>
            <p:ph type="sldNum" sz="quarter" idx="10"/>
          </p:nvPr>
        </p:nvSpPr>
        <p:spPr>
          <a:xfrm>
            <a:off x="-36512" y="6520259"/>
            <a:ext cx="864096"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24</a:t>
            </a:r>
          </a:p>
        </p:txBody>
      </p:sp>
      <p:sp>
        <p:nvSpPr>
          <p:cNvPr id="6"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sp>
        <p:nvSpPr>
          <p:cNvPr id="16" name="Textfeld 15"/>
          <p:cNvSpPr txBox="1"/>
          <p:nvPr/>
        </p:nvSpPr>
        <p:spPr>
          <a:xfrm>
            <a:off x="971600" y="5877272"/>
            <a:ext cx="7416824" cy="984885"/>
          </a:xfrm>
          <a:prstGeom prst="rect">
            <a:avLst/>
          </a:prstGeom>
          <a:noFill/>
        </p:spPr>
        <p:txBody>
          <a:bodyPr wrap="square" rtlCol="0">
            <a:spAutoFit/>
          </a:bodyPr>
          <a:lstStyle/>
          <a:p>
            <a:r>
              <a:rPr lang="en-GB" sz="2900" dirty="0">
                <a:latin typeface="Arial" pitchFamily="34" charset="0"/>
                <a:cs typeface="Arial" pitchFamily="34" charset="0"/>
              </a:rPr>
              <a:t>example of a well designed silo extraction situation</a:t>
            </a:r>
          </a:p>
        </p:txBody>
      </p:sp>
      <p:pic>
        <p:nvPicPr>
          <p:cNvPr id="21" name="Picture 3" descr="C:\Users\Vincent\Desktop\Synology Vincent\1 Arbeit\Bilder\nicht PPP\TV\PF silos\discharge Pfister 1.jpg"/>
          <p:cNvPicPr>
            <a:picLocks noChangeAspect="1" noChangeArrowheads="1"/>
          </p:cNvPicPr>
          <p:nvPr/>
        </p:nvPicPr>
        <p:blipFill>
          <a:blip r:embed="rId2" cstate="print"/>
          <a:srcRect/>
          <a:stretch>
            <a:fillRect/>
          </a:stretch>
        </p:blipFill>
        <p:spPr bwMode="auto">
          <a:xfrm>
            <a:off x="1043608" y="620688"/>
            <a:ext cx="7128792" cy="5357057"/>
          </a:xfrm>
          <a:prstGeom prst="rect">
            <a:avLst/>
          </a:prstGeom>
          <a:noFill/>
        </p:spPr>
      </p:pic>
      <p:sp>
        <p:nvSpPr>
          <p:cNvPr id="23" name="Textfeld 22"/>
          <p:cNvSpPr txBox="1"/>
          <p:nvPr/>
        </p:nvSpPr>
        <p:spPr>
          <a:xfrm>
            <a:off x="1043608" y="1348461"/>
            <a:ext cx="7164000" cy="830997"/>
          </a:xfrm>
          <a:prstGeom prst="rect">
            <a:avLst/>
          </a:prstGeom>
          <a:solidFill>
            <a:schemeClr val="bg1"/>
          </a:solidFill>
        </p:spPr>
        <p:txBody>
          <a:bodyPr wrap="square" rtlCol="0">
            <a:spAutoFit/>
          </a:bodyPr>
          <a:lstStyle/>
          <a:p>
            <a:pPr>
              <a:buFontTx/>
              <a:buChar char="-"/>
            </a:pPr>
            <a:r>
              <a:rPr lang="en-GB" sz="2400" dirty="0">
                <a:latin typeface="Arial" pitchFamily="34" charset="0"/>
                <a:cs typeface="Arial" pitchFamily="34" charset="0"/>
              </a:rPr>
              <a:t> slowly rotating extraction aid activates large</a:t>
            </a:r>
          </a:p>
          <a:p>
            <a:r>
              <a:rPr lang="en-GB" sz="2400" dirty="0">
                <a:latin typeface="Arial" pitchFamily="34" charset="0"/>
                <a:cs typeface="Arial" pitchFamily="34" charset="0"/>
              </a:rPr>
              <a:t>   column cross section</a:t>
            </a:r>
          </a:p>
        </p:txBody>
      </p:sp>
      <p:sp>
        <p:nvSpPr>
          <p:cNvPr id="24" name="Textfeld 23"/>
          <p:cNvSpPr txBox="1"/>
          <p:nvPr/>
        </p:nvSpPr>
        <p:spPr>
          <a:xfrm>
            <a:off x="1043608" y="2103239"/>
            <a:ext cx="7164072" cy="461665"/>
          </a:xfrm>
          <a:prstGeom prst="rect">
            <a:avLst/>
          </a:prstGeom>
          <a:solidFill>
            <a:schemeClr val="bg1"/>
          </a:solidFill>
        </p:spPr>
        <p:txBody>
          <a:bodyPr wrap="square" rtlCol="0">
            <a:spAutoFit/>
          </a:bodyPr>
          <a:lstStyle/>
          <a:p>
            <a:pPr>
              <a:buFontTx/>
              <a:buChar char="-"/>
            </a:pPr>
            <a:r>
              <a:rPr lang="en-GB" sz="2400" dirty="0">
                <a:latin typeface="Arial" pitchFamily="34" charset="0"/>
                <a:cs typeface="Arial" pitchFamily="34" charset="0"/>
              </a:rPr>
              <a:t> air injection for aeration is possible</a:t>
            </a:r>
          </a:p>
        </p:txBody>
      </p:sp>
      <p:sp>
        <p:nvSpPr>
          <p:cNvPr id="25" name="Textfeld 24"/>
          <p:cNvSpPr txBox="1"/>
          <p:nvPr/>
        </p:nvSpPr>
        <p:spPr>
          <a:xfrm>
            <a:off x="1043608" y="2561398"/>
            <a:ext cx="7164000" cy="830997"/>
          </a:xfrm>
          <a:prstGeom prst="rect">
            <a:avLst/>
          </a:prstGeom>
          <a:solidFill>
            <a:schemeClr val="bg1"/>
          </a:solidFill>
        </p:spPr>
        <p:txBody>
          <a:bodyPr wrap="square" rtlCol="0">
            <a:spAutoFit/>
          </a:bodyPr>
          <a:lstStyle/>
          <a:p>
            <a:pPr>
              <a:buFontTx/>
              <a:buChar char="-"/>
            </a:pPr>
            <a:r>
              <a:rPr lang="en-GB" sz="2400" dirty="0">
                <a:latin typeface="Arial" pitchFamily="34" charset="0"/>
                <a:cs typeface="Arial" pitchFamily="34" charset="0"/>
              </a:rPr>
              <a:t> air injection can be switched into emergency</a:t>
            </a:r>
          </a:p>
          <a:p>
            <a:r>
              <a:rPr lang="en-GB" sz="2400" dirty="0">
                <a:latin typeface="Arial" pitchFamily="34" charset="0"/>
                <a:cs typeface="Arial" pitchFamily="34" charset="0"/>
              </a:rPr>
              <a:t>   </a:t>
            </a:r>
            <a:r>
              <a:rPr lang="en-GB" sz="2400" dirty="0" err="1">
                <a:latin typeface="Arial" pitchFamily="34" charset="0"/>
                <a:cs typeface="Arial" pitchFamily="34" charset="0"/>
              </a:rPr>
              <a:t>inerting</a:t>
            </a:r>
            <a:r>
              <a:rPr lang="en-GB" sz="2400" dirty="0">
                <a:latin typeface="Arial" pitchFamily="34" charset="0"/>
                <a:cs typeface="Arial" pitchFamily="34" charset="0"/>
              </a:rPr>
              <a:t> mode</a:t>
            </a:r>
          </a:p>
        </p:txBody>
      </p:sp>
      <p:sp>
        <p:nvSpPr>
          <p:cNvPr id="27" name="Textfeld 26"/>
          <p:cNvSpPr txBox="1"/>
          <p:nvPr/>
        </p:nvSpPr>
        <p:spPr>
          <a:xfrm>
            <a:off x="1043608" y="3318083"/>
            <a:ext cx="7164000" cy="830997"/>
          </a:xfrm>
          <a:prstGeom prst="rect">
            <a:avLst/>
          </a:prstGeom>
          <a:solidFill>
            <a:schemeClr val="bg1"/>
          </a:solidFill>
        </p:spPr>
        <p:txBody>
          <a:bodyPr wrap="square" rtlCol="0">
            <a:spAutoFit/>
          </a:bodyPr>
          <a:lstStyle/>
          <a:p>
            <a:pPr>
              <a:buFontTx/>
              <a:buChar char="-"/>
            </a:pPr>
            <a:r>
              <a:rPr lang="en-GB" sz="2400" dirty="0">
                <a:latin typeface="Arial" pitchFamily="34" charset="0"/>
                <a:cs typeface="Arial" pitchFamily="34" charset="0"/>
              </a:rPr>
              <a:t> temperature sensors and level switches MIN are</a:t>
            </a:r>
          </a:p>
          <a:p>
            <a:r>
              <a:rPr lang="en-GB" sz="2400" dirty="0">
                <a:latin typeface="Arial" pitchFamily="34" charset="0"/>
                <a:cs typeface="Arial" pitchFamily="34" charset="0"/>
              </a:rPr>
              <a:t>   in place</a:t>
            </a:r>
          </a:p>
        </p:txBody>
      </p:sp>
      <p:sp>
        <p:nvSpPr>
          <p:cNvPr id="28" name="Ellipse 27"/>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feld 31"/>
          <p:cNvSpPr txBox="1"/>
          <p:nvPr/>
        </p:nvSpPr>
        <p:spPr>
          <a:xfrm>
            <a:off x="1044428" y="4077072"/>
            <a:ext cx="7164000" cy="830997"/>
          </a:xfrm>
          <a:prstGeom prst="rect">
            <a:avLst/>
          </a:prstGeom>
          <a:solidFill>
            <a:schemeClr val="bg1"/>
          </a:solidFill>
        </p:spPr>
        <p:txBody>
          <a:bodyPr wrap="square" rtlCol="0">
            <a:spAutoFit/>
          </a:bodyPr>
          <a:lstStyle/>
          <a:p>
            <a:pPr>
              <a:buFontTx/>
              <a:buChar char="-"/>
            </a:pPr>
            <a:r>
              <a:rPr lang="en-GB" sz="2400" dirty="0">
                <a:latin typeface="Arial" pitchFamily="34" charset="0"/>
                <a:cs typeface="Arial" pitchFamily="34" charset="0"/>
              </a:rPr>
              <a:t> correct explosion isolation between silo and</a:t>
            </a:r>
          </a:p>
          <a:p>
            <a:r>
              <a:rPr lang="en-GB" sz="2400" dirty="0">
                <a:latin typeface="Arial" pitchFamily="34" charset="0"/>
                <a:cs typeface="Arial" pitchFamily="34" charset="0"/>
              </a:rPr>
              <a:t>   feeder(s) underneath is in place</a:t>
            </a:r>
          </a:p>
        </p:txBody>
      </p:sp>
      <p:sp>
        <p:nvSpPr>
          <p:cNvPr id="45" name="Textfeld 21">
            <a:extLst>
              <a:ext uri="{FF2B5EF4-FFF2-40B4-BE49-F238E27FC236}">
                <a16:creationId xmlns:a16="http://schemas.microsoft.com/office/drawing/2014/main" id="{0460B283-9DA2-405A-94AA-94FC7D326F7E}"/>
              </a:ext>
            </a:extLst>
          </p:cNvPr>
          <p:cNvSpPr txBox="1"/>
          <p:nvPr/>
        </p:nvSpPr>
        <p:spPr>
          <a:xfrm>
            <a:off x="1044428" y="602142"/>
            <a:ext cx="7163976" cy="830997"/>
          </a:xfrm>
          <a:prstGeom prst="rect">
            <a:avLst/>
          </a:prstGeom>
          <a:solidFill>
            <a:schemeClr val="bg1"/>
          </a:solidFill>
        </p:spPr>
        <p:txBody>
          <a:bodyPr wrap="square" rtlCol="0">
            <a:spAutoFit/>
          </a:bodyPr>
          <a:lstStyle/>
          <a:p>
            <a:pPr>
              <a:buFontTx/>
              <a:buChar char="-"/>
            </a:pPr>
            <a:r>
              <a:rPr lang="en-GB" sz="2400" dirty="0">
                <a:latin typeface="Arial" pitchFamily="34" charset="0"/>
                <a:cs typeface="Arial" pitchFamily="34" charset="0"/>
              </a:rPr>
              <a:t> explosion pressure shock resistance “good for”</a:t>
            </a:r>
          </a:p>
          <a:p>
            <a:r>
              <a:rPr lang="en-GB" sz="2400" dirty="0">
                <a:latin typeface="Arial" pitchFamily="34" charset="0"/>
                <a:cs typeface="Arial" pitchFamily="34" charset="0"/>
              </a:rPr>
              <a:t>   &gt;2 bar g mitigated explosion pressure</a:t>
            </a:r>
          </a:p>
        </p:txBody>
      </p:sp>
    </p:spTree>
    <p:extLst>
      <p:ext uri="{BB962C8B-B14F-4D97-AF65-F5344CB8AC3E}">
        <p14:creationId xmlns:p14="http://schemas.microsoft.com/office/powerpoint/2010/main" val="109453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4000"/>
                                  </p:stCondLst>
                                  <p:childTnLst>
                                    <p:set>
                                      <p:cBhvr>
                                        <p:cTn id="9" dur="1" fill="hold">
                                          <p:stCondLst>
                                            <p:cond delay="0"/>
                                          </p:stCondLst>
                                        </p:cTn>
                                        <p:tgtEl>
                                          <p:spTgt spid="45"/>
                                        </p:tgtEl>
                                        <p:attrNameLst>
                                          <p:attrName>style.visibility</p:attrName>
                                        </p:attrNameLst>
                                      </p:cBhvr>
                                      <p:to>
                                        <p:strVal val="visible"/>
                                      </p:to>
                                    </p:set>
                                  </p:childTnLst>
                                </p:cTn>
                              </p:par>
                            </p:childTnLst>
                          </p:cTn>
                        </p:par>
                        <p:par>
                          <p:cTn id="10" fill="hold">
                            <p:stCondLst>
                              <p:cond delay="5500"/>
                            </p:stCondLst>
                            <p:childTnLst>
                              <p:par>
                                <p:cTn id="11" presetID="1" presetClass="entr" presetSubtype="0" fill="hold" grpId="0" nodeType="afterEffect">
                                  <p:stCondLst>
                                    <p:cond delay="450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1050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1650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2250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28500"/>
                                  </p:stCondLst>
                                  <p:childTnLst>
                                    <p:set>
                                      <p:cBhvr>
                                        <p:cTn id="20" dur="1" fill="hold">
                                          <p:stCondLst>
                                            <p:cond delay="0"/>
                                          </p:stCondLst>
                                        </p:cTn>
                                        <p:tgtEl>
                                          <p:spTgt spid="32"/>
                                        </p:tgtEl>
                                        <p:attrNameLst>
                                          <p:attrName>style.visibility</p:attrName>
                                        </p:attrNameLst>
                                      </p:cBhvr>
                                      <p:to>
                                        <p:strVal val="visible"/>
                                      </p:to>
                                    </p:set>
                                  </p:childTnLst>
                                </p:cTn>
                              </p:par>
                            </p:childTnLst>
                          </p:cTn>
                        </p:par>
                        <p:par>
                          <p:cTn id="21" fill="hold">
                            <p:stCondLst>
                              <p:cond delay="34000"/>
                            </p:stCondLst>
                            <p:childTnLst>
                              <p:par>
                                <p:cTn id="22" presetID="1" presetClass="exit" presetSubtype="0" fill="hold" grpId="2" nodeType="afterEffect">
                                  <p:stCondLst>
                                    <p:cond delay="6000"/>
                                  </p:stCondLst>
                                  <p:childTnLst>
                                    <p:set>
                                      <p:cBhvr>
                                        <p:cTn id="23" dur="1" fill="hold">
                                          <p:stCondLst>
                                            <p:cond delay="0"/>
                                          </p:stCondLst>
                                        </p:cTn>
                                        <p:tgtEl>
                                          <p:spTgt spid="32"/>
                                        </p:tgtEl>
                                        <p:attrNameLst>
                                          <p:attrName>style.visibility</p:attrName>
                                        </p:attrNameLst>
                                      </p:cBhvr>
                                      <p:to>
                                        <p:strVal val="hidden"/>
                                      </p:to>
                                    </p:set>
                                  </p:childTnLst>
                                </p:cTn>
                              </p:par>
                              <p:par>
                                <p:cTn id="24" presetID="9" presetClass="exit" presetSubtype="0" fill="hold" grpId="1" nodeType="withEffect">
                                  <p:stCondLst>
                                    <p:cond delay="6000"/>
                                  </p:stCondLst>
                                  <p:childTnLst>
                                    <p:animEffect transition="out" filter="dissolve">
                                      <p:cBhvr>
                                        <p:cTn id="25" dur="100"/>
                                        <p:tgtEl>
                                          <p:spTgt spid="24"/>
                                        </p:tgtEl>
                                      </p:cBhvr>
                                    </p:animEffect>
                                    <p:set>
                                      <p:cBhvr>
                                        <p:cTn id="26" dur="1" fill="hold">
                                          <p:stCondLst>
                                            <p:cond delay="99"/>
                                          </p:stCondLst>
                                        </p:cTn>
                                        <p:tgtEl>
                                          <p:spTgt spid="24"/>
                                        </p:tgtEl>
                                        <p:attrNameLst>
                                          <p:attrName>style.visibility</p:attrName>
                                        </p:attrNameLst>
                                      </p:cBhvr>
                                      <p:to>
                                        <p:strVal val="hidden"/>
                                      </p:to>
                                    </p:set>
                                  </p:childTnLst>
                                </p:cTn>
                              </p:par>
                              <p:par>
                                <p:cTn id="27" presetID="9" presetClass="exit" presetSubtype="0" fill="hold" grpId="1" nodeType="withEffect">
                                  <p:stCondLst>
                                    <p:cond delay="6000"/>
                                  </p:stCondLst>
                                  <p:childTnLst>
                                    <p:animEffect transition="out" filter="dissolve">
                                      <p:cBhvr>
                                        <p:cTn id="28" dur="100"/>
                                        <p:tgtEl>
                                          <p:spTgt spid="25"/>
                                        </p:tgtEl>
                                      </p:cBhvr>
                                    </p:animEffect>
                                    <p:set>
                                      <p:cBhvr>
                                        <p:cTn id="29" dur="1" fill="hold">
                                          <p:stCondLst>
                                            <p:cond delay="99"/>
                                          </p:stCondLst>
                                        </p:cTn>
                                        <p:tgtEl>
                                          <p:spTgt spid="25"/>
                                        </p:tgtEl>
                                        <p:attrNameLst>
                                          <p:attrName>style.visibility</p:attrName>
                                        </p:attrNameLst>
                                      </p:cBhvr>
                                      <p:to>
                                        <p:strVal val="hidden"/>
                                      </p:to>
                                    </p:set>
                                  </p:childTnLst>
                                </p:cTn>
                              </p:par>
                              <p:par>
                                <p:cTn id="30" presetID="9" presetClass="exit" presetSubtype="0" fill="hold" grpId="1" nodeType="withEffect">
                                  <p:stCondLst>
                                    <p:cond delay="6000"/>
                                  </p:stCondLst>
                                  <p:childTnLst>
                                    <p:animEffect transition="out" filter="dissolve">
                                      <p:cBhvr>
                                        <p:cTn id="31" dur="100"/>
                                        <p:tgtEl>
                                          <p:spTgt spid="27"/>
                                        </p:tgtEl>
                                      </p:cBhvr>
                                    </p:animEffect>
                                    <p:set>
                                      <p:cBhvr>
                                        <p:cTn id="32" dur="1" fill="hold">
                                          <p:stCondLst>
                                            <p:cond delay="99"/>
                                          </p:stCondLst>
                                        </p:cTn>
                                        <p:tgtEl>
                                          <p:spTgt spid="27"/>
                                        </p:tgtEl>
                                        <p:attrNameLst>
                                          <p:attrName>style.visibility</p:attrName>
                                        </p:attrNameLst>
                                      </p:cBhvr>
                                      <p:to>
                                        <p:strVal val="hidden"/>
                                      </p:to>
                                    </p:set>
                                  </p:childTnLst>
                                </p:cTn>
                              </p:par>
                              <p:par>
                                <p:cTn id="33" presetID="9" presetClass="exit" presetSubtype="0" fill="hold" grpId="1" nodeType="withEffect">
                                  <p:stCondLst>
                                    <p:cond delay="6000"/>
                                  </p:stCondLst>
                                  <p:childTnLst>
                                    <p:animEffect transition="out" filter="dissolve">
                                      <p:cBhvr>
                                        <p:cTn id="34" dur="100"/>
                                        <p:tgtEl>
                                          <p:spTgt spid="32"/>
                                        </p:tgtEl>
                                      </p:cBhvr>
                                    </p:animEffect>
                                    <p:set>
                                      <p:cBhvr>
                                        <p:cTn id="35" dur="1" fill="hold">
                                          <p:stCondLst>
                                            <p:cond delay="99"/>
                                          </p:stCondLst>
                                        </p:cTn>
                                        <p:tgtEl>
                                          <p:spTgt spid="32"/>
                                        </p:tgtEl>
                                        <p:attrNameLst>
                                          <p:attrName>style.visibility</p:attrName>
                                        </p:attrNameLst>
                                      </p:cBhvr>
                                      <p:to>
                                        <p:strVal val="hidden"/>
                                      </p:to>
                                    </p:set>
                                  </p:childTnLst>
                                </p:cTn>
                              </p:par>
                              <p:par>
                                <p:cTn id="36" presetID="1" presetClass="exit" presetSubtype="0" fill="hold" grpId="1" nodeType="withEffect">
                                  <p:stCondLst>
                                    <p:cond delay="6000"/>
                                  </p:stCondLst>
                                  <p:childTnLst>
                                    <p:set>
                                      <p:cBhvr>
                                        <p:cTn id="37" dur="1" fill="hold">
                                          <p:stCondLst>
                                            <p:cond delay="0"/>
                                          </p:stCondLst>
                                        </p:cTn>
                                        <p:tgtEl>
                                          <p:spTgt spid="23"/>
                                        </p:tgtEl>
                                        <p:attrNameLst>
                                          <p:attrName>style.visibility</p:attrName>
                                        </p:attrNameLst>
                                      </p:cBhvr>
                                      <p:to>
                                        <p:strVal val="hidden"/>
                                      </p:to>
                                    </p:set>
                                  </p:childTnLst>
                                </p:cTn>
                              </p:par>
                              <p:par>
                                <p:cTn id="38" presetID="1" presetClass="exit" presetSubtype="0" fill="hold" grpId="1" nodeType="withEffect">
                                  <p:stCondLst>
                                    <p:cond delay="6000"/>
                                  </p:stCondLst>
                                  <p:childTnLst>
                                    <p:set>
                                      <p:cBhvr>
                                        <p:cTn id="39" dur="1" fill="hold">
                                          <p:stCondLst>
                                            <p:cond delay="0"/>
                                          </p:stCondLst>
                                        </p:cTn>
                                        <p:tgtEl>
                                          <p:spTgt spid="45"/>
                                        </p:tgtEl>
                                        <p:attrNameLst>
                                          <p:attrName>style.visibility</p:attrName>
                                        </p:attrNameLst>
                                      </p:cBhvr>
                                      <p:to>
                                        <p:strVal val="hidden"/>
                                      </p:to>
                                    </p:set>
                                  </p:childTnLst>
                                </p:cTn>
                              </p:par>
                            </p:childTnLst>
                          </p:cTn>
                        </p:par>
                        <p:par>
                          <p:cTn id="40" fill="hold">
                            <p:stCondLst>
                              <p:cond delay="40100"/>
                            </p:stCondLst>
                            <p:childTnLst>
                              <p:par>
                                <p:cTn id="41" presetID="1" presetClass="entr" presetSubtype="0" fill="hold" nodeType="afterEffect">
                                  <p:stCondLst>
                                    <p:cond delay="70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5" grpId="0" animBg="1"/>
      <p:bldP spid="25" grpId="1" animBg="1"/>
      <p:bldP spid="27" grpId="0" animBg="1"/>
      <p:bldP spid="27" grpId="1" animBg="1"/>
      <p:bldP spid="32" grpId="0" animBg="1"/>
      <p:bldP spid="32" grpId="1" animBg="1"/>
      <p:bldP spid="32" grpId="2" animBg="1"/>
      <p:bldP spid="45" grpId="0" animBg="1"/>
      <p:bldP spid="4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584" y="44624"/>
            <a:ext cx="5493296" cy="634082"/>
          </a:xfrm>
        </p:spPr>
        <p:txBody>
          <a:bodyPr>
            <a:noAutofit/>
          </a:bodyPr>
          <a:lstStyle/>
          <a:p>
            <a:pPr lvl="0" algn="l"/>
            <a:r>
              <a:rPr lang="en-GB" sz="2900" dirty="0">
                <a:latin typeface="Arial" pitchFamily="34" charset="0"/>
                <a:cs typeface="Arial" pitchFamily="34" charset="0"/>
              </a:rPr>
              <a:t>4.0</a:t>
            </a:r>
            <a:r>
              <a:rPr lang="en-GB" sz="2900" baseline="-25000" dirty="0">
                <a:latin typeface="Arial" pitchFamily="34" charset="0"/>
                <a:cs typeface="Arial" pitchFamily="34" charset="0"/>
              </a:rPr>
              <a:t>4</a:t>
            </a:r>
            <a:r>
              <a:rPr lang="en-GB" sz="2900" dirty="0">
                <a:latin typeface="Arial" pitchFamily="34" charset="0"/>
                <a:cs typeface="Arial" pitchFamily="34" charset="0"/>
              </a:rPr>
              <a:t> something about PF silos</a:t>
            </a:r>
            <a:endParaRPr lang="en-GB" sz="2900" dirty="0"/>
          </a:p>
        </p:txBody>
      </p:sp>
      <p:sp>
        <p:nvSpPr>
          <p:cNvPr id="4" name="Foliennummernplatzhalter 3"/>
          <p:cNvSpPr>
            <a:spLocks noGrp="1"/>
          </p:cNvSpPr>
          <p:nvPr>
            <p:ph type="sldNum" sz="quarter" idx="10"/>
          </p:nvPr>
        </p:nvSpPr>
        <p:spPr>
          <a:xfrm>
            <a:off x="-36512" y="6520259"/>
            <a:ext cx="864096"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24</a:t>
            </a:r>
          </a:p>
        </p:txBody>
      </p:sp>
      <p:sp>
        <p:nvSpPr>
          <p:cNvPr id="6"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sp>
        <p:nvSpPr>
          <p:cNvPr id="28" name="Ellipse 27"/>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3">
            <a:extLst>
              <a:ext uri="{FF2B5EF4-FFF2-40B4-BE49-F238E27FC236}">
                <a16:creationId xmlns:a16="http://schemas.microsoft.com/office/drawing/2014/main" id="{9D9795FD-BC13-412E-B634-9856C7B3B775}"/>
              </a:ext>
            </a:extLst>
          </p:cNvPr>
          <p:cNvPicPr>
            <a:picLocks noChangeAspect="1" noChangeArrowheads="1"/>
          </p:cNvPicPr>
          <p:nvPr/>
        </p:nvPicPr>
        <p:blipFill>
          <a:blip r:embed="rId2" cstate="print"/>
          <a:srcRect/>
          <a:stretch>
            <a:fillRect/>
          </a:stretch>
        </p:blipFill>
        <p:spPr bwMode="auto">
          <a:xfrm>
            <a:off x="906481" y="893911"/>
            <a:ext cx="7451873" cy="5588905"/>
          </a:xfrm>
          <a:prstGeom prst="rect">
            <a:avLst/>
          </a:prstGeom>
          <a:noFill/>
          <a:ln w="9525">
            <a:noFill/>
            <a:miter lim="800000"/>
            <a:headEnd/>
            <a:tailEnd/>
          </a:ln>
          <a:effectLst/>
        </p:spPr>
      </p:pic>
      <p:sp>
        <p:nvSpPr>
          <p:cNvPr id="18" name="Rechteck 35">
            <a:extLst>
              <a:ext uri="{FF2B5EF4-FFF2-40B4-BE49-F238E27FC236}">
                <a16:creationId xmlns:a16="http://schemas.microsoft.com/office/drawing/2014/main" id="{103A38C0-93D0-4606-845F-D0EBE0DC40E7}"/>
              </a:ext>
            </a:extLst>
          </p:cNvPr>
          <p:cNvSpPr/>
          <p:nvPr/>
        </p:nvSpPr>
        <p:spPr>
          <a:xfrm rot="10800000">
            <a:off x="6498378" y="5762709"/>
            <a:ext cx="1433735" cy="342677"/>
          </a:xfrm>
          <a:prstGeom prst="rect">
            <a:avLst/>
          </a:prstGeom>
          <a:blipFill>
            <a:blip r:embed="rId3"/>
            <a:tile tx="0" ty="0" sx="100000" sy="100000" flip="none" algn="tl"/>
          </a:blip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hteck 35">
            <a:extLst>
              <a:ext uri="{FF2B5EF4-FFF2-40B4-BE49-F238E27FC236}">
                <a16:creationId xmlns:a16="http://schemas.microsoft.com/office/drawing/2014/main" id="{79BCD9CE-F4EA-41E8-A158-B564625077DA}"/>
              </a:ext>
            </a:extLst>
          </p:cNvPr>
          <p:cNvSpPr/>
          <p:nvPr/>
        </p:nvSpPr>
        <p:spPr>
          <a:xfrm rot="10800000">
            <a:off x="6514808" y="5743987"/>
            <a:ext cx="1433735" cy="342677"/>
          </a:xfrm>
          <a:prstGeom prst="rect">
            <a:avLst/>
          </a:prstGeom>
          <a:solidFill>
            <a:srgbClr val="8DA8B5">
              <a:alpha val="69804"/>
            </a:srgbClr>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feld 36">
            <a:extLst>
              <a:ext uri="{FF2B5EF4-FFF2-40B4-BE49-F238E27FC236}">
                <a16:creationId xmlns:a16="http://schemas.microsoft.com/office/drawing/2014/main" id="{7530EE9A-6E13-47F2-A7AC-961F8CB71F2D}"/>
              </a:ext>
            </a:extLst>
          </p:cNvPr>
          <p:cNvSpPr txBox="1"/>
          <p:nvPr/>
        </p:nvSpPr>
        <p:spPr>
          <a:xfrm>
            <a:off x="870586" y="663079"/>
            <a:ext cx="7503046" cy="1938992"/>
          </a:xfrm>
          <a:prstGeom prst="rect">
            <a:avLst/>
          </a:prstGeom>
          <a:solidFill>
            <a:schemeClr val="bg1"/>
          </a:solidFill>
        </p:spPr>
        <p:txBody>
          <a:bodyPr wrap="square" rtlCol="0">
            <a:spAutoFit/>
          </a:bodyPr>
          <a:lstStyle/>
          <a:p>
            <a:r>
              <a:rPr lang="en-GB" sz="2400" dirty="0">
                <a:latin typeface="Arial" pitchFamily="34" charset="0"/>
                <a:cs typeface="Arial" pitchFamily="34" charset="0"/>
              </a:rPr>
              <a:t>the remote control valve in the top-of-silo de-aeration filter’s clean air exhaust with which the silo can be isolated from the atmosphere</a:t>
            </a:r>
          </a:p>
          <a:p>
            <a:r>
              <a:rPr lang="en-GB" sz="2400" dirty="0">
                <a:latin typeface="Arial" pitchFamily="34" charset="0"/>
                <a:cs typeface="Arial" pitchFamily="34" charset="0"/>
              </a:rPr>
              <a:t>This valve is essential for effective emergency </a:t>
            </a:r>
            <a:r>
              <a:rPr lang="en-GB" sz="2400" dirty="0" err="1">
                <a:latin typeface="Arial" pitchFamily="34" charset="0"/>
                <a:cs typeface="Arial" pitchFamily="34" charset="0"/>
              </a:rPr>
              <a:t>inerting</a:t>
            </a:r>
            <a:r>
              <a:rPr lang="en-GB" sz="2400" dirty="0">
                <a:latin typeface="Arial" pitchFamily="34" charset="0"/>
                <a:cs typeface="Arial" pitchFamily="34" charset="0"/>
              </a:rPr>
              <a:t>. </a:t>
            </a:r>
          </a:p>
        </p:txBody>
      </p:sp>
      <p:sp>
        <p:nvSpPr>
          <p:cNvPr id="22" name="Textfeld 34">
            <a:extLst>
              <a:ext uri="{FF2B5EF4-FFF2-40B4-BE49-F238E27FC236}">
                <a16:creationId xmlns:a16="http://schemas.microsoft.com/office/drawing/2014/main" id="{09BA25B0-04ED-45A6-A2A5-373D7EBC7009}"/>
              </a:ext>
            </a:extLst>
          </p:cNvPr>
          <p:cNvSpPr txBox="1"/>
          <p:nvPr/>
        </p:nvSpPr>
        <p:spPr>
          <a:xfrm>
            <a:off x="899592" y="663079"/>
            <a:ext cx="4176464" cy="461665"/>
          </a:xfrm>
          <a:prstGeom prst="rect">
            <a:avLst/>
          </a:prstGeom>
          <a:solidFill>
            <a:schemeClr val="bg1"/>
          </a:solidFill>
        </p:spPr>
        <p:txBody>
          <a:bodyPr wrap="square" rtlCol="0">
            <a:spAutoFit/>
          </a:bodyPr>
          <a:lstStyle/>
          <a:p>
            <a:r>
              <a:rPr lang="en-GB" sz="2400" dirty="0">
                <a:latin typeface="Arial" pitchFamily="34" charset="0"/>
                <a:cs typeface="Arial" pitchFamily="34" charset="0"/>
              </a:rPr>
              <a:t>often not in place: This valve.</a:t>
            </a:r>
          </a:p>
        </p:txBody>
      </p:sp>
    </p:spTree>
    <p:extLst>
      <p:ext uri="{BB962C8B-B14F-4D97-AF65-F5344CB8AC3E}">
        <p14:creationId xmlns:p14="http://schemas.microsoft.com/office/powerpoint/2010/main" val="290469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2" nodeType="withEffect">
                                  <p:stCondLst>
                                    <p:cond delay="150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2" nodeType="withEffect">
                                  <p:stCondLst>
                                    <p:cond delay="150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1" nodeType="after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grpId="0" nodeType="afterEffect">
                                  <p:stCondLst>
                                    <p:cond delay="800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xit" presetSubtype="0" fill="hold" grpId="0" nodeType="withEffect">
                                  <p:stCondLst>
                                    <p:cond delay="8000"/>
                                  </p:stCondLst>
                                  <p:childTnLst>
                                    <p:set>
                                      <p:cBhvr>
                                        <p:cTn id="18" dur="1" fill="hold">
                                          <p:stCondLst>
                                            <p:cond delay="0"/>
                                          </p:stCondLst>
                                        </p:cTn>
                                        <p:tgtEl>
                                          <p:spTgt spid="20"/>
                                        </p:tgtEl>
                                        <p:attrNameLst>
                                          <p:attrName>style.visibility</p:attrName>
                                        </p:attrNameLst>
                                      </p:cBhvr>
                                      <p:to>
                                        <p:strVal val="hidden"/>
                                      </p:to>
                                    </p:set>
                                  </p:childTnLst>
                                </p:cTn>
                              </p:par>
                            </p:childTnLst>
                          </p:cTn>
                        </p:par>
                        <p:par>
                          <p:cTn id="19" fill="hold">
                            <p:stCondLst>
                              <p:cond delay="9500"/>
                            </p:stCondLst>
                            <p:childTnLst>
                              <p:par>
                                <p:cTn id="20" presetID="1" presetClass="entr" presetSubtype="0" fill="hold" grpId="2" nodeType="afterEffect">
                                  <p:stCondLst>
                                    <p:cond delay="300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xit" presetSubtype="0" fill="hold" grpId="1" nodeType="withEffect">
                                  <p:stCondLst>
                                    <p:cond delay="3000"/>
                                  </p:stCondLst>
                                  <p:childTnLst>
                                    <p:set>
                                      <p:cBhvr>
                                        <p:cTn id="23" dur="1" fill="hold">
                                          <p:stCondLst>
                                            <p:cond delay="0"/>
                                          </p:stCondLst>
                                        </p:cTn>
                                        <p:tgtEl>
                                          <p:spTgt spid="22"/>
                                        </p:tgtEl>
                                        <p:attrNameLst>
                                          <p:attrName>style.visibility</p:attrName>
                                        </p:attrNameLst>
                                      </p:cBhvr>
                                      <p:to>
                                        <p:strVal val="hidden"/>
                                      </p:to>
                                    </p:set>
                                  </p:childTnLst>
                                </p:cTn>
                              </p:par>
                            </p:childTnLst>
                          </p:cTn>
                        </p:par>
                        <p:par>
                          <p:cTn id="24" fill="hold">
                            <p:stCondLst>
                              <p:cond delay="12500"/>
                            </p:stCondLst>
                            <p:childTnLst>
                              <p:par>
                                <p:cTn id="25" presetID="1" presetClass="entr" presetSubtype="0" fill="hold" nodeType="afterEffect">
                                  <p:stCondLst>
                                    <p:cond delay="80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2" animBg="1"/>
      <p:bldP spid="19" grpId="2" animBg="1"/>
      <p:bldP spid="20" grpId="0" animBg="1"/>
      <p:bldP spid="20" grpId="1" animBg="1"/>
      <p:bldP spid="20" grpId="2" animBg="1"/>
      <p:bldP spid="22" grpId="0" animBg="1"/>
      <p:bldP spid="2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360040"/>
            <a:ext cx="9144000" cy="764704"/>
          </a:xfrm>
        </p:spPr>
        <p:txBody>
          <a:bodyPr>
            <a:normAutofit/>
          </a:bodyPr>
          <a:lstStyle/>
          <a:p>
            <a:pPr lvl="0"/>
            <a:r>
              <a:rPr lang="en-GB" sz="3200" dirty="0">
                <a:latin typeface="Arial" pitchFamily="34" charset="0"/>
                <a:ea typeface="Calibri" pitchFamily="34" charset="0"/>
                <a:cs typeface="Arial" pitchFamily="34" charset="0"/>
              </a:rPr>
              <a:t>What this is about</a:t>
            </a:r>
            <a:r>
              <a:rPr lang="en-GB" sz="3200" baseline="-25000" dirty="0">
                <a:latin typeface="Arial" pitchFamily="34" charset="0"/>
                <a:ea typeface="Calibri" pitchFamily="34" charset="0"/>
                <a:cs typeface="Arial" pitchFamily="34" charset="0"/>
              </a:rPr>
              <a:t>1</a:t>
            </a:r>
            <a:endParaRPr lang="en-GB" sz="2900" baseline="-25000" dirty="0"/>
          </a:p>
        </p:txBody>
      </p:sp>
      <p:sp>
        <p:nvSpPr>
          <p:cNvPr id="1025" name="Rectangle 1"/>
          <p:cNvSpPr>
            <a:spLocks noChangeArrowheads="1"/>
          </p:cNvSpPr>
          <p:nvPr/>
        </p:nvSpPr>
        <p:spPr bwMode="auto">
          <a:xfrm>
            <a:off x="971600" y="1628800"/>
            <a:ext cx="7848872"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GB" sz="2200" b="0" i="0" u="none" strike="noStrike" cap="none" normalizeH="0" baseline="0" dirty="0">
                <a:ln>
                  <a:noFill/>
                </a:ln>
                <a:solidFill>
                  <a:schemeClr val="tx1"/>
                </a:solidFill>
                <a:effectLst/>
                <a:latin typeface="Arial" pitchFamily="34" charset="0"/>
                <a:ea typeface="Calibri" pitchFamily="34" charset="0"/>
                <a:cs typeface="Arial" pitchFamily="34" charset="0"/>
              </a:rPr>
              <a:t>Grinding systems for fuel normally are not the source of  cement process engineers’ or mill manufacturers’ pride.  </a:t>
            </a:r>
            <a:endParaRPr kumimoji="0" lang="en-GB" sz="2200" b="0" i="0" u="none" strike="noStrike" cap="none" normalizeH="0" baseline="0" dirty="0">
              <a:ln>
                <a:noFill/>
              </a:ln>
              <a:solidFill>
                <a:schemeClr val="tx1"/>
              </a:solidFill>
              <a:effectLst/>
              <a:latin typeface="Arial" pitchFamily="34" charset="0"/>
              <a:cs typeface="Arial" pitchFamily="34" charset="0"/>
            </a:endParaRPr>
          </a:p>
        </p:txBody>
      </p:sp>
      <p:sp>
        <p:nvSpPr>
          <p:cNvPr id="10" name="Rectangle 1"/>
          <p:cNvSpPr>
            <a:spLocks noChangeArrowheads="1"/>
          </p:cNvSpPr>
          <p:nvPr/>
        </p:nvSpPr>
        <p:spPr bwMode="auto">
          <a:xfrm>
            <a:off x="971600" y="2702530"/>
            <a:ext cx="7848872"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GB" sz="2200" b="0" i="0" u="none" strike="noStrike" cap="none" normalizeH="0" baseline="0" dirty="0">
                <a:ln>
                  <a:noFill/>
                </a:ln>
                <a:solidFill>
                  <a:schemeClr val="tx1"/>
                </a:solidFill>
                <a:effectLst/>
                <a:latin typeface="Arial" pitchFamily="34" charset="0"/>
                <a:ea typeface="Calibri" pitchFamily="34" charset="0"/>
                <a:cs typeface="Arial" pitchFamily="34" charset="0"/>
              </a:rPr>
              <a:t>Although, over the last decades, mills and other relevant equipment have been developed further, the typical layouts of a coal mill systems today will not be so different from those built 30 or even 40 years ago.  </a:t>
            </a:r>
            <a:endParaRPr kumimoji="0" lang="en-GB" sz="2200" b="0" i="0" u="none" strike="noStrike" cap="none" normalizeH="0" baseline="0" dirty="0">
              <a:ln>
                <a:noFill/>
              </a:ln>
              <a:solidFill>
                <a:schemeClr val="tx1"/>
              </a:solidFill>
              <a:effectLst/>
              <a:latin typeface="Arial" pitchFamily="34" charset="0"/>
              <a:cs typeface="Arial" pitchFamily="34" charset="0"/>
            </a:endParaRPr>
          </a:p>
        </p:txBody>
      </p:sp>
      <p:sp>
        <p:nvSpPr>
          <p:cNvPr id="11" name="Foliennummernplatzhalter 3"/>
          <p:cNvSpPr>
            <a:spLocks noGrp="1"/>
          </p:cNvSpPr>
          <p:nvPr>
            <p:ph type="sldNum" sz="quarter" idx="10"/>
          </p:nvPr>
        </p:nvSpPr>
        <p:spPr>
          <a:xfrm>
            <a:off x="-36512" y="6520259"/>
            <a:ext cx="720080"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3</a:t>
            </a:r>
          </a:p>
        </p:txBody>
      </p:sp>
      <p:sp>
        <p:nvSpPr>
          <p:cNvPr id="15"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sp>
        <p:nvSpPr>
          <p:cNvPr id="16" name="Rectangle 1"/>
          <p:cNvSpPr>
            <a:spLocks noChangeArrowheads="1"/>
          </p:cNvSpPr>
          <p:nvPr/>
        </p:nvSpPr>
        <p:spPr bwMode="auto">
          <a:xfrm>
            <a:off x="971600" y="4430722"/>
            <a:ext cx="7848872"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GB" sz="2200" b="0" i="0" u="none" strike="noStrike" cap="none" normalizeH="0" baseline="0" dirty="0">
                <a:ln>
                  <a:noFill/>
                </a:ln>
                <a:solidFill>
                  <a:schemeClr val="tx1"/>
                </a:solidFill>
                <a:effectLst/>
                <a:latin typeface="Arial" pitchFamily="34" charset="0"/>
                <a:ea typeface="Calibri" pitchFamily="34" charset="0"/>
                <a:cs typeface="Arial" pitchFamily="34" charset="0"/>
              </a:rPr>
              <a:t>An important reason for this is that it is normal for a supplier to look in his drawers for designs realised in the past, which, certainly for the supplier, is the most cost effective way to get the job done.</a:t>
            </a:r>
            <a:endParaRPr kumimoji="0" lang="en-GB" sz="2200" b="0" i="0" u="none" strike="noStrike" cap="none" normalizeH="0" baseline="0" dirty="0">
              <a:ln>
                <a:noFill/>
              </a:ln>
              <a:solidFill>
                <a:schemeClr val="tx1"/>
              </a:solidFill>
              <a:effectLst/>
              <a:latin typeface="Arial" pitchFamily="34" charset="0"/>
              <a:cs typeface="Arial" pitchFamily="34" charset="0"/>
            </a:endParaRPr>
          </a:p>
        </p:txBody>
      </p:sp>
      <p:sp>
        <p:nvSpPr>
          <p:cNvPr id="21" name="Rectangle 1"/>
          <p:cNvSpPr>
            <a:spLocks noChangeArrowheads="1"/>
          </p:cNvSpPr>
          <p:nvPr/>
        </p:nvSpPr>
        <p:spPr bwMode="auto">
          <a:xfrm>
            <a:off x="0" y="964759"/>
            <a:ext cx="9108504"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GB" sz="2600" dirty="0">
                <a:latin typeface="Arial" pitchFamily="34" charset="0"/>
                <a:ea typeface="Calibri" pitchFamily="34" charset="0"/>
                <a:cs typeface="Arial" pitchFamily="34" charset="0"/>
              </a:rPr>
              <a:t>Where do coal (or fuel) grinding systems need optimisation?</a:t>
            </a:r>
            <a:endParaRPr kumimoji="0" lang="en-GB" sz="2600" b="0" i="0" u="none" strike="noStrike" cap="none" normalizeH="0" baseline="30000" dirty="0">
              <a:ln>
                <a:noFill/>
              </a:ln>
              <a:solidFill>
                <a:schemeClr val="tx1"/>
              </a:solidFill>
              <a:effectLst/>
              <a:latin typeface="Arial" pitchFamily="34" charset="0"/>
              <a:cs typeface="Arial" pitchFamily="34" charset="0"/>
            </a:endParaRPr>
          </a:p>
        </p:txBody>
      </p:sp>
      <p:sp>
        <p:nvSpPr>
          <p:cNvPr id="22" name="Ellipse 21"/>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5000"/>
                                  </p:stCondLst>
                                  <p:childTnLst>
                                    <p:set>
                                      <p:cBhvr>
                                        <p:cTn id="9" dur="1" fill="hold">
                                          <p:stCondLst>
                                            <p:cond delay="0"/>
                                          </p:stCondLst>
                                        </p:cTn>
                                        <p:tgtEl>
                                          <p:spTgt spid="1025"/>
                                        </p:tgtEl>
                                        <p:attrNameLst>
                                          <p:attrName>style.visibility</p:attrName>
                                        </p:attrNameLst>
                                      </p:cBhvr>
                                      <p:to>
                                        <p:strVal val="visible"/>
                                      </p:to>
                                    </p:set>
                                  </p:childTnLst>
                                </p:cTn>
                              </p:par>
                            </p:childTnLst>
                          </p:cTn>
                        </p:par>
                        <p:par>
                          <p:cTn id="10" fill="hold">
                            <p:stCondLst>
                              <p:cond delay="6500"/>
                            </p:stCondLst>
                            <p:childTnLst>
                              <p:par>
                                <p:cTn id="11" presetID="1" presetClass="entr" presetSubtype="0" fill="hold" grpId="0" nodeType="afterEffect">
                                  <p:stCondLst>
                                    <p:cond delay="5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1500"/>
                            </p:stCondLst>
                            <p:childTnLst>
                              <p:par>
                                <p:cTn id="14" presetID="1" presetClass="entr" presetSubtype="0" fill="hold" grpId="0" nodeType="afterEffect">
                                  <p:stCondLst>
                                    <p:cond delay="500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16500"/>
                            </p:stCondLst>
                            <p:childTnLst>
                              <p:par>
                                <p:cTn id="17" presetID="1" presetClass="entr" presetSubtype="0" fill="hold" grpId="0" nodeType="afterEffect">
                                  <p:stCondLst>
                                    <p:cond delay="100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10" grpId="0"/>
      <p:bldP spid="16" grpId="0"/>
      <p:bldP spid="21" grpId="0"/>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5251" y="34789"/>
            <a:ext cx="5493296" cy="634082"/>
          </a:xfrm>
        </p:spPr>
        <p:txBody>
          <a:bodyPr>
            <a:noAutofit/>
          </a:bodyPr>
          <a:lstStyle/>
          <a:p>
            <a:pPr lvl="0" algn="l"/>
            <a:r>
              <a:rPr lang="en-GB" sz="2900" dirty="0">
                <a:latin typeface="Arial" pitchFamily="34" charset="0"/>
                <a:cs typeface="Arial" pitchFamily="34" charset="0"/>
              </a:rPr>
              <a:t>4.0</a:t>
            </a:r>
            <a:r>
              <a:rPr lang="en-GB" sz="2900" baseline="-25000" dirty="0">
                <a:latin typeface="Arial" pitchFamily="34" charset="0"/>
                <a:cs typeface="Arial" pitchFamily="34" charset="0"/>
              </a:rPr>
              <a:t>5</a:t>
            </a:r>
            <a:r>
              <a:rPr lang="en-GB" sz="2900" dirty="0">
                <a:latin typeface="Arial" pitchFamily="34" charset="0"/>
                <a:cs typeface="Arial" pitchFamily="34" charset="0"/>
              </a:rPr>
              <a:t> something about PF silos</a:t>
            </a:r>
            <a:endParaRPr lang="en-GB" sz="2900" dirty="0"/>
          </a:p>
        </p:txBody>
      </p:sp>
      <p:sp>
        <p:nvSpPr>
          <p:cNvPr id="4" name="Foliennummernplatzhalter 3"/>
          <p:cNvSpPr>
            <a:spLocks noGrp="1"/>
          </p:cNvSpPr>
          <p:nvPr>
            <p:ph type="sldNum" sz="quarter" idx="10"/>
          </p:nvPr>
        </p:nvSpPr>
        <p:spPr>
          <a:xfrm>
            <a:off x="-36512" y="6520259"/>
            <a:ext cx="864096"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24</a:t>
            </a:r>
          </a:p>
        </p:txBody>
      </p:sp>
      <p:sp>
        <p:nvSpPr>
          <p:cNvPr id="6"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sp>
        <p:nvSpPr>
          <p:cNvPr id="28" name="Ellipse 27"/>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feld 39"/>
          <p:cNvSpPr txBox="1"/>
          <p:nvPr/>
        </p:nvSpPr>
        <p:spPr>
          <a:xfrm>
            <a:off x="4284544" y="2938222"/>
            <a:ext cx="4716184" cy="1938992"/>
          </a:xfrm>
          <a:prstGeom prst="rect">
            <a:avLst/>
          </a:prstGeom>
          <a:solidFill>
            <a:schemeClr val="bg1"/>
          </a:solidFill>
        </p:spPr>
        <p:txBody>
          <a:bodyPr wrap="square" rtlCol="0">
            <a:spAutoFit/>
          </a:bodyPr>
          <a:lstStyle/>
          <a:p>
            <a:r>
              <a:rPr lang="en-GB" sz="2400" dirty="0">
                <a:latin typeface="Arial" pitchFamily="34" charset="0"/>
                <a:cs typeface="Arial" pitchFamily="34" charset="0"/>
              </a:rPr>
              <a:t>Filters which are not integrated in the silo hull volume cause a need for a considerable degree of additional explosion protection Mostly, this is missing, like here.</a:t>
            </a:r>
          </a:p>
        </p:txBody>
      </p:sp>
      <p:sp>
        <p:nvSpPr>
          <p:cNvPr id="31" name="Textfeld 30"/>
          <p:cNvSpPr txBox="1"/>
          <p:nvPr/>
        </p:nvSpPr>
        <p:spPr>
          <a:xfrm>
            <a:off x="501462" y="5485577"/>
            <a:ext cx="3783082" cy="1200329"/>
          </a:xfrm>
          <a:prstGeom prst="rect">
            <a:avLst/>
          </a:prstGeom>
          <a:solidFill>
            <a:schemeClr val="bg1"/>
          </a:solidFill>
        </p:spPr>
        <p:txBody>
          <a:bodyPr wrap="square" rtlCol="0">
            <a:spAutoFit/>
          </a:bodyPr>
          <a:lstStyle/>
          <a:p>
            <a:r>
              <a:rPr lang="en-GB" sz="2400" dirty="0">
                <a:latin typeface="Arial" pitchFamily="34" charset="0"/>
                <a:cs typeface="Arial" pitchFamily="34" charset="0"/>
              </a:rPr>
              <a:t>The situation shown here is incorrect for more than one reason.</a:t>
            </a:r>
          </a:p>
        </p:txBody>
      </p:sp>
      <p:sp>
        <p:nvSpPr>
          <p:cNvPr id="33" name="Textfeld 32"/>
          <p:cNvSpPr txBox="1"/>
          <p:nvPr/>
        </p:nvSpPr>
        <p:spPr>
          <a:xfrm>
            <a:off x="4296723" y="4913906"/>
            <a:ext cx="4716184" cy="1569660"/>
          </a:xfrm>
          <a:prstGeom prst="rect">
            <a:avLst/>
          </a:prstGeom>
          <a:noFill/>
        </p:spPr>
        <p:txBody>
          <a:bodyPr wrap="square" rtlCol="0">
            <a:spAutoFit/>
          </a:bodyPr>
          <a:lstStyle/>
          <a:p>
            <a:r>
              <a:rPr lang="en-GB" sz="2400" dirty="0">
                <a:latin typeface="Arial" pitchFamily="34" charset="0"/>
                <a:cs typeface="Arial" pitchFamily="34" charset="0"/>
              </a:rPr>
              <a:t>The photo is shown here as one example of many cases in which a relatively large, often way too large, fan is used.</a:t>
            </a:r>
          </a:p>
        </p:txBody>
      </p:sp>
      <p:pic>
        <p:nvPicPr>
          <p:cNvPr id="1026" name="Picture 2"/>
          <p:cNvPicPr>
            <a:picLocks noChangeAspect="1" noChangeArrowheads="1"/>
          </p:cNvPicPr>
          <p:nvPr/>
        </p:nvPicPr>
        <p:blipFill>
          <a:blip r:embed="rId2" cstate="print"/>
          <a:srcRect/>
          <a:stretch>
            <a:fillRect/>
          </a:stretch>
        </p:blipFill>
        <p:spPr bwMode="auto">
          <a:xfrm>
            <a:off x="501462" y="649688"/>
            <a:ext cx="3639293" cy="4852391"/>
          </a:xfrm>
          <a:prstGeom prst="rect">
            <a:avLst/>
          </a:prstGeom>
          <a:noFill/>
          <a:ln w="9525">
            <a:noFill/>
            <a:miter lim="800000"/>
            <a:headEnd/>
            <a:tailEnd/>
          </a:ln>
          <a:effectLst/>
        </p:spPr>
      </p:pic>
      <p:sp>
        <p:nvSpPr>
          <p:cNvPr id="42" name="Textfeld 41"/>
          <p:cNvSpPr txBox="1"/>
          <p:nvPr/>
        </p:nvSpPr>
        <p:spPr>
          <a:xfrm>
            <a:off x="4284544" y="629898"/>
            <a:ext cx="4535928" cy="2308324"/>
          </a:xfrm>
          <a:prstGeom prst="rect">
            <a:avLst/>
          </a:prstGeom>
          <a:solidFill>
            <a:schemeClr val="bg1"/>
          </a:solidFill>
        </p:spPr>
        <p:txBody>
          <a:bodyPr wrap="square" rtlCol="0">
            <a:spAutoFit/>
          </a:bodyPr>
          <a:lstStyle/>
          <a:p>
            <a:r>
              <a:rPr lang="en-GB" sz="2400" dirty="0">
                <a:latin typeface="Arial" pitchFamily="34" charset="0"/>
                <a:cs typeface="Arial" pitchFamily="34" charset="0"/>
              </a:rPr>
              <a:t>The filter at the left is not integrated in the silo hull’s volume and therefore doesn’t have the benefit of the PF silo’s installed explosion protection working for it.</a:t>
            </a:r>
          </a:p>
        </p:txBody>
      </p:sp>
      <p:sp>
        <p:nvSpPr>
          <p:cNvPr id="44" name="Textfeld 43"/>
          <p:cNvSpPr txBox="1"/>
          <p:nvPr/>
        </p:nvSpPr>
        <p:spPr>
          <a:xfrm>
            <a:off x="4126906" y="7529754"/>
            <a:ext cx="3456000" cy="1938992"/>
          </a:xfrm>
          <a:prstGeom prst="rect">
            <a:avLst/>
          </a:prstGeom>
          <a:solidFill>
            <a:schemeClr val="bg1"/>
          </a:solidFill>
        </p:spPr>
        <p:txBody>
          <a:bodyPr wrap="square" rtlCol="0">
            <a:spAutoFit/>
          </a:bodyPr>
          <a:lstStyle/>
          <a:p>
            <a:r>
              <a:rPr lang="en-GB" sz="2400" dirty="0">
                <a:latin typeface="Arial" pitchFamily="34" charset="0"/>
                <a:cs typeface="Arial" pitchFamily="34" charset="0"/>
              </a:rPr>
              <a:t>The little degree of explosion protection that has been installed on this filter has “fig leaf” quality at best.</a:t>
            </a:r>
          </a:p>
        </p:txBody>
      </p:sp>
    </p:spTree>
    <p:extLst>
      <p:ext uri="{BB962C8B-B14F-4D97-AF65-F5344CB8AC3E}">
        <p14:creationId xmlns:p14="http://schemas.microsoft.com/office/powerpoint/2010/main" val="200947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1026"/>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2000"/>
                                  </p:stCondLst>
                                  <p:childTnLst>
                                    <p:set>
                                      <p:cBhvr>
                                        <p:cTn id="9" dur="1" fill="hold">
                                          <p:stCondLst>
                                            <p:cond delay="0"/>
                                          </p:stCondLst>
                                        </p:cTn>
                                        <p:tgtEl>
                                          <p:spTgt spid="31"/>
                                        </p:tgtEl>
                                        <p:attrNameLst>
                                          <p:attrName>style.visibility</p:attrName>
                                        </p:attrNameLst>
                                      </p:cBhvr>
                                      <p:to>
                                        <p:strVal val="visible"/>
                                      </p:to>
                                    </p:set>
                                  </p:childTnLst>
                                </p:cTn>
                              </p:par>
                            </p:childTnLst>
                          </p:cTn>
                        </p:par>
                        <p:par>
                          <p:cTn id="10" fill="hold">
                            <p:stCondLst>
                              <p:cond delay="3500"/>
                            </p:stCondLst>
                            <p:childTnLst>
                              <p:par>
                                <p:cTn id="11" presetID="1" presetClass="entr" presetSubtype="0" fill="hold" grpId="0" nodeType="afterEffect">
                                  <p:stCondLst>
                                    <p:cond delay="5000"/>
                                  </p:stCondLst>
                                  <p:childTnLst>
                                    <p:set>
                                      <p:cBhvr>
                                        <p:cTn id="12" dur="1" fill="hold">
                                          <p:stCondLst>
                                            <p:cond delay="0"/>
                                          </p:stCondLst>
                                        </p:cTn>
                                        <p:tgtEl>
                                          <p:spTgt spid="42"/>
                                        </p:tgtEl>
                                        <p:attrNameLst>
                                          <p:attrName>style.visibility</p:attrName>
                                        </p:attrNameLst>
                                      </p:cBhvr>
                                      <p:to>
                                        <p:strVal val="visible"/>
                                      </p:to>
                                    </p:set>
                                  </p:childTnLst>
                                </p:cTn>
                              </p:par>
                            </p:childTnLst>
                          </p:cTn>
                        </p:par>
                        <p:par>
                          <p:cTn id="13" fill="hold">
                            <p:stCondLst>
                              <p:cond delay="8500"/>
                            </p:stCondLst>
                            <p:childTnLst>
                              <p:par>
                                <p:cTn id="14" presetID="1" presetClass="entr" presetSubtype="0" fill="hold" grpId="0" nodeType="afterEffect">
                                  <p:stCondLst>
                                    <p:cond delay="6500"/>
                                  </p:stCondLst>
                                  <p:childTnLst>
                                    <p:set>
                                      <p:cBhvr>
                                        <p:cTn id="15" dur="1" fill="hold">
                                          <p:stCondLst>
                                            <p:cond delay="0"/>
                                          </p:stCondLst>
                                        </p:cTn>
                                        <p:tgtEl>
                                          <p:spTgt spid="40"/>
                                        </p:tgtEl>
                                        <p:attrNameLst>
                                          <p:attrName>style.visibility</p:attrName>
                                        </p:attrNameLst>
                                      </p:cBhvr>
                                      <p:to>
                                        <p:strVal val="visible"/>
                                      </p:to>
                                    </p:set>
                                  </p:childTnLst>
                                </p:cTn>
                              </p:par>
                            </p:childTnLst>
                          </p:cTn>
                        </p:par>
                        <p:par>
                          <p:cTn id="16" fill="hold">
                            <p:stCondLst>
                              <p:cond delay="15000"/>
                            </p:stCondLst>
                            <p:childTnLst>
                              <p:par>
                                <p:cTn id="17" presetID="1" presetClass="entr" presetSubtype="0" fill="hold" grpId="0" nodeType="afterEffect">
                                  <p:stCondLst>
                                    <p:cond delay="10000"/>
                                  </p:stCondLst>
                                  <p:childTnLst>
                                    <p:set>
                                      <p:cBhvr>
                                        <p:cTn id="18" dur="1" fill="hold">
                                          <p:stCondLst>
                                            <p:cond delay="0"/>
                                          </p:stCondLst>
                                        </p:cTn>
                                        <p:tgtEl>
                                          <p:spTgt spid="33"/>
                                        </p:tgtEl>
                                        <p:attrNameLst>
                                          <p:attrName>style.visibility</p:attrName>
                                        </p:attrNameLst>
                                      </p:cBhvr>
                                      <p:to>
                                        <p:strVal val="visible"/>
                                      </p:to>
                                    </p:set>
                                  </p:childTnLst>
                                </p:cTn>
                              </p:par>
                            </p:childTnLst>
                          </p:cTn>
                        </p:par>
                        <p:par>
                          <p:cTn id="19" fill="hold">
                            <p:stCondLst>
                              <p:cond delay="25000"/>
                            </p:stCondLst>
                            <p:childTnLst>
                              <p:par>
                                <p:cTn id="20" presetID="1" presetClass="entr" presetSubtype="0" fill="hold" nodeType="afterEffect">
                                  <p:stCondLst>
                                    <p:cond delay="100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1" grpId="0" animBg="1"/>
      <p:bldP spid="33" grpId="0"/>
      <p:bldP spid="4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8824" y="44624"/>
            <a:ext cx="5493296" cy="634082"/>
          </a:xfrm>
        </p:spPr>
        <p:txBody>
          <a:bodyPr>
            <a:noAutofit/>
          </a:bodyPr>
          <a:lstStyle/>
          <a:p>
            <a:pPr lvl="0" algn="l"/>
            <a:r>
              <a:rPr lang="en-GB" sz="2900" dirty="0">
                <a:latin typeface="Arial" pitchFamily="34" charset="0"/>
                <a:cs typeface="Arial" pitchFamily="34" charset="0"/>
              </a:rPr>
              <a:t>4.0</a:t>
            </a:r>
            <a:r>
              <a:rPr lang="en-GB" sz="2900" baseline="-25000" dirty="0">
                <a:latin typeface="Arial" pitchFamily="34" charset="0"/>
                <a:cs typeface="Arial" pitchFamily="34" charset="0"/>
              </a:rPr>
              <a:t>6</a:t>
            </a:r>
            <a:r>
              <a:rPr lang="en-GB" sz="2900" dirty="0">
                <a:latin typeface="Arial" pitchFamily="34" charset="0"/>
                <a:cs typeface="Arial" pitchFamily="34" charset="0"/>
              </a:rPr>
              <a:t> something about PF silos</a:t>
            </a:r>
            <a:endParaRPr lang="en-GB" sz="2900" dirty="0"/>
          </a:p>
        </p:txBody>
      </p:sp>
      <p:sp>
        <p:nvSpPr>
          <p:cNvPr id="4" name="Foliennummernplatzhalter 3"/>
          <p:cNvSpPr>
            <a:spLocks noGrp="1"/>
          </p:cNvSpPr>
          <p:nvPr>
            <p:ph type="sldNum" sz="quarter" idx="10"/>
          </p:nvPr>
        </p:nvSpPr>
        <p:spPr>
          <a:xfrm>
            <a:off x="-36512" y="6520259"/>
            <a:ext cx="864096"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24</a:t>
            </a:r>
          </a:p>
        </p:txBody>
      </p:sp>
      <p:sp>
        <p:nvSpPr>
          <p:cNvPr id="6"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sp>
        <p:nvSpPr>
          <p:cNvPr id="28" name="Ellipse 27"/>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noChangeArrowheads="1"/>
          </p:cNvPicPr>
          <p:nvPr/>
        </p:nvPicPr>
        <p:blipFill>
          <a:blip r:embed="rId2" cstate="print"/>
          <a:srcRect/>
          <a:stretch>
            <a:fillRect/>
          </a:stretch>
        </p:blipFill>
        <p:spPr bwMode="auto">
          <a:xfrm>
            <a:off x="340269" y="864629"/>
            <a:ext cx="4614459" cy="3461784"/>
          </a:xfrm>
          <a:prstGeom prst="rect">
            <a:avLst/>
          </a:prstGeom>
          <a:ln>
            <a:noFill/>
          </a:ln>
          <a:effectLst>
            <a:softEdge rad="112500"/>
          </a:effectLst>
        </p:spPr>
      </p:pic>
      <p:sp>
        <p:nvSpPr>
          <p:cNvPr id="22" name="Textfeld 40">
            <a:extLst>
              <a:ext uri="{FF2B5EF4-FFF2-40B4-BE49-F238E27FC236}">
                <a16:creationId xmlns:a16="http://schemas.microsoft.com/office/drawing/2014/main" id="{C9C6A2E7-F7FC-43F6-9291-70DC37E52F2D}"/>
              </a:ext>
            </a:extLst>
          </p:cNvPr>
          <p:cNvSpPr txBox="1"/>
          <p:nvPr/>
        </p:nvSpPr>
        <p:spPr>
          <a:xfrm>
            <a:off x="357809" y="4941168"/>
            <a:ext cx="4587386" cy="1569660"/>
          </a:xfrm>
          <a:prstGeom prst="rect">
            <a:avLst/>
          </a:prstGeom>
          <a:solidFill>
            <a:schemeClr val="bg1"/>
          </a:solidFill>
        </p:spPr>
        <p:txBody>
          <a:bodyPr wrap="square" rtlCol="0">
            <a:spAutoFit/>
          </a:bodyPr>
          <a:lstStyle/>
          <a:p>
            <a:r>
              <a:rPr lang="en-GB" sz="2400" dirty="0">
                <a:latin typeface="Arial" pitchFamily="34" charset="0"/>
                <a:cs typeface="Arial" pitchFamily="34" charset="0"/>
              </a:rPr>
              <a:t>Often, a fan is not needed. Whether a fan should be used or not deserves careful consideration.</a:t>
            </a:r>
          </a:p>
        </p:txBody>
      </p:sp>
      <p:sp>
        <p:nvSpPr>
          <p:cNvPr id="25" name="Textfeld 37">
            <a:extLst>
              <a:ext uri="{FF2B5EF4-FFF2-40B4-BE49-F238E27FC236}">
                <a16:creationId xmlns:a16="http://schemas.microsoft.com/office/drawing/2014/main" id="{36AA444D-AB90-409E-9A8B-D39AE73CB05D}"/>
              </a:ext>
            </a:extLst>
          </p:cNvPr>
          <p:cNvSpPr txBox="1"/>
          <p:nvPr/>
        </p:nvSpPr>
        <p:spPr>
          <a:xfrm>
            <a:off x="4954728" y="5013176"/>
            <a:ext cx="3987677" cy="923330"/>
          </a:xfrm>
          <a:prstGeom prst="rect">
            <a:avLst/>
          </a:prstGeom>
          <a:solidFill>
            <a:schemeClr val="bg1"/>
          </a:solidFill>
        </p:spPr>
        <p:txBody>
          <a:bodyPr wrap="square" rtlCol="0">
            <a:spAutoFit/>
          </a:bodyPr>
          <a:lstStyle/>
          <a:p>
            <a:r>
              <a:rPr lang="en-GB" dirty="0">
                <a:latin typeface="Arial" pitchFamily="34" charset="0"/>
                <a:cs typeface="Arial" pitchFamily="34" charset="0"/>
              </a:rPr>
              <a:t>silo volume-integrated nuisance filter for the de-dusting of the silo’s deaeration with fan </a:t>
            </a:r>
          </a:p>
        </p:txBody>
      </p:sp>
      <p:sp>
        <p:nvSpPr>
          <p:cNvPr id="26" name="Textfeld 37">
            <a:extLst>
              <a:ext uri="{FF2B5EF4-FFF2-40B4-BE49-F238E27FC236}">
                <a16:creationId xmlns:a16="http://schemas.microsoft.com/office/drawing/2014/main" id="{16CDCD32-4074-4CF3-B013-72A54F81B19B}"/>
              </a:ext>
            </a:extLst>
          </p:cNvPr>
          <p:cNvSpPr txBox="1"/>
          <p:nvPr/>
        </p:nvSpPr>
        <p:spPr>
          <a:xfrm>
            <a:off x="340269" y="3951512"/>
            <a:ext cx="4614459" cy="923330"/>
          </a:xfrm>
          <a:prstGeom prst="rect">
            <a:avLst/>
          </a:prstGeom>
          <a:solidFill>
            <a:schemeClr val="bg1"/>
          </a:solidFill>
        </p:spPr>
        <p:txBody>
          <a:bodyPr wrap="square" rtlCol="0">
            <a:spAutoFit/>
          </a:bodyPr>
          <a:lstStyle/>
          <a:p>
            <a:r>
              <a:rPr lang="en-GB" dirty="0">
                <a:latin typeface="Arial" pitchFamily="34" charset="0"/>
                <a:cs typeface="Arial" pitchFamily="34" charset="0"/>
              </a:rPr>
              <a:t>silo volume-integrated nuisance filter for the de-dusting of the silo’s deaeration without fan </a:t>
            </a:r>
          </a:p>
        </p:txBody>
      </p:sp>
      <p:pic>
        <p:nvPicPr>
          <p:cNvPr id="5" name="Picture 4">
            <a:extLst>
              <a:ext uri="{FF2B5EF4-FFF2-40B4-BE49-F238E27FC236}">
                <a16:creationId xmlns:a16="http://schemas.microsoft.com/office/drawing/2014/main" id="{EC53F040-C003-4506-85BF-6FBF658241A8}"/>
              </a:ext>
            </a:extLst>
          </p:cNvPr>
          <p:cNvPicPr>
            <a:picLocks noChangeAspect="1"/>
          </p:cNvPicPr>
          <p:nvPr/>
        </p:nvPicPr>
        <p:blipFill>
          <a:blip r:embed="rId3"/>
          <a:stretch>
            <a:fillRect/>
          </a:stretch>
        </p:blipFill>
        <p:spPr>
          <a:xfrm>
            <a:off x="4945196" y="2107711"/>
            <a:ext cx="3987678" cy="2990758"/>
          </a:xfrm>
          <a:prstGeom prst="rect">
            <a:avLst/>
          </a:prstGeom>
          <a:ln>
            <a:noFill/>
          </a:ln>
          <a:effectLst>
            <a:softEdge rad="112500"/>
          </a:effectLst>
        </p:spPr>
      </p:pic>
    </p:spTree>
    <p:extLst>
      <p:ext uri="{BB962C8B-B14F-4D97-AF65-F5344CB8AC3E}">
        <p14:creationId xmlns:p14="http://schemas.microsoft.com/office/powerpoint/2010/main" val="3973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8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1000"/>
                            </p:stCondLst>
                            <p:childTnLst>
                              <p:par>
                                <p:cTn id="14" presetID="1" presetClass="entr" presetSubtype="0" fill="hold" grpId="0" nodeType="afterEffect">
                                  <p:stCondLst>
                                    <p:cond delay="100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12000"/>
                            </p:stCondLst>
                            <p:childTnLst>
                              <p:par>
                                <p:cTn id="17" presetID="1" presetClass="entr" presetSubtype="0" fill="hold" grpId="0" nodeType="afterEffect">
                                  <p:stCondLst>
                                    <p:cond delay="8500"/>
                                  </p:stCondLst>
                                  <p:childTnLst>
                                    <p:set>
                                      <p:cBhvr>
                                        <p:cTn id="18" dur="1" fill="hold">
                                          <p:stCondLst>
                                            <p:cond delay="0"/>
                                          </p:stCondLst>
                                        </p:cTn>
                                        <p:tgtEl>
                                          <p:spTgt spid="22"/>
                                        </p:tgtEl>
                                        <p:attrNameLst>
                                          <p:attrName>style.visibility</p:attrName>
                                        </p:attrNameLst>
                                      </p:cBhvr>
                                      <p:to>
                                        <p:strVal val="visible"/>
                                      </p:to>
                                    </p:set>
                                  </p:childTnLst>
                                </p:cTn>
                              </p:par>
                            </p:childTnLst>
                          </p:cTn>
                        </p:par>
                        <p:par>
                          <p:cTn id="19" fill="hold">
                            <p:stCondLst>
                              <p:cond delay="20500"/>
                            </p:stCondLst>
                            <p:childTnLst>
                              <p:par>
                                <p:cTn id="20" presetID="1" presetClass="entr" presetSubtype="0" fill="hold" nodeType="afterEffect">
                                  <p:stCondLst>
                                    <p:cond delay="70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3"/>
          <p:cNvSpPr>
            <a:spLocks noGrp="1"/>
          </p:cNvSpPr>
          <p:nvPr>
            <p:ph type="sldNum" sz="quarter" idx="10"/>
          </p:nvPr>
        </p:nvSpPr>
        <p:spPr>
          <a:xfrm>
            <a:off x="-36512" y="6520259"/>
            <a:ext cx="864096"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25</a:t>
            </a:r>
          </a:p>
        </p:txBody>
      </p:sp>
      <p:sp>
        <p:nvSpPr>
          <p:cNvPr id="6"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sp>
        <p:nvSpPr>
          <p:cNvPr id="7" name="Titel 1"/>
          <p:cNvSpPr>
            <a:spLocks noGrp="1"/>
          </p:cNvSpPr>
          <p:nvPr>
            <p:ph type="title"/>
          </p:nvPr>
        </p:nvSpPr>
        <p:spPr>
          <a:xfrm>
            <a:off x="179512" y="116632"/>
            <a:ext cx="8229600" cy="468000"/>
          </a:xfrm>
        </p:spPr>
        <p:txBody>
          <a:bodyPr>
            <a:noAutofit/>
          </a:bodyPr>
          <a:lstStyle/>
          <a:p>
            <a:pPr algn="l"/>
            <a:r>
              <a:rPr lang="en-GB" sz="2900" dirty="0">
                <a:latin typeface="Arial" pitchFamily="34" charset="0"/>
                <a:cs typeface="Arial" pitchFamily="34" charset="0"/>
              </a:rPr>
              <a:t>summary</a:t>
            </a:r>
            <a:endParaRPr lang="en-GB" sz="2900" dirty="0"/>
          </a:p>
        </p:txBody>
      </p:sp>
      <p:sp>
        <p:nvSpPr>
          <p:cNvPr id="29" name="Textfeld 28"/>
          <p:cNvSpPr txBox="1"/>
          <p:nvPr/>
        </p:nvSpPr>
        <p:spPr>
          <a:xfrm>
            <a:off x="395536" y="692696"/>
            <a:ext cx="8136904" cy="1200329"/>
          </a:xfrm>
          <a:prstGeom prst="rect">
            <a:avLst/>
          </a:prstGeom>
          <a:solidFill>
            <a:schemeClr val="bg1"/>
          </a:solidFill>
        </p:spPr>
        <p:txBody>
          <a:bodyPr wrap="square" rtlCol="0">
            <a:spAutoFit/>
          </a:bodyPr>
          <a:lstStyle/>
          <a:p>
            <a:r>
              <a:rPr lang="en-GB" sz="2400" dirty="0">
                <a:latin typeface="Arial" pitchFamily="34" charset="0"/>
                <a:cs typeface="Arial" pitchFamily="34" charset="0"/>
              </a:rPr>
              <a:t>This is an effort to explain the potential of coal grinding system design to go wrong. Not only in the details of fire and explosion protection, but also in other aspects.</a:t>
            </a:r>
          </a:p>
        </p:txBody>
      </p:sp>
      <p:sp>
        <p:nvSpPr>
          <p:cNvPr id="9" name="Textfeld 8"/>
          <p:cNvSpPr txBox="1"/>
          <p:nvPr/>
        </p:nvSpPr>
        <p:spPr>
          <a:xfrm>
            <a:off x="323528" y="1868631"/>
            <a:ext cx="8136904" cy="830997"/>
          </a:xfrm>
          <a:prstGeom prst="rect">
            <a:avLst/>
          </a:prstGeom>
          <a:solidFill>
            <a:schemeClr val="bg1"/>
          </a:solidFill>
        </p:spPr>
        <p:txBody>
          <a:bodyPr wrap="square" rtlCol="0">
            <a:spAutoFit/>
          </a:bodyPr>
          <a:lstStyle/>
          <a:p>
            <a:r>
              <a:rPr lang="en-GB" sz="2400" dirty="0">
                <a:latin typeface="Arial" pitchFamily="34" charset="0"/>
                <a:cs typeface="Arial" pitchFamily="34" charset="0"/>
              </a:rPr>
              <a:t> Due to the given time frame, the overview given here is</a:t>
            </a:r>
          </a:p>
          <a:p>
            <a:r>
              <a:rPr lang="en-GB" sz="2400">
                <a:latin typeface="Arial" pitchFamily="34" charset="0"/>
                <a:cs typeface="Arial" pitchFamily="34" charset="0"/>
              </a:rPr>
              <a:t> far </a:t>
            </a:r>
            <a:r>
              <a:rPr lang="en-GB" sz="2400" dirty="0">
                <a:latin typeface="Arial" pitchFamily="34" charset="0"/>
                <a:cs typeface="Arial" pitchFamily="34" charset="0"/>
              </a:rPr>
              <a:t>from complete.</a:t>
            </a:r>
          </a:p>
        </p:txBody>
      </p:sp>
      <p:sp>
        <p:nvSpPr>
          <p:cNvPr id="10" name="Textfeld 9"/>
          <p:cNvSpPr txBox="1"/>
          <p:nvPr/>
        </p:nvSpPr>
        <p:spPr>
          <a:xfrm>
            <a:off x="395536" y="2704852"/>
            <a:ext cx="8136904" cy="2308324"/>
          </a:xfrm>
          <a:prstGeom prst="rect">
            <a:avLst/>
          </a:prstGeom>
          <a:solidFill>
            <a:schemeClr val="bg1"/>
          </a:solidFill>
        </p:spPr>
        <p:txBody>
          <a:bodyPr wrap="square" rtlCol="0">
            <a:spAutoFit/>
          </a:bodyPr>
          <a:lstStyle/>
          <a:p>
            <a:r>
              <a:rPr lang="en-GB" sz="2400" dirty="0">
                <a:latin typeface="Arial" pitchFamily="34" charset="0"/>
                <a:cs typeface="Arial" pitchFamily="34" charset="0"/>
              </a:rPr>
              <a:t>The potential for things to go wrong certainly has to do with the fact that standards, codes and guidelines are not covering all aspects that need to be dealt with and that it cannot be expected that everybody in the industry understands fire and explosion protection in its full complexity.</a:t>
            </a:r>
          </a:p>
        </p:txBody>
      </p:sp>
      <p:sp>
        <p:nvSpPr>
          <p:cNvPr id="11" name="Textfeld 10"/>
          <p:cNvSpPr txBox="1"/>
          <p:nvPr/>
        </p:nvSpPr>
        <p:spPr>
          <a:xfrm>
            <a:off x="395536" y="5013176"/>
            <a:ext cx="8136904" cy="1200329"/>
          </a:xfrm>
          <a:prstGeom prst="rect">
            <a:avLst/>
          </a:prstGeom>
          <a:solidFill>
            <a:schemeClr val="bg1"/>
          </a:solidFill>
        </p:spPr>
        <p:txBody>
          <a:bodyPr wrap="square" rtlCol="0">
            <a:spAutoFit/>
          </a:bodyPr>
          <a:lstStyle/>
          <a:p>
            <a:r>
              <a:rPr lang="en-GB" sz="2400" dirty="0">
                <a:latin typeface="Arial" pitchFamily="34" charset="0"/>
                <a:cs typeface="Arial" pitchFamily="34" charset="0"/>
              </a:rPr>
              <a:t>Just think of the confusion there exists (industry-wide) about emergency </a:t>
            </a:r>
            <a:r>
              <a:rPr lang="en-GB" sz="2400" dirty="0" err="1">
                <a:latin typeface="Arial" pitchFamily="34" charset="0"/>
                <a:cs typeface="Arial" pitchFamily="34" charset="0"/>
              </a:rPr>
              <a:t>inerting</a:t>
            </a:r>
            <a:r>
              <a:rPr lang="en-GB" sz="2400" dirty="0">
                <a:latin typeface="Arial" pitchFamily="34" charset="0"/>
                <a:cs typeface="Arial" pitchFamily="34" charset="0"/>
              </a:rPr>
              <a:t>, with which you may have been confronted in your own job.</a:t>
            </a:r>
          </a:p>
        </p:txBody>
      </p:sp>
      <p:sp>
        <p:nvSpPr>
          <p:cNvPr id="12" name="Textfeld 11"/>
          <p:cNvSpPr txBox="1"/>
          <p:nvPr/>
        </p:nvSpPr>
        <p:spPr>
          <a:xfrm>
            <a:off x="395536" y="2525995"/>
            <a:ext cx="8136904" cy="830997"/>
          </a:xfrm>
          <a:prstGeom prst="rect">
            <a:avLst/>
          </a:prstGeom>
          <a:solidFill>
            <a:schemeClr val="bg1"/>
          </a:solidFill>
        </p:spPr>
        <p:txBody>
          <a:bodyPr wrap="square" rtlCol="0">
            <a:spAutoFit/>
          </a:bodyPr>
          <a:lstStyle/>
          <a:p>
            <a:r>
              <a:rPr lang="en-GB" sz="4800" dirty="0">
                <a:latin typeface="Arial" pitchFamily="34" charset="0"/>
                <a:cs typeface="Arial" pitchFamily="34" charset="0"/>
              </a:rPr>
              <a:t>Thank you for your attention.</a:t>
            </a:r>
          </a:p>
        </p:txBody>
      </p:sp>
      <p:sp>
        <p:nvSpPr>
          <p:cNvPr id="13" name="Textfeld 12"/>
          <p:cNvSpPr txBox="1"/>
          <p:nvPr/>
        </p:nvSpPr>
        <p:spPr>
          <a:xfrm>
            <a:off x="395536" y="3894147"/>
            <a:ext cx="8136904" cy="830997"/>
          </a:xfrm>
          <a:prstGeom prst="rect">
            <a:avLst/>
          </a:prstGeom>
          <a:solidFill>
            <a:schemeClr val="bg1"/>
          </a:solidFill>
        </p:spPr>
        <p:txBody>
          <a:bodyPr wrap="square" rtlCol="0">
            <a:spAutoFit/>
          </a:bodyPr>
          <a:lstStyle/>
          <a:p>
            <a:r>
              <a:rPr lang="en-GB" sz="2400" dirty="0">
                <a:latin typeface="Arial" pitchFamily="34" charset="0"/>
                <a:cs typeface="Arial" pitchFamily="34" charset="0"/>
              </a:rPr>
              <a:t>Many of the photos used for this presentation kindly have been made available by Thorwesten Vent GmbH.</a:t>
            </a:r>
          </a:p>
        </p:txBody>
      </p:sp>
      <p:sp>
        <p:nvSpPr>
          <p:cNvPr id="14" name="Textfeld 13"/>
          <p:cNvSpPr txBox="1"/>
          <p:nvPr/>
        </p:nvSpPr>
        <p:spPr>
          <a:xfrm>
            <a:off x="395536" y="3861048"/>
            <a:ext cx="8136904" cy="1200329"/>
          </a:xfrm>
          <a:prstGeom prst="rect">
            <a:avLst/>
          </a:prstGeom>
          <a:solidFill>
            <a:schemeClr val="bg1"/>
          </a:solidFill>
        </p:spPr>
        <p:txBody>
          <a:bodyPr wrap="square" rtlCol="0">
            <a:spAutoFit/>
          </a:bodyPr>
          <a:lstStyle/>
          <a:p>
            <a:r>
              <a:rPr lang="en-GB" sz="2400" dirty="0">
                <a:latin typeface="Arial" pitchFamily="34" charset="0"/>
                <a:cs typeface="Arial" pitchFamily="34" charset="0"/>
              </a:rPr>
              <a:t>Your questions and/or comments would be highly appreciated.</a:t>
            </a:r>
          </a:p>
          <a:p>
            <a:r>
              <a:rPr lang="de-DE" sz="2400" dirty="0" err="1">
                <a:latin typeface="Arial" pitchFamily="34" charset="0"/>
                <a:cs typeface="Arial" pitchFamily="34" charset="0"/>
              </a:rPr>
              <a:t>Please</a:t>
            </a:r>
            <a:r>
              <a:rPr lang="de-DE" sz="2400" dirty="0">
                <a:latin typeface="Arial" pitchFamily="34" charset="0"/>
                <a:cs typeface="Arial" pitchFamily="34" charset="0"/>
              </a:rPr>
              <a:t> </a:t>
            </a:r>
            <a:r>
              <a:rPr lang="de-DE" sz="2400" dirty="0" err="1">
                <a:latin typeface="Arial" pitchFamily="34" charset="0"/>
                <a:cs typeface="Arial" pitchFamily="34" charset="0"/>
              </a:rPr>
              <a:t>write</a:t>
            </a:r>
            <a:r>
              <a:rPr lang="de-DE" sz="2400" dirty="0">
                <a:latin typeface="Arial" pitchFamily="34" charset="0"/>
                <a:cs typeface="Arial" pitchFamily="34" charset="0"/>
              </a:rPr>
              <a:t> </a:t>
            </a:r>
            <a:r>
              <a:rPr lang="de-DE" sz="2400" dirty="0" err="1">
                <a:latin typeface="Arial" pitchFamily="34" charset="0"/>
                <a:cs typeface="Arial" pitchFamily="34" charset="0"/>
              </a:rPr>
              <a:t>to</a:t>
            </a:r>
            <a:r>
              <a:rPr lang="de-DE" sz="2400" dirty="0">
                <a:latin typeface="Arial" pitchFamily="34" charset="0"/>
                <a:cs typeface="Arial" pitchFamily="34" charset="0"/>
              </a:rPr>
              <a:t> </a:t>
            </a:r>
            <a:r>
              <a:rPr lang="de-DE" sz="2400" dirty="0">
                <a:solidFill>
                  <a:schemeClr val="tx2">
                    <a:lumMod val="75000"/>
                  </a:schemeClr>
                </a:solidFill>
                <a:latin typeface="Arial" pitchFamily="34" charset="0"/>
                <a:cs typeface="Arial" pitchFamily="34" charset="0"/>
              </a:rPr>
              <a:t>info@coalmillsafety.com</a:t>
            </a:r>
            <a:endParaRPr lang="en-GB" sz="2400" dirty="0">
              <a:solidFill>
                <a:schemeClr val="tx2">
                  <a:lumMod val="75000"/>
                </a:schemeClr>
              </a:solidFill>
              <a:latin typeface="Arial" pitchFamily="34" charset="0"/>
              <a:cs typeface="Arial" pitchFamily="34" charset="0"/>
            </a:endParaRPr>
          </a:p>
        </p:txBody>
      </p:sp>
      <p:sp>
        <p:nvSpPr>
          <p:cNvPr id="15" name="Textfeld 14"/>
          <p:cNvSpPr txBox="1"/>
          <p:nvPr/>
        </p:nvSpPr>
        <p:spPr>
          <a:xfrm>
            <a:off x="7452320" y="5991671"/>
            <a:ext cx="1260000" cy="461665"/>
          </a:xfrm>
          <a:prstGeom prst="rect">
            <a:avLst/>
          </a:prstGeom>
          <a:solidFill>
            <a:schemeClr val="bg1"/>
          </a:solidFill>
        </p:spPr>
        <p:txBody>
          <a:bodyPr wrap="square" rtlCol="0">
            <a:spAutoFit/>
          </a:bodyPr>
          <a:lstStyle/>
          <a:p>
            <a:pPr algn="ctr"/>
            <a:r>
              <a:rPr lang="en-GB" sz="2400" dirty="0">
                <a:latin typeface="Arial" pitchFamily="34" charset="0"/>
                <a:cs typeface="Arial" pitchFamily="34" charset="0"/>
              </a:rPr>
              <a:t>the end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5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6500"/>
                            </p:stCondLst>
                            <p:childTnLst>
                              <p:par>
                                <p:cTn id="11" presetID="1" presetClass="entr" presetSubtype="0" fill="hold" grpId="0" nodeType="afterEffect">
                                  <p:stCondLst>
                                    <p:cond delay="6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2500"/>
                            </p:stCondLst>
                            <p:childTnLst>
                              <p:par>
                                <p:cTn id="14" presetID="1" presetClass="entr" presetSubtype="0" fill="hold" grpId="0" nodeType="afterEffect">
                                  <p:stCondLst>
                                    <p:cond delay="50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17500"/>
                            </p:stCondLst>
                            <p:childTnLst>
                              <p:par>
                                <p:cTn id="17" presetID="1" presetClass="entr" presetSubtype="0" fill="hold" grpId="0" nodeType="afterEffect">
                                  <p:stCondLst>
                                    <p:cond delay="16100"/>
                                  </p:stCondLst>
                                  <p:childTnLst>
                                    <p:set>
                                      <p:cBhvr>
                                        <p:cTn id="18" dur="1" fill="hold">
                                          <p:stCondLst>
                                            <p:cond delay="0"/>
                                          </p:stCondLst>
                                        </p:cTn>
                                        <p:tgtEl>
                                          <p:spTgt spid="12"/>
                                        </p:tgtEl>
                                        <p:attrNameLst>
                                          <p:attrName>style.visibility</p:attrName>
                                        </p:attrNameLst>
                                      </p:cBhvr>
                                      <p:to>
                                        <p:strVal val="visible"/>
                                      </p:to>
                                    </p:set>
                                  </p:childTnLst>
                                </p:cTn>
                              </p:par>
                              <p:par>
                                <p:cTn id="19" presetID="9" presetClass="exit" presetSubtype="0" fill="hold" grpId="0" nodeType="withEffect">
                                  <p:stCondLst>
                                    <p:cond delay="16100"/>
                                  </p:stCondLst>
                                  <p:childTnLst>
                                    <p:animEffect transition="out" filter="dissolve">
                                      <p:cBhvr>
                                        <p:cTn id="20" dur="100"/>
                                        <p:tgtEl>
                                          <p:spTgt spid="7"/>
                                        </p:tgtEl>
                                      </p:cBhvr>
                                    </p:animEffect>
                                    <p:set>
                                      <p:cBhvr>
                                        <p:cTn id="21" dur="1" fill="hold">
                                          <p:stCondLst>
                                            <p:cond delay="99"/>
                                          </p:stCondLst>
                                        </p:cTn>
                                        <p:tgtEl>
                                          <p:spTgt spid="7"/>
                                        </p:tgtEl>
                                        <p:attrNameLst>
                                          <p:attrName>style.visibility</p:attrName>
                                        </p:attrNameLst>
                                      </p:cBhvr>
                                      <p:to>
                                        <p:strVal val="hidden"/>
                                      </p:to>
                                    </p:set>
                                  </p:childTnLst>
                                </p:cTn>
                              </p:par>
                              <p:par>
                                <p:cTn id="22" presetID="9" presetClass="exit" presetSubtype="0" fill="hold" grpId="1" nodeType="withEffect">
                                  <p:stCondLst>
                                    <p:cond delay="16100"/>
                                  </p:stCondLst>
                                  <p:childTnLst>
                                    <p:animEffect transition="out" filter="dissolve">
                                      <p:cBhvr>
                                        <p:cTn id="23" dur="100"/>
                                        <p:tgtEl>
                                          <p:spTgt spid="29"/>
                                        </p:tgtEl>
                                      </p:cBhvr>
                                    </p:animEffect>
                                    <p:set>
                                      <p:cBhvr>
                                        <p:cTn id="24" dur="1" fill="hold">
                                          <p:stCondLst>
                                            <p:cond delay="99"/>
                                          </p:stCondLst>
                                        </p:cTn>
                                        <p:tgtEl>
                                          <p:spTgt spid="29"/>
                                        </p:tgtEl>
                                        <p:attrNameLst>
                                          <p:attrName>style.visibility</p:attrName>
                                        </p:attrNameLst>
                                      </p:cBhvr>
                                      <p:to>
                                        <p:strVal val="hidden"/>
                                      </p:to>
                                    </p:set>
                                  </p:childTnLst>
                                </p:cTn>
                              </p:par>
                              <p:par>
                                <p:cTn id="25" presetID="9" presetClass="exit" presetSubtype="0" fill="hold" grpId="1" nodeType="withEffect">
                                  <p:stCondLst>
                                    <p:cond delay="16100"/>
                                  </p:stCondLst>
                                  <p:childTnLst>
                                    <p:animEffect transition="out" filter="dissolve">
                                      <p:cBhvr>
                                        <p:cTn id="26" dur="100"/>
                                        <p:tgtEl>
                                          <p:spTgt spid="9"/>
                                        </p:tgtEl>
                                      </p:cBhvr>
                                    </p:animEffect>
                                    <p:set>
                                      <p:cBhvr>
                                        <p:cTn id="27" dur="1" fill="hold">
                                          <p:stCondLst>
                                            <p:cond delay="99"/>
                                          </p:stCondLst>
                                        </p:cTn>
                                        <p:tgtEl>
                                          <p:spTgt spid="9"/>
                                        </p:tgtEl>
                                        <p:attrNameLst>
                                          <p:attrName>style.visibility</p:attrName>
                                        </p:attrNameLst>
                                      </p:cBhvr>
                                      <p:to>
                                        <p:strVal val="hidden"/>
                                      </p:to>
                                    </p:set>
                                  </p:childTnLst>
                                </p:cTn>
                              </p:par>
                              <p:par>
                                <p:cTn id="28" presetID="9" presetClass="exit" presetSubtype="0" fill="hold" grpId="1" nodeType="withEffect">
                                  <p:stCondLst>
                                    <p:cond delay="16100"/>
                                  </p:stCondLst>
                                  <p:childTnLst>
                                    <p:animEffect transition="out" filter="dissolve">
                                      <p:cBhvr>
                                        <p:cTn id="29" dur="100"/>
                                        <p:tgtEl>
                                          <p:spTgt spid="10"/>
                                        </p:tgtEl>
                                      </p:cBhvr>
                                    </p:animEffect>
                                    <p:set>
                                      <p:cBhvr>
                                        <p:cTn id="30" dur="1" fill="hold">
                                          <p:stCondLst>
                                            <p:cond delay="99"/>
                                          </p:stCondLst>
                                        </p:cTn>
                                        <p:tgtEl>
                                          <p:spTgt spid="10"/>
                                        </p:tgtEl>
                                        <p:attrNameLst>
                                          <p:attrName>style.visibility</p:attrName>
                                        </p:attrNameLst>
                                      </p:cBhvr>
                                      <p:to>
                                        <p:strVal val="hidden"/>
                                      </p:to>
                                    </p:set>
                                  </p:childTnLst>
                                </p:cTn>
                              </p:par>
                              <p:par>
                                <p:cTn id="31" presetID="9" presetClass="exit" presetSubtype="0" fill="hold" grpId="1" nodeType="withEffect">
                                  <p:stCondLst>
                                    <p:cond delay="16100"/>
                                  </p:stCondLst>
                                  <p:childTnLst>
                                    <p:animEffect transition="out" filter="dissolve">
                                      <p:cBhvr>
                                        <p:cTn id="32" dur="100"/>
                                        <p:tgtEl>
                                          <p:spTgt spid="11"/>
                                        </p:tgtEl>
                                      </p:cBhvr>
                                    </p:animEffect>
                                    <p:set>
                                      <p:cBhvr>
                                        <p:cTn id="33" dur="1" fill="hold">
                                          <p:stCondLst>
                                            <p:cond delay="99"/>
                                          </p:stCondLst>
                                        </p:cTn>
                                        <p:tgtEl>
                                          <p:spTgt spid="11"/>
                                        </p:tgtEl>
                                        <p:attrNameLst>
                                          <p:attrName>style.visibility</p:attrName>
                                        </p:attrNameLst>
                                      </p:cBhvr>
                                      <p:to>
                                        <p:strVal val="hidden"/>
                                      </p:to>
                                    </p:set>
                                  </p:childTnLst>
                                </p:cTn>
                              </p:par>
                            </p:childTnLst>
                          </p:cTn>
                        </p:par>
                        <p:par>
                          <p:cTn id="34" fill="hold">
                            <p:stCondLst>
                              <p:cond delay="33700"/>
                            </p:stCondLst>
                            <p:childTnLst>
                              <p:par>
                                <p:cTn id="35" presetID="1" presetClass="entr" presetSubtype="0" fill="hold" grpId="0" nodeType="afterEffect">
                                  <p:stCondLst>
                                    <p:cond delay="30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36700"/>
                            </p:stCondLst>
                            <p:childTnLst>
                              <p:par>
                                <p:cTn id="38" presetID="1" presetClass="entr" presetSubtype="0" fill="hold" grpId="0" nodeType="afterEffect">
                                  <p:stCondLst>
                                    <p:cond delay="3000"/>
                                  </p:stCondLst>
                                  <p:childTnLst>
                                    <p:set>
                                      <p:cBhvr>
                                        <p:cTn id="39" dur="1" fill="hold">
                                          <p:stCondLst>
                                            <p:cond delay="0"/>
                                          </p:stCondLst>
                                        </p:cTn>
                                        <p:tgtEl>
                                          <p:spTgt spid="14"/>
                                        </p:tgtEl>
                                        <p:attrNameLst>
                                          <p:attrName>style.visibility</p:attrName>
                                        </p:attrNameLst>
                                      </p:cBhvr>
                                      <p:to>
                                        <p:strVal val="visible"/>
                                      </p:to>
                                    </p:set>
                                  </p:childTnLst>
                                </p:cTn>
                              </p:par>
                              <p:par>
                                <p:cTn id="40" presetID="1" presetClass="entr" presetSubtype="0" fill="hold" grpId="0" nodeType="withEffect">
                                  <p:stCondLst>
                                    <p:cond delay="3000"/>
                                  </p:stCondLst>
                                  <p:childTnLst>
                                    <p:set>
                                      <p:cBhvr>
                                        <p:cTn id="4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9" grpId="0" animBg="1"/>
      <p:bldP spid="29" grpId="1" animBg="1"/>
      <p:bldP spid="9" grpId="0" animBg="1"/>
      <p:bldP spid="9" grpId="1" animBg="1"/>
      <p:bldP spid="10" grpId="0" animBg="1"/>
      <p:bldP spid="10" grpId="1" animBg="1"/>
      <p:bldP spid="11" grpId="0" animBg="1"/>
      <p:bldP spid="11" grpId="1"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360040"/>
            <a:ext cx="9144000" cy="764704"/>
          </a:xfrm>
        </p:spPr>
        <p:txBody>
          <a:bodyPr>
            <a:normAutofit/>
          </a:bodyPr>
          <a:lstStyle/>
          <a:p>
            <a:pPr lvl="0"/>
            <a:r>
              <a:rPr lang="en-GB" sz="3200" dirty="0">
                <a:latin typeface="Arial" pitchFamily="34" charset="0"/>
                <a:ea typeface="Calibri" pitchFamily="34" charset="0"/>
                <a:cs typeface="Arial" pitchFamily="34" charset="0"/>
              </a:rPr>
              <a:t>What this is about</a:t>
            </a:r>
            <a:r>
              <a:rPr lang="en-GB" sz="3200" baseline="-25000" dirty="0">
                <a:latin typeface="Arial" pitchFamily="34" charset="0"/>
                <a:ea typeface="Calibri" pitchFamily="34" charset="0"/>
                <a:cs typeface="Arial" pitchFamily="34" charset="0"/>
              </a:rPr>
              <a:t>2</a:t>
            </a:r>
            <a:endParaRPr lang="en-GB" sz="2900" baseline="-25000" dirty="0"/>
          </a:p>
        </p:txBody>
      </p:sp>
      <p:sp>
        <p:nvSpPr>
          <p:cNvPr id="1025" name="Rectangle 1"/>
          <p:cNvSpPr>
            <a:spLocks noChangeArrowheads="1"/>
          </p:cNvSpPr>
          <p:nvPr/>
        </p:nvSpPr>
        <p:spPr bwMode="auto">
          <a:xfrm>
            <a:off x="971600" y="1672932"/>
            <a:ext cx="7848872"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GB" sz="2200" b="0" i="0" u="none" strike="noStrike" cap="none" normalizeH="0" baseline="0" dirty="0">
                <a:ln>
                  <a:noFill/>
                </a:ln>
                <a:solidFill>
                  <a:schemeClr val="tx1"/>
                </a:solidFill>
                <a:effectLst/>
                <a:latin typeface="Arial" pitchFamily="34" charset="0"/>
                <a:ea typeface="Calibri" pitchFamily="34" charset="0"/>
                <a:cs typeface="Arial" pitchFamily="34" charset="0"/>
              </a:rPr>
              <a:t>Such systems comprise some key equipment and </a:t>
            </a:r>
            <a:r>
              <a:rPr kumimoji="0" lang="en-GB" sz="2200" b="0" i="0" u="none" strike="noStrike" cap="none" normalizeH="0" baseline="0" dirty="0">
                <a:ln>
                  <a:noFill/>
                </a:ln>
                <a:solidFill>
                  <a:srgbClr val="FF0000"/>
                </a:solidFill>
                <a:effectLst/>
                <a:latin typeface="Arial" pitchFamily="34" charset="0"/>
                <a:ea typeface="Calibri" pitchFamily="34" charset="0"/>
                <a:cs typeface="Arial" pitchFamily="34" charset="0"/>
              </a:rPr>
              <a:t>lots of concrete (civil engineering)</a:t>
            </a:r>
            <a:r>
              <a:rPr lang="en-GB" sz="2200" dirty="0">
                <a:solidFill>
                  <a:srgbClr val="FF0000"/>
                </a:solidFill>
                <a:latin typeface="Arial" pitchFamily="34" charset="0"/>
                <a:ea typeface="Calibri" pitchFamily="34" charset="0"/>
                <a:cs typeface="Arial" pitchFamily="34" charset="0"/>
              </a:rPr>
              <a:t> and steel,</a:t>
            </a:r>
            <a:r>
              <a:rPr kumimoji="0" lang="en-GB" sz="2200" b="0" i="0" u="none" strike="noStrike" cap="none" normalizeH="0" baseline="0" dirty="0">
                <a:ln>
                  <a:noFill/>
                </a:ln>
                <a:solidFill>
                  <a:srgbClr val="FF0000"/>
                </a:solidFill>
                <a:effectLst/>
                <a:latin typeface="Arial" pitchFamily="34" charset="0"/>
                <a:ea typeface="Calibri" pitchFamily="34" charset="0"/>
                <a:cs typeface="Arial" pitchFamily="34" charset="0"/>
              </a:rPr>
              <a:t> for which the realisation costs normally are NOT borne by the supplier.  </a:t>
            </a:r>
            <a:endParaRPr kumimoji="0" lang="en-GB" sz="2200" b="0" i="0" u="none" strike="noStrike" cap="none" normalizeH="0" baseline="0" dirty="0">
              <a:ln>
                <a:noFill/>
              </a:ln>
              <a:solidFill>
                <a:srgbClr val="FF0000"/>
              </a:solidFill>
              <a:effectLst/>
              <a:latin typeface="Arial" pitchFamily="34" charset="0"/>
              <a:cs typeface="Arial" pitchFamily="34" charset="0"/>
            </a:endParaRPr>
          </a:p>
        </p:txBody>
      </p:sp>
      <p:sp>
        <p:nvSpPr>
          <p:cNvPr id="10" name="Rectangle 1"/>
          <p:cNvSpPr>
            <a:spLocks noChangeArrowheads="1"/>
          </p:cNvSpPr>
          <p:nvPr/>
        </p:nvSpPr>
        <p:spPr bwMode="auto">
          <a:xfrm>
            <a:off x="971600" y="2969076"/>
            <a:ext cx="7848872"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GB" sz="2200" b="0" i="0" u="none" strike="noStrike" cap="none" normalizeH="0" baseline="0" dirty="0">
                <a:ln>
                  <a:noFill/>
                </a:ln>
                <a:solidFill>
                  <a:schemeClr val="tx1"/>
                </a:solidFill>
                <a:effectLst/>
                <a:latin typeface="Arial" pitchFamily="34" charset="0"/>
                <a:ea typeface="Calibri" pitchFamily="34" charset="0"/>
                <a:cs typeface="Arial" pitchFamily="34" charset="0"/>
              </a:rPr>
              <a:t>Once the supplier has been selected and the system’s concept has been agreed upon, it is no longer possible to change larger portions of the layout of the system.</a:t>
            </a:r>
            <a:endParaRPr kumimoji="0" lang="en-GB" sz="2200" b="0" i="0" u="none" strike="noStrike" cap="none" normalizeH="0" baseline="0" dirty="0">
              <a:ln>
                <a:noFill/>
              </a:ln>
              <a:solidFill>
                <a:schemeClr val="tx1"/>
              </a:solidFill>
              <a:effectLst/>
              <a:latin typeface="Arial" pitchFamily="34" charset="0"/>
              <a:cs typeface="Arial" pitchFamily="34" charset="0"/>
            </a:endParaRPr>
          </a:p>
        </p:txBody>
      </p:sp>
      <p:sp>
        <p:nvSpPr>
          <p:cNvPr id="11" name="Foliennummernplatzhalter 3"/>
          <p:cNvSpPr>
            <a:spLocks noGrp="1"/>
          </p:cNvSpPr>
          <p:nvPr>
            <p:ph type="sldNum" sz="quarter" idx="10"/>
          </p:nvPr>
        </p:nvSpPr>
        <p:spPr>
          <a:xfrm>
            <a:off x="-36512" y="6520259"/>
            <a:ext cx="720080"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4</a:t>
            </a:r>
          </a:p>
        </p:txBody>
      </p:sp>
      <p:sp>
        <p:nvSpPr>
          <p:cNvPr id="13" name="Rectangle 1"/>
          <p:cNvSpPr>
            <a:spLocks noChangeArrowheads="1"/>
          </p:cNvSpPr>
          <p:nvPr/>
        </p:nvSpPr>
        <p:spPr bwMode="auto">
          <a:xfrm>
            <a:off x="0" y="992341"/>
            <a:ext cx="9144000"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GB" sz="2600" dirty="0">
                <a:latin typeface="Arial" pitchFamily="34" charset="0"/>
                <a:ea typeface="Calibri" pitchFamily="34" charset="0"/>
                <a:cs typeface="Arial" pitchFamily="34" charset="0"/>
              </a:rPr>
              <a:t>Where do coal (or fuel) grinding systems need optimisation?</a:t>
            </a:r>
            <a:endParaRPr kumimoji="0" lang="en-GB" sz="2600" b="0" i="0" u="none" strike="noStrike" cap="none" normalizeH="0" baseline="0" dirty="0">
              <a:ln>
                <a:noFill/>
              </a:ln>
              <a:solidFill>
                <a:schemeClr val="tx1"/>
              </a:solidFill>
              <a:effectLst/>
              <a:latin typeface="Arial" pitchFamily="34" charset="0"/>
              <a:cs typeface="Arial" pitchFamily="34" charset="0"/>
            </a:endParaRPr>
          </a:p>
        </p:txBody>
      </p:sp>
      <p:sp>
        <p:nvSpPr>
          <p:cNvPr id="15"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sp>
        <p:nvSpPr>
          <p:cNvPr id="14" name="Ellipse 13"/>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
          <p:cNvSpPr>
            <a:spLocks noChangeArrowheads="1"/>
          </p:cNvSpPr>
          <p:nvPr/>
        </p:nvSpPr>
        <p:spPr bwMode="auto">
          <a:xfrm>
            <a:off x="971600" y="4315743"/>
            <a:ext cx="7848872"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GB" sz="2200" b="0" i="0" u="none" strike="noStrike" cap="none" normalizeH="0" baseline="0" dirty="0">
                <a:ln>
                  <a:noFill/>
                </a:ln>
                <a:solidFill>
                  <a:schemeClr val="tx1"/>
                </a:solidFill>
                <a:effectLst/>
                <a:latin typeface="Arial" pitchFamily="34" charset="0"/>
                <a:ea typeface="Calibri" pitchFamily="34" charset="0"/>
                <a:cs typeface="Arial" pitchFamily="34" charset="0"/>
              </a:rPr>
              <a:t>An “old” system will be built again. To change it would increase the costs and the time needed for the realisation. </a:t>
            </a:r>
            <a:endParaRPr kumimoji="0" lang="en-GB" sz="2200" b="0" i="0" u="none" strike="noStrike" cap="none" normalizeH="0" baseline="0" dirty="0">
              <a:ln>
                <a:noFill/>
              </a:ln>
              <a:solidFill>
                <a:schemeClr val="tx1"/>
              </a:solidFill>
              <a:effectLst/>
              <a:latin typeface="Arial" pitchFamily="34" charset="0"/>
              <a:cs typeface="Arial" pitchFamily="34" charset="0"/>
            </a:endParaRPr>
          </a:p>
        </p:txBody>
      </p:sp>
      <p:sp>
        <p:nvSpPr>
          <p:cNvPr id="18" name="Rectangle 1"/>
          <p:cNvSpPr>
            <a:spLocks noChangeArrowheads="1"/>
          </p:cNvSpPr>
          <p:nvPr/>
        </p:nvSpPr>
        <p:spPr bwMode="auto">
          <a:xfrm>
            <a:off x="971600" y="5661248"/>
            <a:ext cx="7848872"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GB" sz="2200" b="0" i="0" u="none" strike="noStrike" cap="none" normalizeH="0" baseline="0" dirty="0">
                <a:ln>
                  <a:noFill/>
                </a:ln>
                <a:solidFill>
                  <a:schemeClr val="tx1"/>
                </a:solidFill>
                <a:effectLst/>
                <a:latin typeface="Arial" pitchFamily="34" charset="0"/>
                <a:ea typeface="Calibri" pitchFamily="34" charset="0"/>
                <a:cs typeface="Arial" pitchFamily="34" charset="0"/>
              </a:rPr>
              <a:t>This is how innovation in system design has come to a halt.</a:t>
            </a:r>
            <a:endParaRPr kumimoji="0" lang="en-GB" sz="2200" b="0" i="0" u="none" strike="noStrike" cap="none" normalizeH="0" baseline="0" dirty="0">
              <a:ln>
                <a:noFill/>
              </a:ln>
              <a:solidFill>
                <a:schemeClr val="tx1"/>
              </a:solidFill>
              <a:effectLst/>
              <a:latin typeface="Arial" pitchFamily="34" charset="0"/>
              <a:cs typeface="Arial" pitchFamily="34" charset="0"/>
            </a:endParaRPr>
          </a:p>
        </p:txBody>
      </p:sp>
      <p:sp>
        <p:nvSpPr>
          <p:cNvPr id="20" name="Geschweifte Klammer links 19"/>
          <p:cNvSpPr/>
          <p:nvPr/>
        </p:nvSpPr>
        <p:spPr>
          <a:xfrm rot="16200000">
            <a:off x="3666060" y="4550965"/>
            <a:ext cx="299464" cy="22320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Rechteck 20"/>
          <p:cNvSpPr/>
          <p:nvPr/>
        </p:nvSpPr>
        <p:spPr>
          <a:xfrm>
            <a:off x="3851920" y="5733256"/>
            <a:ext cx="489654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1"/>
          <p:cNvSpPr>
            <a:spLocks noChangeArrowheads="1"/>
          </p:cNvSpPr>
          <p:nvPr/>
        </p:nvSpPr>
        <p:spPr bwMode="auto">
          <a:xfrm>
            <a:off x="2627784" y="5323855"/>
            <a:ext cx="6192688"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GB" sz="2200" b="0" i="0" u="none" strike="noStrike" cap="none" normalizeH="0" baseline="0" dirty="0">
                <a:ln>
                  <a:noFill/>
                </a:ln>
                <a:solidFill>
                  <a:schemeClr val="tx1"/>
                </a:solidFill>
                <a:effectLst/>
                <a:latin typeface="Arial" pitchFamily="34" charset="0"/>
                <a:ea typeface="Calibri" pitchFamily="34" charset="0"/>
                <a:cs typeface="Arial" pitchFamily="34" charset="0"/>
              </a:rPr>
              <a:t>and </a:t>
            </a:r>
            <a:r>
              <a:rPr kumimoji="0" lang="en-GB" sz="2200" b="1" i="0" u="none" strike="noStrike" cap="none" normalizeH="0" baseline="0" dirty="0">
                <a:ln>
                  <a:noFill/>
                </a:ln>
                <a:solidFill>
                  <a:schemeClr val="tx1"/>
                </a:solidFill>
                <a:effectLst/>
                <a:latin typeface="Arial" pitchFamily="34" charset="0"/>
                <a:ea typeface="Calibri" pitchFamily="34" charset="0"/>
                <a:cs typeface="Arial" pitchFamily="34" charset="0"/>
              </a:rPr>
              <a:t>optimisation</a:t>
            </a:r>
          </a:p>
          <a:p>
            <a:pPr marL="0" marR="0" lvl="0" indent="0" algn="l" defTabSz="914400" rtl="0" eaLnBrk="0" fontAlgn="base" latinLnBrk="0" hangingPunct="0">
              <a:lnSpc>
                <a:spcPct val="100000"/>
              </a:lnSpc>
              <a:spcBef>
                <a:spcPct val="0"/>
              </a:spcBef>
              <a:spcAft>
                <a:spcPct val="0"/>
              </a:spcAft>
              <a:buClrTx/>
              <a:buSzTx/>
              <a:tabLst/>
            </a:pPr>
            <a:r>
              <a:rPr lang="en-GB" sz="2200" dirty="0">
                <a:latin typeface="Arial" pitchFamily="34" charset="0"/>
                <a:ea typeface="Calibri" pitchFamily="34" charset="0"/>
                <a:cs typeface="Arial" pitchFamily="34" charset="0"/>
              </a:rPr>
              <a:t>               in system design have come to a halt.</a:t>
            </a:r>
            <a:r>
              <a:rPr kumimoji="0" lang="en-GB" sz="2200" b="0" i="0" u="none" strike="noStrike" cap="none" normalizeH="0" baseline="0" dirty="0">
                <a:ln>
                  <a:noFill/>
                </a:ln>
                <a:solidFill>
                  <a:schemeClr val="tx1"/>
                </a:solidFill>
                <a:effectLst/>
                <a:latin typeface="Arial" pitchFamily="34" charset="0"/>
                <a:ea typeface="Calibri" pitchFamily="34" charset="0"/>
                <a:cs typeface="Arial" pitchFamily="34" charset="0"/>
              </a:rPr>
              <a:t> </a:t>
            </a:r>
            <a:endParaRPr kumimoji="0" lang="en-GB" sz="22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1025"/>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5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6500"/>
                            </p:stCondLst>
                            <p:childTnLst>
                              <p:par>
                                <p:cTn id="11" presetID="1" presetClass="entr" presetSubtype="0" fill="hold" grpId="1" nodeType="afterEffect">
                                  <p:stCondLst>
                                    <p:cond delay="5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1500"/>
                            </p:stCondLst>
                            <p:childTnLst>
                              <p:par>
                                <p:cTn id="14" presetID="1" presetClass="entr" presetSubtype="0" fill="hold" grpId="0" nodeType="afterEffect">
                                  <p:stCondLst>
                                    <p:cond delay="50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16500"/>
                            </p:stCondLst>
                            <p:childTnLst>
                              <p:par>
                                <p:cTn id="17" presetID="1" presetClass="entr" presetSubtype="0" fill="hold" grpId="0" nodeType="afterEffect">
                                  <p:stCondLst>
                                    <p:cond delay="5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21500"/>
                            </p:stCondLst>
                            <p:childTnLst>
                              <p:par>
                                <p:cTn id="20" presetID="1" presetClass="entr" presetSubtype="0" fill="hold" grpId="0" nodeType="afterEffect">
                                  <p:stCondLst>
                                    <p:cond delay="3500"/>
                                  </p:stCondLst>
                                  <p:childTnLst>
                                    <p:set>
                                      <p:cBhvr>
                                        <p:cTn id="21" dur="1" fill="hold">
                                          <p:stCondLst>
                                            <p:cond delay="0"/>
                                          </p:stCondLst>
                                        </p:cTn>
                                        <p:tgtEl>
                                          <p:spTgt spid="22"/>
                                        </p:tgtEl>
                                        <p:attrNameLst>
                                          <p:attrName>style.visibility</p:attrName>
                                        </p:attrNameLst>
                                      </p:cBhvr>
                                      <p:to>
                                        <p:strVal val="visible"/>
                                      </p:to>
                                    </p:set>
                                  </p:childTnLst>
                                </p:cTn>
                              </p:par>
                              <p:par>
                                <p:cTn id="22" presetID="1" presetClass="entr" presetSubtype="0" fill="hold" grpId="0" nodeType="withEffect">
                                  <p:stCondLst>
                                    <p:cond delay="350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grpId="0" nodeType="withEffect">
                                  <p:stCondLst>
                                    <p:cond delay="3500"/>
                                  </p:stCondLst>
                                  <p:childTnLst>
                                    <p:set>
                                      <p:cBhvr>
                                        <p:cTn id="25" dur="1" fill="hold">
                                          <p:stCondLst>
                                            <p:cond delay="0"/>
                                          </p:stCondLst>
                                        </p:cTn>
                                        <p:tgtEl>
                                          <p:spTgt spid="21"/>
                                        </p:tgtEl>
                                        <p:attrNameLst>
                                          <p:attrName>style.visibility</p:attrName>
                                        </p:attrNameLst>
                                      </p:cBhvr>
                                      <p:to>
                                        <p:strVal val="visible"/>
                                      </p:to>
                                    </p:set>
                                  </p:childTnLst>
                                </p:cTn>
                              </p:par>
                            </p:childTnLst>
                          </p:cTn>
                        </p:par>
                        <p:par>
                          <p:cTn id="26" fill="hold">
                            <p:stCondLst>
                              <p:cond delay="25000"/>
                            </p:stCondLst>
                            <p:childTnLst>
                              <p:par>
                                <p:cTn id="27" presetID="1" presetClass="entr" presetSubtype="0" fill="hold" grpId="0" nodeType="afterEffect">
                                  <p:stCondLst>
                                    <p:cond delay="100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10" grpId="0"/>
      <p:bldP spid="10" grpId="1"/>
      <p:bldP spid="14" grpId="0" animBg="1"/>
      <p:bldP spid="17" grpId="0"/>
      <p:bldP spid="18" grpId="0"/>
      <p:bldP spid="20" grpId="0" animBg="1"/>
      <p:bldP spid="21" grpId="0" animBg="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360040"/>
            <a:ext cx="9144000" cy="764704"/>
          </a:xfrm>
        </p:spPr>
        <p:txBody>
          <a:bodyPr>
            <a:normAutofit/>
          </a:bodyPr>
          <a:lstStyle/>
          <a:p>
            <a:pPr lvl="0"/>
            <a:r>
              <a:rPr lang="en-GB" sz="3200" dirty="0">
                <a:latin typeface="Arial" pitchFamily="34" charset="0"/>
                <a:ea typeface="Calibri" pitchFamily="34" charset="0"/>
                <a:cs typeface="Arial" pitchFamily="34" charset="0"/>
              </a:rPr>
              <a:t>What can be optimised?</a:t>
            </a:r>
            <a:endParaRPr lang="en-GB" sz="2900" dirty="0"/>
          </a:p>
        </p:txBody>
      </p:sp>
      <p:sp>
        <p:nvSpPr>
          <p:cNvPr id="1025" name="Rectangle 1"/>
          <p:cNvSpPr>
            <a:spLocks noChangeArrowheads="1"/>
          </p:cNvSpPr>
          <p:nvPr/>
        </p:nvSpPr>
        <p:spPr bwMode="auto">
          <a:xfrm>
            <a:off x="0" y="2132856"/>
            <a:ext cx="914400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kumimoji="0" lang="en-GB" sz="2200" b="0" i="0" u="none" strike="noStrike" cap="none" normalizeH="0" baseline="0" dirty="0">
                <a:ln>
                  <a:noFill/>
                </a:ln>
                <a:solidFill>
                  <a:schemeClr val="tx1"/>
                </a:solidFill>
                <a:effectLst/>
                <a:latin typeface="Arial" pitchFamily="34" charset="0"/>
                <a:ea typeface="Calibri" pitchFamily="34" charset="0"/>
                <a:cs typeface="Arial" pitchFamily="34" charset="0"/>
              </a:rPr>
              <a:t>About the fire and explosion protection we have to speak.</a:t>
            </a:r>
            <a:endParaRPr kumimoji="0" lang="en-GB" sz="2200" b="0" i="0" u="none" strike="noStrike" cap="none" normalizeH="0" baseline="0" dirty="0">
              <a:ln>
                <a:noFill/>
              </a:ln>
              <a:solidFill>
                <a:srgbClr val="FF0000"/>
              </a:solidFill>
              <a:effectLst/>
              <a:latin typeface="Arial" pitchFamily="34" charset="0"/>
              <a:cs typeface="Arial" pitchFamily="34" charset="0"/>
            </a:endParaRPr>
          </a:p>
        </p:txBody>
      </p:sp>
      <p:sp>
        <p:nvSpPr>
          <p:cNvPr id="11" name="Foliennummernplatzhalter 3"/>
          <p:cNvSpPr>
            <a:spLocks noGrp="1"/>
          </p:cNvSpPr>
          <p:nvPr>
            <p:ph type="sldNum" sz="quarter" idx="10"/>
          </p:nvPr>
        </p:nvSpPr>
        <p:spPr>
          <a:xfrm>
            <a:off x="-36512" y="6520259"/>
            <a:ext cx="720080"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5</a:t>
            </a:r>
          </a:p>
        </p:txBody>
      </p:sp>
      <p:sp>
        <p:nvSpPr>
          <p:cNvPr id="15"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sp>
        <p:nvSpPr>
          <p:cNvPr id="14" name="Ellipse 13"/>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hteck 20"/>
          <p:cNvSpPr/>
          <p:nvPr/>
        </p:nvSpPr>
        <p:spPr>
          <a:xfrm>
            <a:off x="3851920" y="5733256"/>
            <a:ext cx="244827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
          <p:cNvSpPr>
            <a:spLocks noChangeArrowheads="1"/>
          </p:cNvSpPr>
          <p:nvPr/>
        </p:nvSpPr>
        <p:spPr bwMode="auto">
          <a:xfrm>
            <a:off x="0" y="4366265"/>
            <a:ext cx="914400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kumimoji="0" lang="en-GB" sz="2200" b="0" i="0" u="none" strike="noStrike" cap="none" normalizeH="0" baseline="0" dirty="0">
                <a:ln>
                  <a:noFill/>
                </a:ln>
                <a:solidFill>
                  <a:schemeClr val="tx1"/>
                </a:solidFill>
                <a:effectLst/>
                <a:latin typeface="Arial" pitchFamily="34" charset="0"/>
                <a:ea typeface="Calibri" pitchFamily="34" charset="0"/>
                <a:cs typeface="Arial" pitchFamily="34" charset="0"/>
              </a:rPr>
              <a:t>Again, about the fire and explosion protection we have to speak.</a:t>
            </a:r>
            <a:endParaRPr kumimoji="0" lang="en-GB" sz="2200" b="0" i="0" u="none" strike="noStrike" cap="none" normalizeH="0" baseline="0" dirty="0">
              <a:ln>
                <a:noFill/>
              </a:ln>
              <a:solidFill>
                <a:srgbClr val="FF0000"/>
              </a:solidFill>
              <a:effectLst/>
              <a:latin typeface="Arial" pitchFamily="34" charset="0"/>
              <a:cs typeface="Arial" pitchFamily="34" charset="0"/>
            </a:endParaRPr>
          </a:p>
        </p:txBody>
      </p:sp>
      <p:sp>
        <p:nvSpPr>
          <p:cNvPr id="24" name="Rectangle 1"/>
          <p:cNvSpPr>
            <a:spLocks noChangeArrowheads="1"/>
          </p:cNvSpPr>
          <p:nvPr/>
        </p:nvSpPr>
        <p:spPr bwMode="auto">
          <a:xfrm>
            <a:off x="-36512" y="5949280"/>
            <a:ext cx="914400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kumimoji="0" lang="en-GB" sz="2200" b="0" i="0" u="none" strike="noStrike" cap="none" normalizeH="0" baseline="0" dirty="0">
                <a:ln>
                  <a:noFill/>
                </a:ln>
                <a:solidFill>
                  <a:schemeClr val="tx1"/>
                </a:solidFill>
                <a:effectLst/>
                <a:latin typeface="Arial" pitchFamily="34" charset="0"/>
                <a:ea typeface="Calibri" pitchFamily="34" charset="0"/>
                <a:cs typeface="Arial" pitchFamily="34" charset="0"/>
              </a:rPr>
              <a:t>Fire and explosion protection there definitely is a topic.</a:t>
            </a:r>
            <a:endParaRPr kumimoji="0" lang="en-GB" sz="2200" b="0" i="0" u="none" strike="noStrike" cap="none" normalizeH="0" baseline="0" dirty="0">
              <a:ln>
                <a:noFill/>
              </a:ln>
              <a:solidFill>
                <a:srgbClr val="FF0000"/>
              </a:solidFill>
              <a:effectLst/>
              <a:latin typeface="Arial" pitchFamily="34" charset="0"/>
              <a:cs typeface="Arial" pitchFamily="34" charset="0"/>
            </a:endParaRPr>
          </a:p>
        </p:txBody>
      </p:sp>
      <p:sp>
        <p:nvSpPr>
          <p:cNvPr id="16" name="Textfeld 15"/>
          <p:cNvSpPr txBox="1"/>
          <p:nvPr/>
        </p:nvSpPr>
        <p:spPr>
          <a:xfrm>
            <a:off x="0" y="1117193"/>
            <a:ext cx="9144000" cy="1015663"/>
          </a:xfrm>
          <a:prstGeom prst="rect">
            <a:avLst/>
          </a:prstGeom>
          <a:noFill/>
        </p:spPr>
        <p:txBody>
          <a:bodyPr wrap="square" rtlCol="0">
            <a:spAutoFit/>
          </a:bodyPr>
          <a:lstStyle/>
          <a:p>
            <a:pPr algn="ctr"/>
            <a:r>
              <a:rPr lang="de-DE" sz="6000" dirty="0">
                <a:solidFill>
                  <a:schemeClr val="accent3">
                    <a:lumMod val="40000"/>
                    <a:lumOff val="60000"/>
                  </a:schemeClr>
                </a:solidFill>
                <a:latin typeface="SD Viewer Edge Font" pitchFamily="50" charset="0"/>
                <a:cs typeface="Arial" pitchFamily="34" charset="0"/>
              </a:rPr>
              <a:t>1</a:t>
            </a:r>
            <a:endParaRPr lang="en-GB" sz="6000" dirty="0">
              <a:solidFill>
                <a:schemeClr val="accent3">
                  <a:lumMod val="40000"/>
                  <a:lumOff val="60000"/>
                </a:schemeClr>
              </a:solidFill>
              <a:latin typeface="SD Viewer Edge Font" pitchFamily="50" charset="0"/>
              <a:cs typeface="Arial" pitchFamily="34" charset="0"/>
            </a:endParaRPr>
          </a:p>
        </p:txBody>
      </p:sp>
      <p:sp>
        <p:nvSpPr>
          <p:cNvPr id="17" name="Textfeld 16"/>
          <p:cNvSpPr txBox="1"/>
          <p:nvPr/>
        </p:nvSpPr>
        <p:spPr>
          <a:xfrm>
            <a:off x="0" y="3024000"/>
            <a:ext cx="9144000" cy="1015663"/>
          </a:xfrm>
          <a:prstGeom prst="rect">
            <a:avLst/>
          </a:prstGeom>
          <a:noFill/>
        </p:spPr>
        <p:txBody>
          <a:bodyPr wrap="square" rtlCol="0">
            <a:spAutoFit/>
          </a:bodyPr>
          <a:lstStyle/>
          <a:p>
            <a:pPr algn="ctr"/>
            <a:r>
              <a:rPr lang="de-DE" sz="6000" dirty="0">
                <a:solidFill>
                  <a:schemeClr val="accent3">
                    <a:lumMod val="40000"/>
                    <a:lumOff val="60000"/>
                  </a:schemeClr>
                </a:solidFill>
                <a:latin typeface="SD Viewer Edge Font" pitchFamily="50" charset="0"/>
                <a:cs typeface="Arial" pitchFamily="34" charset="0"/>
              </a:rPr>
              <a:t>2</a:t>
            </a:r>
            <a:endParaRPr lang="en-GB" sz="6000" dirty="0">
              <a:solidFill>
                <a:schemeClr val="accent3">
                  <a:lumMod val="40000"/>
                  <a:lumOff val="60000"/>
                </a:schemeClr>
              </a:solidFill>
              <a:latin typeface="SD Viewer Edge Font" pitchFamily="50" charset="0"/>
              <a:cs typeface="Arial" pitchFamily="34" charset="0"/>
            </a:endParaRPr>
          </a:p>
        </p:txBody>
      </p:sp>
      <p:sp>
        <p:nvSpPr>
          <p:cNvPr id="18" name="Textfeld 17"/>
          <p:cNvSpPr txBox="1"/>
          <p:nvPr/>
        </p:nvSpPr>
        <p:spPr>
          <a:xfrm>
            <a:off x="0" y="5022000"/>
            <a:ext cx="9144000" cy="1015663"/>
          </a:xfrm>
          <a:prstGeom prst="rect">
            <a:avLst/>
          </a:prstGeom>
          <a:noFill/>
        </p:spPr>
        <p:txBody>
          <a:bodyPr wrap="square" rtlCol="0">
            <a:spAutoFit/>
          </a:bodyPr>
          <a:lstStyle/>
          <a:p>
            <a:pPr algn="ctr"/>
            <a:r>
              <a:rPr lang="de-DE" sz="6000" dirty="0">
                <a:solidFill>
                  <a:schemeClr val="accent3">
                    <a:lumMod val="40000"/>
                    <a:lumOff val="60000"/>
                  </a:schemeClr>
                </a:solidFill>
                <a:latin typeface="SD Viewer Edge Font" pitchFamily="50" charset="0"/>
                <a:cs typeface="Arial" pitchFamily="34" charset="0"/>
              </a:rPr>
              <a:t>3</a:t>
            </a:r>
            <a:endParaRPr lang="en-GB" sz="6000" dirty="0">
              <a:solidFill>
                <a:schemeClr val="accent3">
                  <a:lumMod val="40000"/>
                  <a:lumOff val="60000"/>
                </a:schemeClr>
              </a:solidFill>
              <a:latin typeface="SD Viewer Edge Font" pitchFamily="50" charset="0"/>
              <a:cs typeface="Arial" pitchFamily="34" charset="0"/>
            </a:endParaRPr>
          </a:p>
        </p:txBody>
      </p:sp>
      <p:sp>
        <p:nvSpPr>
          <p:cNvPr id="25" name="Rectangle 1"/>
          <p:cNvSpPr>
            <a:spLocks noChangeArrowheads="1"/>
          </p:cNvSpPr>
          <p:nvPr/>
        </p:nvSpPr>
        <p:spPr bwMode="auto">
          <a:xfrm>
            <a:off x="0" y="1168296"/>
            <a:ext cx="9144000"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GB" sz="2600" b="1" dirty="0">
                <a:latin typeface="Arial" pitchFamily="34" charset="0"/>
                <a:ea typeface="Calibri" pitchFamily="34" charset="0"/>
                <a:cs typeface="Arial" pitchFamily="34" charset="0"/>
              </a:rPr>
              <a:t>Raw coal movement </a:t>
            </a:r>
            <a:r>
              <a:rPr lang="en-GB" sz="2600" dirty="0">
                <a:latin typeface="Arial" pitchFamily="34" charset="0"/>
                <a:ea typeface="Calibri" pitchFamily="34" charset="0"/>
                <a:cs typeface="Arial" pitchFamily="34" charset="0"/>
              </a:rPr>
              <a:t>from the yard to the grinding process. Not much can be done to optimise the movement of material.</a:t>
            </a:r>
            <a:endParaRPr kumimoji="0" lang="en-GB" sz="2600" b="0" i="0" u="none" strike="noStrike" cap="none" normalizeH="0" baseline="0" dirty="0">
              <a:ln>
                <a:noFill/>
              </a:ln>
              <a:solidFill>
                <a:schemeClr val="tx1"/>
              </a:solidFill>
              <a:effectLst/>
              <a:latin typeface="Arial" pitchFamily="34" charset="0"/>
              <a:cs typeface="Arial" pitchFamily="34" charset="0"/>
            </a:endParaRPr>
          </a:p>
        </p:txBody>
      </p:sp>
      <p:sp>
        <p:nvSpPr>
          <p:cNvPr id="27" name="Rectangle 1"/>
          <p:cNvSpPr>
            <a:spLocks noChangeArrowheads="1"/>
          </p:cNvSpPr>
          <p:nvPr/>
        </p:nvSpPr>
        <p:spPr bwMode="auto">
          <a:xfrm>
            <a:off x="0" y="3068960"/>
            <a:ext cx="9144000"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GB" sz="2600" b="0" i="0" u="none" strike="noStrike" cap="none" normalizeH="0" baseline="0" dirty="0">
                <a:ln>
                  <a:noFill/>
                </a:ln>
                <a:solidFill>
                  <a:schemeClr val="tx1"/>
                </a:solidFill>
                <a:effectLst/>
                <a:latin typeface="Arial" pitchFamily="34" charset="0"/>
                <a:ea typeface="Calibri" pitchFamily="34" charset="0"/>
                <a:cs typeface="Arial" pitchFamily="34" charset="0"/>
              </a:rPr>
              <a:t>Between raw coal silo and fine coal (PF) silo(s) we have the </a:t>
            </a:r>
            <a:r>
              <a:rPr kumimoji="0" lang="en-GB" sz="2600" b="1" i="0" u="none" strike="noStrike" cap="none" normalizeH="0" baseline="0" dirty="0">
                <a:ln>
                  <a:noFill/>
                </a:ln>
                <a:solidFill>
                  <a:schemeClr val="tx1"/>
                </a:solidFill>
                <a:effectLst/>
                <a:latin typeface="Arial" pitchFamily="34" charset="0"/>
                <a:ea typeface="Calibri" pitchFamily="34" charset="0"/>
                <a:cs typeface="Arial" pitchFamily="34" charset="0"/>
              </a:rPr>
              <a:t>process</a:t>
            </a:r>
            <a:r>
              <a:rPr kumimoji="0" lang="en-GB" sz="2600" b="0" i="0" u="none" strike="noStrike" cap="none" normalizeH="0" baseline="0" dirty="0">
                <a:ln>
                  <a:noFill/>
                </a:ln>
                <a:solidFill>
                  <a:schemeClr val="tx1"/>
                </a:solidFill>
                <a:effectLst/>
                <a:latin typeface="Arial" pitchFamily="34" charset="0"/>
                <a:ea typeface="Calibri" pitchFamily="34" charset="0"/>
                <a:cs typeface="Arial" pitchFamily="34" charset="0"/>
              </a:rPr>
              <a:t>. Things can be optimised, compared with what is being done since 30 years.  </a:t>
            </a:r>
            <a:endParaRPr kumimoji="0" lang="en-GB" sz="2600" b="0" i="0" u="none" strike="noStrike" cap="none" normalizeH="0" baseline="0" dirty="0">
              <a:ln>
                <a:noFill/>
              </a:ln>
              <a:solidFill>
                <a:schemeClr val="tx1"/>
              </a:solidFill>
              <a:effectLst/>
              <a:latin typeface="Arial" pitchFamily="34" charset="0"/>
              <a:cs typeface="Arial" pitchFamily="34" charset="0"/>
            </a:endParaRPr>
          </a:p>
        </p:txBody>
      </p:sp>
      <p:sp>
        <p:nvSpPr>
          <p:cNvPr id="29" name="Rectangle 1"/>
          <p:cNvSpPr>
            <a:spLocks noChangeArrowheads="1"/>
          </p:cNvSpPr>
          <p:nvPr/>
        </p:nvSpPr>
        <p:spPr bwMode="auto">
          <a:xfrm>
            <a:off x="0" y="5085184"/>
            <a:ext cx="9144000"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GB" sz="2600" b="0" i="0" u="none" strike="noStrike" cap="none" normalizeH="0" baseline="0" dirty="0">
                <a:ln>
                  <a:noFill/>
                </a:ln>
                <a:solidFill>
                  <a:schemeClr val="tx1"/>
                </a:solidFill>
                <a:effectLst/>
                <a:latin typeface="Arial" pitchFamily="34" charset="0"/>
                <a:ea typeface="Calibri" pitchFamily="34" charset="0"/>
                <a:cs typeface="Arial" pitchFamily="34" charset="0"/>
              </a:rPr>
              <a:t>The intermediate storage in (a) PF silo(s)</a:t>
            </a:r>
          </a:p>
          <a:p>
            <a:pPr marL="0" marR="0" lvl="0" indent="0" algn="ctr" defTabSz="914400" rtl="0" eaLnBrk="0" fontAlgn="base" latinLnBrk="0" hangingPunct="0">
              <a:lnSpc>
                <a:spcPct val="100000"/>
              </a:lnSpc>
              <a:spcBef>
                <a:spcPct val="0"/>
              </a:spcBef>
              <a:spcAft>
                <a:spcPct val="0"/>
              </a:spcAft>
              <a:buClrTx/>
              <a:buSzTx/>
              <a:tabLst/>
            </a:pPr>
            <a:r>
              <a:rPr kumimoji="0" lang="en-GB" sz="2600" b="0" i="0" u="none" strike="noStrike" cap="none" normalizeH="0" baseline="0" dirty="0">
                <a:ln>
                  <a:noFill/>
                </a:ln>
                <a:solidFill>
                  <a:schemeClr val="tx1"/>
                </a:solidFill>
                <a:effectLst/>
                <a:latin typeface="Arial" pitchFamily="34" charset="0"/>
                <a:ea typeface="Calibri" pitchFamily="34" charset="0"/>
                <a:cs typeface="Arial" pitchFamily="34" charset="0"/>
              </a:rPr>
              <a:t>also needs to be looked into.   </a:t>
            </a:r>
            <a:endParaRPr kumimoji="0" lang="en-GB" sz="26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5000"/>
                                  </p:stCondLst>
                                  <p:childTnLst>
                                    <p:set>
                                      <p:cBhvr>
                                        <p:cTn id="9" dur="1" fill="hold">
                                          <p:stCondLst>
                                            <p:cond delay="0"/>
                                          </p:stCondLst>
                                        </p:cTn>
                                        <p:tgtEl>
                                          <p:spTgt spid="1025"/>
                                        </p:tgtEl>
                                        <p:attrNameLst>
                                          <p:attrName>style.visibility</p:attrName>
                                        </p:attrNameLst>
                                      </p:cBhvr>
                                      <p:to>
                                        <p:strVal val="visible"/>
                                      </p:to>
                                    </p:set>
                                  </p:childTnLst>
                                </p:cTn>
                              </p:par>
                            </p:childTnLst>
                          </p:cTn>
                        </p:par>
                        <p:par>
                          <p:cTn id="10" fill="hold">
                            <p:stCondLst>
                              <p:cond delay="6500"/>
                            </p:stCondLst>
                            <p:childTnLst>
                              <p:par>
                                <p:cTn id="11" presetID="1" presetClass="entr" presetSubtype="0" fill="hold" grpId="0" nodeType="afterEffect">
                                  <p:stCondLst>
                                    <p:cond delay="2500"/>
                                  </p:stCondLst>
                                  <p:childTnLst>
                                    <p:set>
                                      <p:cBhvr>
                                        <p:cTn id="12" dur="1" fill="hold">
                                          <p:stCondLst>
                                            <p:cond delay="0"/>
                                          </p:stCondLst>
                                        </p:cTn>
                                        <p:tgtEl>
                                          <p:spTgt spid="27"/>
                                        </p:tgtEl>
                                        <p:attrNameLst>
                                          <p:attrName>style.visibility</p:attrName>
                                        </p:attrNameLst>
                                      </p:cBhvr>
                                      <p:to>
                                        <p:strVal val="visible"/>
                                      </p:to>
                                    </p:set>
                                  </p:childTnLst>
                                </p:cTn>
                              </p:par>
                            </p:childTnLst>
                          </p:cTn>
                        </p:par>
                        <p:par>
                          <p:cTn id="13" fill="hold">
                            <p:stCondLst>
                              <p:cond delay="9000"/>
                            </p:stCondLst>
                            <p:childTnLst>
                              <p:par>
                                <p:cTn id="14" presetID="1" presetClass="entr" presetSubtype="0" fill="hold" grpId="0" nodeType="afterEffect">
                                  <p:stCondLst>
                                    <p:cond delay="500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14000"/>
                            </p:stCondLst>
                            <p:childTnLst>
                              <p:par>
                                <p:cTn id="17" presetID="1" presetClass="entr" presetSubtype="0" fill="hold" grpId="0" nodeType="afterEffect">
                                  <p:stCondLst>
                                    <p:cond delay="2500"/>
                                  </p:stCondLst>
                                  <p:childTnLst>
                                    <p:set>
                                      <p:cBhvr>
                                        <p:cTn id="18" dur="1" fill="hold">
                                          <p:stCondLst>
                                            <p:cond delay="0"/>
                                          </p:stCondLst>
                                        </p:cTn>
                                        <p:tgtEl>
                                          <p:spTgt spid="29"/>
                                        </p:tgtEl>
                                        <p:attrNameLst>
                                          <p:attrName>style.visibility</p:attrName>
                                        </p:attrNameLst>
                                      </p:cBhvr>
                                      <p:to>
                                        <p:strVal val="visible"/>
                                      </p:to>
                                    </p:set>
                                  </p:childTnLst>
                                </p:cTn>
                              </p:par>
                            </p:childTnLst>
                          </p:cTn>
                        </p:par>
                        <p:par>
                          <p:cTn id="19" fill="hold">
                            <p:stCondLst>
                              <p:cond delay="16500"/>
                            </p:stCondLst>
                            <p:childTnLst>
                              <p:par>
                                <p:cTn id="20" presetID="1" presetClass="entr" presetSubtype="0" fill="hold" grpId="0" nodeType="afterEffect">
                                  <p:stCondLst>
                                    <p:cond delay="50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21500"/>
                            </p:stCondLst>
                            <p:childTnLst>
                              <p:par>
                                <p:cTn id="23" presetID="1" presetClass="entr" presetSubtype="0" fill="hold" grpId="0" nodeType="afterEffect">
                                  <p:stCondLst>
                                    <p:cond delay="100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14" grpId="0" animBg="1"/>
      <p:bldP spid="19" grpId="0"/>
      <p:bldP spid="24" grpId="0"/>
      <p:bldP spid="25" grpId="0"/>
      <p:bldP spid="27"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bwMode="auto">
          <a:xfrm>
            <a:off x="395536" y="162496"/>
            <a:ext cx="8352928" cy="962248"/>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l"/>
            <a:r>
              <a:rPr lang="en-GB" sz="3200" dirty="0">
                <a:latin typeface="Arial" pitchFamily="34" charset="0"/>
                <a:cs typeface="Arial" pitchFamily="34" charset="0"/>
              </a:rPr>
              <a:t>1.0 Where on the raw coal side do we have to</a:t>
            </a:r>
            <a:br>
              <a:rPr lang="en-GB" sz="3200" dirty="0">
                <a:latin typeface="Arial" pitchFamily="34" charset="0"/>
                <a:cs typeface="Arial" pitchFamily="34" charset="0"/>
              </a:rPr>
            </a:br>
            <a:r>
              <a:rPr lang="en-GB" sz="3200" dirty="0">
                <a:latin typeface="Arial" pitchFamily="34" charset="0"/>
                <a:cs typeface="Arial" pitchFamily="34" charset="0"/>
              </a:rPr>
              <a:t>       deal with fire and explosion protection? </a:t>
            </a:r>
            <a:endParaRPr lang="en-GB" sz="1600" dirty="0">
              <a:latin typeface="Arial" pitchFamily="34" charset="0"/>
              <a:cs typeface="Arial" pitchFamily="34" charset="0"/>
            </a:endParaRPr>
          </a:p>
        </p:txBody>
      </p:sp>
      <p:sp>
        <p:nvSpPr>
          <p:cNvPr id="20" name="Foliennummernplatzhalter 3"/>
          <p:cNvSpPr>
            <a:spLocks noGrp="1"/>
          </p:cNvSpPr>
          <p:nvPr>
            <p:ph type="sldNum" sz="quarter" idx="10"/>
          </p:nvPr>
        </p:nvSpPr>
        <p:spPr>
          <a:xfrm>
            <a:off x="-36512" y="6520259"/>
            <a:ext cx="648072"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3</a:t>
            </a:r>
          </a:p>
        </p:txBody>
      </p:sp>
      <p:sp>
        <p:nvSpPr>
          <p:cNvPr id="19"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sp>
        <p:nvSpPr>
          <p:cNvPr id="23" name="Ellipse 22"/>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feld 26"/>
          <p:cNvSpPr txBox="1">
            <a:spLocks noChangeArrowheads="1"/>
          </p:cNvSpPr>
          <p:nvPr/>
        </p:nvSpPr>
        <p:spPr bwMode="auto">
          <a:xfrm>
            <a:off x="467544" y="5733256"/>
            <a:ext cx="8280920" cy="769441"/>
          </a:xfrm>
          <a:prstGeom prst="rect">
            <a:avLst/>
          </a:prstGeom>
          <a:noFill/>
          <a:ln w="9525">
            <a:noFill/>
            <a:miter lim="800000"/>
            <a:headEnd/>
            <a:tailEnd/>
          </a:ln>
        </p:spPr>
        <p:txBody>
          <a:bodyPr wrap="square">
            <a:spAutoFit/>
          </a:bodyPr>
          <a:lstStyle/>
          <a:p>
            <a:r>
              <a:rPr lang="en-US" sz="2200" dirty="0">
                <a:latin typeface="Arial" charset="0"/>
                <a:cs typeface="Arial" charset="0"/>
              </a:rPr>
              <a:t>The last thing that should happen is that the problem is transferred into the system. </a:t>
            </a:r>
          </a:p>
        </p:txBody>
      </p:sp>
      <p:pic>
        <p:nvPicPr>
          <p:cNvPr id="1026" name="Picture 2"/>
          <p:cNvPicPr>
            <a:picLocks noChangeAspect="1" noChangeArrowheads="1"/>
          </p:cNvPicPr>
          <p:nvPr/>
        </p:nvPicPr>
        <p:blipFill>
          <a:blip r:embed="rId2" cstate="print"/>
          <a:srcRect/>
          <a:stretch>
            <a:fillRect/>
          </a:stretch>
        </p:blipFill>
        <p:spPr bwMode="auto">
          <a:xfrm>
            <a:off x="2123728" y="2564904"/>
            <a:ext cx="4283968" cy="3212976"/>
          </a:xfrm>
          <a:prstGeom prst="rect">
            <a:avLst/>
          </a:prstGeom>
          <a:noFill/>
          <a:ln w="9525">
            <a:noFill/>
            <a:miter lim="800000"/>
            <a:headEnd/>
            <a:tailEnd/>
          </a:ln>
          <a:effectLst/>
        </p:spPr>
      </p:pic>
      <p:pic>
        <p:nvPicPr>
          <p:cNvPr id="11" name="Grafik 10" descr="P1030630"/>
          <p:cNvPicPr/>
          <p:nvPr/>
        </p:nvPicPr>
        <p:blipFill>
          <a:blip r:embed="rId3" cstate="print"/>
          <a:srcRect/>
          <a:stretch>
            <a:fillRect/>
          </a:stretch>
        </p:blipFill>
        <p:spPr bwMode="auto">
          <a:xfrm>
            <a:off x="539552" y="1340768"/>
            <a:ext cx="4536504" cy="3456384"/>
          </a:xfrm>
          <a:prstGeom prst="rect">
            <a:avLst/>
          </a:prstGeom>
          <a:noFill/>
          <a:ln w="9525">
            <a:noFill/>
            <a:miter lim="800000"/>
            <a:headEnd/>
            <a:tailEnd/>
          </a:ln>
        </p:spPr>
      </p:pic>
      <p:pic>
        <p:nvPicPr>
          <p:cNvPr id="12" name="Grafik 11" descr="Z:\1\2 Transit\IND\Lafarge, Sonadih\coal yard\11.05.18\photos\P1000903.JPG"/>
          <p:cNvPicPr/>
          <p:nvPr/>
        </p:nvPicPr>
        <p:blipFill>
          <a:blip r:embed="rId4" cstate="print"/>
          <a:srcRect/>
          <a:stretch>
            <a:fillRect/>
          </a:stretch>
        </p:blipFill>
        <p:spPr bwMode="auto">
          <a:xfrm>
            <a:off x="5220072" y="1340768"/>
            <a:ext cx="3626012" cy="4736484"/>
          </a:xfrm>
          <a:prstGeom prst="rect">
            <a:avLst/>
          </a:prstGeom>
          <a:noFill/>
          <a:ln w="9525">
            <a:noFill/>
            <a:miter lim="800000"/>
            <a:headEnd/>
            <a:tailEnd/>
          </a:ln>
        </p:spPr>
      </p:pic>
      <p:sp>
        <p:nvSpPr>
          <p:cNvPr id="13" name="Textfeld 12"/>
          <p:cNvSpPr txBox="1">
            <a:spLocks noChangeArrowheads="1"/>
          </p:cNvSpPr>
          <p:nvPr/>
        </p:nvSpPr>
        <p:spPr bwMode="auto">
          <a:xfrm>
            <a:off x="467544" y="4797152"/>
            <a:ext cx="4608512" cy="1107996"/>
          </a:xfrm>
          <a:prstGeom prst="rect">
            <a:avLst/>
          </a:prstGeom>
          <a:noFill/>
          <a:ln w="9525">
            <a:noFill/>
            <a:miter lim="800000"/>
            <a:headEnd/>
            <a:tailEnd/>
          </a:ln>
        </p:spPr>
        <p:txBody>
          <a:bodyPr wrap="square">
            <a:spAutoFit/>
          </a:bodyPr>
          <a:lstStyle/>
          <a:p>
            <a:r>
              <a:rPr lang="en-US" sz="2200" dirty="0">
                <a:latin typeface="Arial" charset="0"/>
                <a:cs typeface="Arial" charset="0"/>
              </a:rPr>
              <a:t>Smoldering &amp; auto-ignition. Certain types of coal may start to burn in the yard.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3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grpId="0" nodeType="afterEffect">
                                  <p:stCondLst>
                                    <p:cond delay="2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7000"/>
                            </p:stCondLst>
                            <p:childTnLst>
                              <p:par>
                                <p:cTn id="14" presetID="1" presetClass="entr" presetSubtype="0" fill="hold" nodeType="afterEffect">
                                  <p:stCondLst>
                                    <p:cond delay="5000"/>
                                  </p:stCondLst>
                                  <p:childTnLst>
                                    <p:set>
                                      <p:cBhvr>
                                        <p:cTn id="15" dur="1" fill="hold">
                                          <p:stCondLst>
                                            <p:cond delay="0"/>
                                          </p:stCondLst>
                                        </p:cTn>
                                        <p:tgtEl>
                                          <p:spTgt spid="1026"/>
                                        </p:tgtEl>
                                        <p:attrNameLst>
                                          <p:attrName>style.visibility</p:attrName>
                                        </p:attrNameLst>
                                      </p:cBhvr>
                                      <p:to>
                                        <p:strVal val="visible"/>
                                      </p:to>
                                    </p:set>
                                  </p:childTnLst>
                                </p:cTn>
                              </p:par>
                              <p:par>
                                <p:cTn id="16" presetID="9" presetClass="exit" presetSubtype="0" fill="hold" nodeType="withEffect">
                                  <p:stCondLst>
                                    <p:cond delay="5000"/>
                                  </p:stCondLst>
                                  <p:childTnLst>
                                    <p:animEffect transition="out" filter="dissolve">
                                      <p:cBhvr>
                                        <p:cTn id="17" dur="100"/>
                                        <p:tgtEl>
                                          <p:spTgt spid="11"/>
                                        </p:tgtEl>
                                      </p:cBhvr>
                                    </p:animEffect>
                                    <p:set>
                                      <p:cBhvr>
                                        <p:cTn id="18" dur="1" fill="hold">
                                          <p:stCondLst>
                                            <p:cond delay="99"/>
                                          </p:stCondLst>
                                        </p:cTn>
                                        <p:tgtEl>
                                          <p:spTgt spid="11"/>
                                        </p:tgtEl>
                                        <p:attrNameLst>
                                          <p:attrName>style.visibility</p:attrName>
                                        </p:attrNameLst>
                                      </p:cBhvr>
                                      <p:to>
                                        <p:strVal val="hidden"/>
                                      </p:to>
                                    </p:set>
                                  </p:childTnLst>
                                </p:cTn>
                              </p:par>
                              <p:par>
                                <p:cTn id="19" presetID="9" presetClass="exit" presetSubtype="0" fill="hold" nodeType="withEffect">
                                  <p:stCondLst>
                                    <p:cond delay="5000"/>
                                  </p:stCondLst>
                                  <p:childTnLst>
                                    <p:animEffect transition="out" filter="dissolve">
                                      <p:cBhvr>
                                        <p:cTn id="20" dur="100"/>
                                        <p:tgtEl>
                                          <p:spTgt spid="12"/>
                                        </p:tgtEl>
                                      </p:cBhvr>
                                    </p:animEffect>
                                    <p:set>
                                      <p:cBhvr>
                                        <p:cTn id="21" dur="1" fill="hold">
                                          <p:stCondLst>
                                            <p:cond delay="99"/>
                                          </p:stCondLst>
                                        </p:cTn>
                                        <p:tgtEl>
                                          <p:spTgt spid="12"/>
                                        </p:tgtEl>
                                        <p:attrNameLst>
                                          <p:attrName>style.visibility</p:attrName>
                                        </p:attrNameLst>
                                      </p:cBhvr>
                                      <p:to>
                                        <p:strVal val="hidden"/>
                                      </p:to>
                                    </p:set>
                                  </p:childTnLst>
                                </p:cTn>
                              </p:par>
                              <p:par>
                                <p:cTn id="22" presetID="9" presetClass="exit" presetSubtype="0" fill="hold" grpId="1" nodeType="withEffect">
                                  <p:stCondLst>
                                    <p:cond delay="5000"/>
                                  </p:stCondLst>
                                  <p:childTnLst>
                                    <p:animEffect transition="out" filter="dissolve">
                                      <p:cBhvr>
                                        <p:cTn id="23" dur="100"/>
                                        <p:tgtEl>
                                          <p:spTgt spid="13"/>
                                        </p:tgtEl>
                                      </p:cBhvr>
                                    </p:animEffect>
                                    <p:set>
                                      <p:cBhvr>
                                        <p:cTn id="24" dur="1" fill="hold">
                                          <p:stCondLst>
                                            <p:cond delay="99"/>
                                          </p:stCondLst>
                                        </p:cTn>
                                        <p:tgtEl>
                                          <p:spTgt spid="13"/>
                                        </p:tgtEl>
                                        <p:attrNameLst>
                                          <p:attrName>style.visibility</p:attrName>
                                        </p:attrNameLst>
                                      </p:cBhvr>
                                      <p:to>
                                        <p:strVal val="hidden"/>
                                      </p:to>
                                    </p:set>
                                  </p:childTnLst>
                                </p:cTn>
                              </p:par>
                            </p:childTnLst>
                          </p:cTn>
                        </p:par>
                        <p:par>
                          <p:cTn id="25" fill="hold">
                            <p:stCondLst>
                              <p:cond delay="12100"/>
                            </p:stCondLst>
                            <p:childTnLst>
                              <p:par>
                                <p:cTn id="26" presetID="1" presetClass="entr" presetSubtype="0" fill="hold" grpId="0" nodeType="afterEffect">
                                  <p:stCondLst>
                                    <p:cond delay="2900"/>
                                  </p:stCondLst>
                                  <p:childTnLst>
                                    <p:set>
                                      <p:cBhvr>
                                        <p:cTn id="27" dur="1" fill="hold">
                                          <p:stCondLst>
                                            <p:cond delay="0"/>
                                          </p:stCondLst>
                                        </p:cTn>
                                        <p:tgtEl>
                                          <p:spTgt spid="27"/>
                                        </p:tgtEl>
                                        <p:attrNameLst>
                                          <p:attrName>style.visibility</p:attrName>
                                        </p:attrNameLst>
                                      </p:cBhvr>
                                      <p:to>
                                        <p:strVal val="visible"/>
                                      </p:to>
                                    </p:set>
                                  </p:childTnLst>
                                </p:cTn>
                              </p:par>
                              <p:par>
                                <p:cTn id="28" presetID="1" presetClass="entr" presetSubtype="0" fill="hold" grpId="0" nodeType="withEffect">
                                  <p:stCondLst>
                                    <p:cond delay="390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bwMode="auto">
          <a:xfrm>
            <a:off x="395536" y="162496"/>
            <a:ext cx="8352928" cy="962248"/>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l"/>
            <a:r>
              <a:rPr lang="en-GB" sz="3200" dirty="0">
                <a:latin typeface="Arial" pitchFamily="34" charset="0"/>
                <a:cs typeface="Arial" pitchFamily="34" charset="0"/>
              </a:rPr>
              <a:t>Where on the raw coal side do we have to deal with fire and explosion protection? – 1.0</a:t>
            </a:r>
            <a:r>
              <a:rPr lang="en-GB" sz="3200" baseline="-25000" dirty="0">
                <a:latin typeface="Arial" pitchFamily="34" charset="0"/>
                <a:cs typeface="Arial" pitchFamily="34" charset="0"/>
              </a:rPr>
              <a:t>1</a:t>
            </a:r>
            <a:endParaRPr lang="en-GB" sz="1600" baseline="-25000" dirty="0">
              <a:latin typeface="Arial" pitchFamily="34" charset="0"/>
              <a:cs typeface="Arial" pitchFamily="34" charset="0"/>
            </a:endParaRPr>
          </a:p>
        </p:txBody>
      </p:sp>
      <p:sp>
        <p:nvSpPr>
          <p:cNvPr id="15" name="Textfeld 14"/>
          <p:cNvSpPr txBox="1">
            <a:spLocks noChangeArrowheads="1"/>
          </p:cNvSpPr>
          <p:nvPr/>
        </p:nvSpPr>
        <p:spPr bwMode="auto">
          <a:xfrm>
            <a:off x="395536" y="1052736"/>
            <a:ext cx="864096" cy="430887"/>
          </a:xfrm>
          <a:prstGeom prst="rect">
            <a:avLst/>
          </a:prstGeom>
          <a:noFill/>
          <a:ln w="9525">
            <a:noFill/>
            <a:miter lim="800000"/>
            <a:headEnd/>
            <a:tailEnd/>
          </a:ln>
        </p:spPr>
        <p:txBody>
          <a:bodyPr wrap="square">
            <a:spAutoFit/>
          </a:bodyPr>
          <a:lstStyle/>
          <a:p>
            <a:r>
              <a:rPr lang="en-US" sz="2200" dirty="0">
                <a:latin typeface="Arial" charset="0"/>
                <a:cs typeface="Arial" charset="0"/>
              </a:rPr>
              <a:t>yard: </a:t>
            </a:r>
          </a:p>
        </p:txBody>
      </p:sp>
      <p:sp>
        <p:nvSpPr>
          <p:cNvPr id="9" name="Textfeld 8"/>
          <p:cNvSpPr txBox="1">
            <a:spLocks noChangeArrowheads="1"/>
          </p:cNvSpPr>
          <p:nvPr/>
        </p:nvSpPr>
        <p:spPr bwMode="auto">
          <a:xfrm>
            <a:off x="1295128" y="1052736"/>
            <a:ext cx="7848872" cy="720000"/>
          </a:xfrm>
          <a:prstGeom prst="rect">
            <a:avLst/>
          </a:prstGeom>
          <a:noFill/>
          <a:ln w="9525">
            <a:noFill/>
            <a:miter lim="800000"/>
            <a:headEnd/>
            <a:tailEnd/>
          </a:ln>
        </p:spPr>
        <p:txBody>
          <a:bodyPr wrap="square">
            <a:spAutoFit/>
          </a:bodyPr>
          <a:lstStyle/>
          <a:p>
            <a:pPr>
              <a:buFontTx/>
              <a:buChar char="-"/>
            </a:pPr>
            <a:r>
              <a:rPr lang="en-GB" sz="2200" dirty="0">
                <a:latin typeface="Arial" charset="0"/>
                <a:cs typeface="Arial" charset="0"/>
              </a:rPr>
              <a:t> prevention of auto-ignition (smell &amp; temperature monitoring</a:t>
            </a:r>
          </a:p>
          <a:p>
            <a:r>
              <a:rPr lang="en-GB" sz="2200" dirty="0">
                <a:latin typeface="Arial" charset="0"/>
                <a:cs typeface="Arial" charset="0"/>
              </a:rPr>
              <a:t>   and quick response)</a:t>
            </a:r>
          </a:p>
          <a:p>
            <a:r>
              <a:rPr lang="de-DE" sz="2200" dirty="0">
                <a:latin typeface="Arial" charset="0"/>
                <a:cs typeface="Arial" charset="0"/>
              </a:rPr>
              <a:t>  </a:t>
            </a:r>
            <a:endParaRPr lang="en-GB" sz="2200" dirty="0">
              <a:latin typeface="Arial" charset="0"/>
              <a:cs typeface="Arial" charset="0"/>
            </a:endParaRPr>
          </a:p>
        </p:txBody>
      </p:sp>
      <p:sp>
        <p:nvSpPr>
          <p:cNvPr id="20" name="Foliennummernplatzhalter 3"/>
          <p:cNvSpPr>
            <a:spLocks noGrp="1"/>
          </p:cNvSpPr>
          <p:nvPr>
            <p:ph type="sldNum" sz="quarter" idx="10"/>
          </p:nvPr>
        </p:nvSpPr>
        <p:spPr>
          <a:xfrm>
            <a:off x="-36512" y="6520259"/>
            <a:ext cx="648072"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3</a:t>
            </a:r>
          </a:p>
        </p:txBody>
      </p:sp>
      <p:sp>
        <p:nvSpPr>
          <p:cNvPr id="19"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sp>
        <p:nvSpPr>
          <p:cNvPr id="23" name="Ellipse 22"/>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eck 11"/>
          <p:cNvSpPr/>
          <p:nvPr/>
        </p:nvSpPr>
        <p:spPr>
          <a:xfrm>
            <a:off x="467544" y="2782089"/>
            <a:ext cx="3600400" cy="430887"/>
          </a:xfrm>
          <a:prstGeom prst="rect">
            <a:avLst/>
          </a:prstGeom>
        </p:spPr>
        <p:txBody>
          <a:bodyPr wrap="square">
            <a:spAutoFit/>
          </a:bodyPr>
          <a:lstStyle/>
          <a:p>
            <a:r>
              <a:rPr lang="en-GB" sz="2200" dirty="0">
                <a:solidFill>
                  <a:prstClr val="black"/>
                </a:solidFill>
                <a:latin typeface="Arial" charset="0"/>
                <a:cs typeface="Arial" charset="0"/>
              </a:rPr>
              <a:t>pre-crusher system, if any:</a:t>
            </a:r>
            <a:endParaRPr lang="en-GB" dirty="0"/>
          </a:p>
        </p:txBody>
      </p:sp>
      <p:sp>
        <p:nvSpPr>
          <p:cNvPr id="13" name="Rechteck 12"/>
          <p:cNvSpPr/>
          <p:nvPr/>
        </p:nvSpPr>
        <p:spPr>
          <a:xfrm>
            <a:off x="396000" y="5230361"/>
            <a:ext cx="3887968" cy="430887"/>
          </a:xfrm>
          <a:prstGeom prst="rect">
            <a:avLst/>
          </a:prstGeom>
        </p:spPr>
        <p:txBody>
          <a:bodyPr wrap="square">
            <a:spAutoFit/>
          </a:bodyPr>
          <a:lstStyle/>
          <a:p>
            <a:r>
              <a:rPr lang="de-DE" sz="2200" dirty="0" err="1">
                <a:solidFill>
                  <a:prstClr val="black"/>
                </a:solidFill>
                <a:latin typeface="Arial" charset="0"/>
                <a:cs typeface="Arial" charset="0"/>
              </a:rPr>
              <a:t>belt</a:t>
            </a:r>
            <a:r>
              <a:rPr lang="de-DE" sz="2200" dirty="0">
                <a:solidFill>
                  <a:prstClr val="black"/>
                </a:solidFill>
                <a:latin typeface="Arial" charset="0"/>
                <a:cs typeface="Arial" charset="0"/>
              </a:rPr>
              <a:t> </a:t>
            </a:r>
            <a:r>
              <a:rPr lang="de-DE" sz="2200" dirty="0" err="1">
                <a:solidFill>
                  <a:prstClr val="black"/>
                </a:solidFill>
                <a:latin typeface="Arial" charset="0"/>
                <a:cs typeface="Arial" charset="0"/>
              </a:rPr>
              <a:t>track-to-raw</a:t>
            </a:r>
            <a:r>
              <a:rPr lang="de-DE" sz="2200" dirty="0">
                <a:solidFill>
                  <a:prstClr val="black"/>
                </a:solidFill>
                <a:latin typeface="Arial" charset="0"/>
                <a:cs typeface="Arial" charset="0"/>
              </a:rPr>
              <a:t> </a:t>
            </a:r>
            <a:r>
              <a:rPr lang="de-DE" sz="2200" dirty="0" err="1">
                <a:solidFill>
                  <a:prstClr val="black"/>
                </a:solidFill>
                <a:latin typeface="Arial" charset="0"/>
                <a:cs typeface="Arial" charset="0"/>
              </a:rPr>
              <a:t>coal</a:t>
            </a:r>
            <a:r>
              <a:rPr lang="de-DE" sz="2200" dirty="0">
                <a:solidFill>
                  <a:prstClr val="black"/>
                </a:solidFill>
                <a:latin typeface="Arial" charset="0"/>
                <a:cs typeface="Arial" charset="0"/>
              </a:rPr>
              <a:t> </a:t>
            </a:r>
            <a:r>
              <a:rPr lang="de-DE" sz="2200" dirty="0" err="1">
                <a:solidFill>
                  <a:prstClr val="black"/>
                </a:solidFill>
                <a:latin typeface="Arial" charset="0"/>
                <a:cs typeface="Arial" charset="0"/>
              </a:rPr>
              <a:t>silo</a:t>
            </a:r>
            <a:r>
              <a:rPr lang="de-DE" sz="2200" dirty="0">
                <a:solidFill>
                  <a:prstClr val="black"/>
                </a:solidFill>
                <a:latin typeface="Arial" charset="0"/>
                <a:cs typeface="Arial" charset="0"/>
              </a:rPr>
              <a:t>(s)</a:t>
            </a:r>
            <a:endParaRPr lang="en-GB" dirty="0"/>
          </a:p>
        </p:txBody>
      </p:sp>
      <p:sp>
        <p:nvSpPr>
          <p:cNvPr id="14" name="Textfeld 13"/>
          <p:cNvSpPr txBox="1">
            <a:spLocks noChangeArrowheads="1"/>
          </p:cNvSpPr>
          <p:nvPr/>
        </p:nvSpPr>
        <p:spPr bwMode="auto">
          <a:xfrm>
            <a:off x="1295128" y="2060848"/>
            <a:ext cx="7848872" cy="769441"/>
          </a:xfrm>
          <a:prstGeom prst="rect">
            <a:avLst/>
          </a:prstGeom>
          <a:noFill/>
          <a:ln w="9525">
            <a:noFill/>
            <a:miter lim="800000"/>
            <a:headEnd/>
            <a:tailEnd/>
          </a:ln>
        </p:spPr>
        <p:txBody>
          <a:bodyPr wrap="square">
            <a:spAutoFit/>
          </a:bodyPr>
          <a:lstStyle/>
          <a:p>
            <a:pPr>
              <a:buFontTx/>
              <a:buChar char="-"/>
            </a:pPr>
            <a:r>
              <a:rPr lang="en-GB" sz="2200" dirty="0">
                <a:latin typeface="Arial" charset="0"/>
                <a:cs typeface="Arial" charset="0"/>
              </a:rPr>
              <a:t> prevention of tramp material and burning fuel entering the</a:t>
            </a:r>
          </a:p>
          <a:p>
            <a:r>
              <a:rPr lang="en-GB" sz="2200" dirty="0">
                <a:latin typeface="Arial" charset="0"/>
                <a:cs typeface="Arial" charset="0"/>
              </a:rPr>
              <a:t>   system </a:t>
            </a:r>
          </a:p>
        </p:txBody>
      </p:sp>
      <p:sp>
        <p:nvSpPr>
          <p:cNvPr id="16" name="Textfeld 15"/>
          <p:cNvSpPr txBox="1">
            <a:spLocks noChangeArrowheads="1"/>
          </p:cNvSpPr>
          <p:nvPr/>
        </p:nvSpPr>
        <p:spPr bwMode="auto">
          <a:xfrm>
            <a:off x="1296504" y="1700808"/>
            <a:ext cx="7812000" cy="430887"/>
          </a:xfrm>
          <a:prstGeom prst="rect">
            <a:avLst/>
          </a:prstGeom>
          <a:noFill/>
          <a:ln w="9525">
            <a:noFill/>
            <a:miter lim="800000"/>
            <a:headEnd/>
            <a:tailEnd/>
          </a:ln>
        </p:spPr>
        <p:txBody>
          <a:bodyPr wrap="square">
            <a:spAutoFit/>
          </a:bodyPr>
          <a:lstStyle/>
          <a:p>
            <a:r>
              <a:rPr lang="en-GB" sz="2200" dirty="0">
                <a:latin typeface="Arial" charset="0"/>
                <a:cs typeface="Arial" charset="0"/>
              </a:rPr>
              <a:t>- stockpile management FI/FO, stockpile height, compression</a:t>
            </a:r>
          </a:p>
        </p:txBody>
      </p:sp>
      <p:sp>
        <p:nvSpPr>
          <p:cNvPr id="17" name="Rechteck 16"/>
          <p:cNvSpPr/>
          <p:nvPr/>
        </p:nvSpPr>
        <p:spPr>
          <a:xfrm>
            <a:off x="1296000" y="3113092"/>
            <a:ext cx="7596480" cy="1107996"/>
          </a:xfrm>
          <a:prstGeom prst="rect">
            <a:avLst/>
          </a:prstGeom>
        </p:spPr>
        <p:txBody>
          <a:bodyPr wrap="square">
            <a:spAutoFit/>
          </a:bodyPr>
          <a:lstStyle/>
          <a:p>
            <a:pPr>
              <a:buFontTx/>
              <a:buChar char="-"/>
            </a:pPr>
            <a:r>
              <a:rPr lang="en-GB" sz="2200" dirty="0">
                <a:solidFill>
                  <a:prstClr val="black"/>
                </a:solidFill>
                <a:latin typeface="Arial" charset="0"/>
                <a:cs typeface="Arial" charset="0"/>
              </a:rPr>
              <a:t> explosion pressure shock resistance and explosion</a:t>
            </a:r>
          </a:p>
          <a:p>
            <a:r>
              <a:rPr lang="en-GB" sz="2200" dirty="0">
                <a:solidFill>
                  <a:prstClr val="black"/>
                </a:solidFill>
                <a:latin typeface="Arial" charset="0"/>
                <a:cs typeface="Arial" charset="0"/>
              </a:rPr>
              <a:t>   venting where necessary (crusher, air filter and</a:t>
            </a:r>
          </a:p>
          <a:p>
            <a:r>
              <a:rPr lang="en-GB" sz="2200" dirty="0">
                <a:solidFill>
                  <a:prstClr val="black"/>
                </a:solidFill>
                <a:latin typeface="Arial" charset="0"/>
                <a:cs typeface="Arial" charset="0"/>
              </a:rPr>
              <a:t>   connections)</a:t>
            </a:r>
            <a:endParaRPr lang="en-GB" dirty="0"/>
          </a:p>
        </p:txBody>
      </p:sp>
      <p:sp>
        <p:nvSpPr>
          <p:cNvPr id="18" name="Rechteck 17"/>
          <p:cNvSpPr/>
          <p:nvPr/>
        </p:nvSpPr>
        <p:spPr>
          <a:xfrm>
            <a:off x="1296000" y="4121204"/>
            <a:ext cx="7596480" cy="1107996"/>
          </a:xfrm>
          <a:prstGeom prst="rect">
            <a:avLst/>
          </a:prstGeom>
        </p:spPr>
        <p:txBody>
          <a:bodyPr wrap="square">
            <a:spAutoFit/>
          </a:bodyPr>
          <a:lstStyle/>
          <a:p>
            <a:pPr>
              <a:buFontTx/>
              <a:buChar char="-"/>
            </a:pPr>
            <a:r>
              <a:rPr lang="en-GB" sz="2200" dirty="0">
                <a:solidFill>
                  <a:prstClr val="black"/>
                </a:solidFill>
                <a:latin typeface="Arial" charset="0"/>
                <a:cs typeface="Arial" charset="0"/>
              </a:rPr>
              <a:t> explosion isolation where necessary – Think of inter-</a:t>
            </a:r>
          </a:p>
          <a:p>
            <a:r>
              <a:rPr lang="en-GB" sz="2200" dirty="0">
                <a:solidFill>
                  <a:prstClr val="black"/>
                </a:solidFill>
                <a:latin typeface="Arial" charset="0"/>
                <a:cs typeface="Arial" charset="0"/>
              </a:rPr>
              <a:t>   connected equipment and paths via which flame and</a:t>
            </a:r>
          </a:p>
          <a:p>
            <a:r>
              <a:rPr lang="en-GB" sz="2200" dirty="0">
                <a:solidFill>
                  <a:prstClr val="black"/>
                </a:solidFill>
                <a:latin typeface="Arial" charset="0"/>
                <a:cs typeface="Arial" charset="0"/>
              </a:rPr>
              <a:t>   pressure effects can be felt in the proximity.  </a:t>
            </a:r>
            <a:endParaRPr lang="en-GB" dirty="0"/>
          </a:p>
        </p:txBody>
      </p:sp>
      <p:sp>
        <p:nvSpPr>
          <p:cNvPr id="21" name="Textfeld 20"/>
          <p:cNvSpPr txBox="1">
            <a:spLocks noChangeArrowheads="1"/>
          </p:cNvSpPr>
          <p:nvPr/>
        </p:nvSpPr>
        <p:spPr bwMode="auto">
          <a:xfrm>
            <a:off x="3851920" y="5220000"/>
            <a:ext cx="6157192" cy="430887"/>
          </a:xfrm>
          <a:prstGeom prst="rect">
            <a:avLst/>
          </a:prstGeom>
          <a:noFill/>
          <a:ln w="9525">
            <a:noFill/>
            <a:miter lim="800000"/>
            <a:headEnd/>
            <a:tailEnd/>
          </a:ln>
        </p:spPr>
        <p:txBody>
          <a:bodyPr wrap="square">
            <a:spAutoFit/>
          </a:bodyPr>
          <a:lstStyle/>
          <a:p>
            <a:r>
              <a:rPr lang="en-GB" sz="2200" dirty="0">
                <a:latin typeface="Arial" charset="0"/>
                <a:cs typeface="Arial" charset="0"/>
              </a:rPr>
              <a:t> meaning - transition point de-dusting</a:t>
            </a:r>
          </a:p>
        </p:txBody>
      </p:sp>
      <p:sp>
        <p:nvSpPr>
          <p:cNvPr id="22" name="Rechteck 21"/>
          <p:cNvSpPr/>
          <p:nvPr/>
        </p:nvSpPr>
        <p:spPr>
          <a:xfrm>
            <a:off x="1296000" y="5589240"/>
            <a:ext cx="7596480" cy="769441"/>
          </a:xfrm>
          <a:prstGeom prst="rect">
            <a:avLst/>
          </a:prstGeom>
        </p:spPr>
        <p:txBody>
          <a:bodyPr wrap="square">
            <a:spAutoFit/>
          </a:bodyPr>
          <a:lstStyle/>
          <a:p>
            <a:pPr>
              <a:buFontTx/>
              <a:buChar char="-"/>
            </a:pPr>
            <a:r>
              <a:rPr lang="en-GB" sz="2200" dirty="0">
                <a:solidFill>
                  <a:prstClr val="black"/>
                </a:solidFill>
                <a:latin typeface="Arial" charset="0"/>
                <a:cs typeface="Arial" charset="0"/>
              </a:rPr>
              <a:t> explosion pressure shock resistance and explosion</a:t>
            </a:r>
          </a:p>
          <a:p>
            <a:r>
              <a:rPr lang="en-GB" sz="2200" dirty="0">
                <a:solidFill>
                  <a:prstClr val="black"/>
                </a:solidFill>
                <a:latin typeface="Arial" charset="0"/>
                <a:cs typeface="Arial" charset="0"/>
              </a:rPr>
              <a:t>   venting where necessary (air filter enclosures)</a:t>
            </a:r>
            <a:endParaRPr lang="en-GB" dirty="0"/>
          </a:p>
        </p:txBody>
      </p:sp>
      <p:sp>
        <p:nvSpPr>
          <p:cNvPr id="24" name="Rechteck 23"/>
          <p:cNvSpPr/>
          <p:nvPr/>
        </p:nvSpPr>
        <p:spPr>
          <a:xfrm>
            <a:off x="1331640" y="6238473"/>
            <a:ext cx="5040704" cy="430887"/>
          </a:xfrm>
          <a:prstGeom prst="rect">
            <a:avLst/>
          </a:prstGeom>
          <a:noFill/>
        </p:spPr>
        <p:txBody>
          <a:bodyPr wrap="square">
            <a:spAutoFit/>
          </a:bodyPr>
          <a:lstStyle/>
          <a:p>
            <a:pPr>
              <a:buFontTx/>
              <a:buChar char="-"/>
            </a:pPr>
            <a:r>
              <a:rPr lang="en-GB" sz="2200" dirty="0">
                <a:solidFill>
                  <a:prstClr val="black"/>
                </a:solidFill>
                <a:latin typeface="Arial" charset="0"/>
                <a:cs typeface="Arial" charset="0"/>
              </a:rPr>
              <a:t> explosion isolation where necessary  </a:t>
            </a:r>
            <a:endParaRPr lang="en-GB" dirty="0"/>
          </a:p>
        </p:txBody>
      </p:sp>
      <p:sp>
        <p:nvSpPr>
          <p:cNvPr id="25" name="Rechteck 24"/>
          <p:cNvSpPr/>
          <p:nvPr/>
        </p:nvSpPr>
        <p:spPr>
          <a:xfrm>
            <a:off x="1296000" y="5590401"/>
            <a:ext cx="7596480" cy="430887"/>
          </a:xfrm>
          <a:prstGeom prst="rect">
            <a:avLst/>
          </a:prstGeom>
          <a:noFill/>
          <a:ln>
            <a:noFill/>
          </a:ln>
        </p:spPr>
        <p:txBody>
          <a:bodyPr wrap="square">
            <a:spAutoFit/>
          </a:bodyPr>
          <a:lstStyle/>
          <a:p>
            <a:pPr>
              <a:buFontTx/>
              <a:buChar char="-"/>
            </a:pPr>
            <a:r>
              <a:rPr lang="en-GB" sz="2200" dirty="0">
                <a:solidFill>
                  <a:srgbClr val="FF0000"/>
                </a:solidFill>
                <a:latin typeface="Arial" charset="0"/>
                <a:cs typeface="Arial" charset="0"/>
              </a:rPr>
              <a:t> fire detection that stops the conveying to the plant</a:t>
            </a:r>
            <a:endParaRPr lang="en-GB"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2500"/>
                            </p:stCondLst>
                            <p:childTnLst>
                              <p:par>
                                <p:cTn id="8" presetID="1" presetClass="entr" presetSubtype="0" fill="hold" grpId="0" nodeType="afterEffect">
                                  <p:stCondLst>
                                    <p:cond delay="25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grpId="0" nodeType="afterEffect">
                                  <p:stCondLst>
                                    <p:cond delay="190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6900"/>
                            </p:stCondLst>
                            <p:childTnLst>
                              <p:par>
                                <p:cTn id="14" presetID="1" presetClass="entr" presetSubtype="0" fill="hold" grpId="0" nodeType="afterEffect">
                                  <p:stCondLst>
                                    <p:cond delay="21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9000"/>
                            </p:stCondLst>
                            <p:childTnLst>
                              <p:par>
                                <p:cTn id="17" presetID="1" presetClass="entr" presetSubtype="0" fill="hold" grpId="0" nodeType="afterEffect">
                                  <p:stCondLst>
                                    <p:cond delay="30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12000"/>
                            </p:stCondLst>
                            <p:childTnLst>
                              <p:par>
                                <p:cTn id="20" presetID="1" presetClass="entr" presetSubtype="0" fill="hold" grpId="0" nodeType="afterEffect">
                                  <p:stCondLst>
                                    <p:cond delay="30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15000"/>
                            </p:stCondLst>
                            <p:childTnLst>
                              <p:par>
                                <p:cTn id="23" presetID="1" presetClass="entr" presetSubtype="0" fill="hold" grpId="0" nodeType="afterEffect">
                                  <p:stCondLst>
                                    <p:cond delay="300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18000"/>
                            </p:stCondLst>
                            <p:childTnLst>
                              <p:par>
                                <p:cTn id="26" presetID="1" presetClass="entr" presetSubtype="0" fill="hold" grpId="0" nodeType="afterEffect">
                                  <p:stCondLst>
                                    <p:cond delay="30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21000"/>
                            </p:stCondLst>
                            <p:childTnLst>
                              <p:par>
                                <p:cTn id="29" presetID="1" presetClass="entr" presetSubtype="0" fill="hold" grpId="0" nodeType="afterEffect">
                                  <p:stCondLst>
                                    <p:cond delay="1500"/>
                                  </p:stCondLst>
                                  <p:childTnLst>
                                    <p:set>
                                      <p:cBhvr>
                                        <p:cTn id="30" dur="1" fill="hold">
                                          <p:stCondLst>
                                            <p:cond delay="0"/>
                                          </p:stCondLst>
                                        </p:cTn>
                                        <p:tgtEl>
                                          <p:spTgt spid="21"/>
                                        </p:tgtEl>
                                        <p:attrNameLst>
                                          <p:attrName>style.visibility</p:attrName>
                                        </p:attrNameLst>
                                      </p:cBhvr>
                                      <p:to>
                                        <p:strVal val="visible"/>
                                      </p:to>
                                    </p:set>
                                  </p:childTnLst>
                                </p:cTn>
                              </p:par>
                            </p:childTnLst>
                          </p:cTn>
                        </p:par>
                        <p:par>
                          <p:cTn id="31" fill="hold">
                            <p:stCondLst>
                              <p:cond delay="22500"/>
                            </p:stCondLst>
                            <p:childTnLst>
                              <p:par>
                                <p:cTn id="32" presetID="1" presetClass="entr" presetSubtype="0" fill="hold" grpId="0" nodeType="afterEffect">
                                  <p:stCondLst>
                                    <p:cond delay="2500"/>
                                  </p:stCondLst>
                                  <p:childTnLst>
                                    <p:set>
                                      <p:cBhvr>
                                        <p:cTn id="33" dur="1" fill="hold">
                                          <p:stCondLst>
                                            <p:cond delay="0"/>
                                          </p:stCondLst>
                                        </p:cTn>
                                        <p:tgtEl>
                                          <p:spTgt spid="22"/>
                                        </p:tgtEl>
                                        <p:attrNameLst>
                                          <p:attrName>style.visibility</p:attrName>
                                        </p:attrNameLst>
                                      </p:cBhvr>
                                      <p:to>
                                        <p:strVal val="visible"/>
                                      </p:to>
                                    </p:set>
                                  </p:childTnLst>
                                </p:cTn>
                              </p:par>
                            </p:childTnLst>
                          </p:cTn>
                        </p:par>
                        <p:par>
                          <p:cTn id="34" fill="hold">
                            <p:stCondLst>
                              <p:cond delay="25000"/>
                            </p:stCondLst>
                            <p:childTnLst>
                              <p:par>
                                <p:cTn id="35" presetID="1" presetClass="entr" presetSubtype="0" fill="hold" grpId="0" nodeType="afterEffect">
                                  <p:stCondLst>
                                    <p:cond delay="250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27500"/>
                            </p:stCondLst>
                            <p:childTnLst>
                              <p:par>
                                <p:cTn id="38" presetID="1" presetClass="entr" presetSubtype="0" fill="hold" grpId="0" nodeType="afterEffect">
                                  <p:stCondLst>
                                    <p:cond delay="12500"/>
                                  </p:stCondLst>
                                  <p:childTnLst>
                                    <p:set>
                                      <p:cBhvr>
                                        <p:cTn id="39" dur="1" fill="hold">
                                          <p:stCondLst>
                                            <p:cond delay="0"/>
                                          </p:stCondLst>
                                        </p:cTn>
                                        <p:tgtEl>
                                          <p:spTgt spid="25"/>
                                        </p:tgtEl>
                                        <p:attrNameLst>
                                          <p:attrName>style.visibility</p:attrName>
                                        </p:attrNameLst>
                                      </p:cBhvr>
                                      <p:to>
                                        <p:strVal val="visible"/>
                                      </p:to>
                                    </p:set>
                                  </p:childTnLst>
                                </p:cTn>
                              </p:par>
                              <p:par>
                                <p:cTn id="40" presetID="9" presetClass="exit" presetSubtype="0" fill="hold" grpId="1" nodeType="withEffect">
                                  <p:stCondLst>
                                    <p:cond delay="12500"/>
                                  </p:stCondLst>
                                  <p:childTnLst>
                                    <p:animEffect transition="out" filter="dissolve">
                                      <p:cBhvr>
                                        <p:cTn id="41" dur="100"/>
                                        <p:tgtEl>
                                          <p:spTgt spid="22"/>
                                        </p:tgtEl>
                                      </p:cBhvr>
                                    </p:animEffect>
                                    <p:set>
                                      <p:cBhvr>
                                        <p:cTn id="42" dur="1" fill="hold">
                                          <p:stCondLst>
                                            <p:cond delay="99"/>
                                          </p:stCondLst>
                                        </p:cTn>
                                        <p:tgtEl>
                                          <p:spTgt spid="22"/>
                                        </p:tgtEl>
                                        <p:attrNameLst>
                                          <p:attrName>style.visibility</p:attrName>
                                        </p:attrNameLst>
                                      </p:cBhvr>
                                      <p:to>
                                        <p:strVal val="hidden"/>
                                      </p:to>
                                    </p:set>
                                  </p:childTnLst>
                                </p:cTn>
                              </p:par>
                              <p:par>
                                <p:cTn id="43" presetID="9" presetClass="exit" presetSubtype="0" fill="hold" grpId="1" nodeType="withEffect">
                                  <p:stCondLst>
                                    <p:cond delay="12500"/>
                                  </p:stCondLst>
                                  <p:childTnLst>
                                    <p:animEffect transition="out" filter="dissolve">
                                      <p:cBhvr>
                                        <p:cTn id="44" dur="100"/>
                                        <p:tgtEl>
                                          <p:spTgt spid="24"/>
                                        </p:tgtEl>
                                      </p:cBhvr>
                                    </p:animEffect>
                                    <p:set>
                                      <p:cBhvr>
                                        <p:cTn id="45" dur="1" fill="hold">
                                          <p:stCondLst>
                                            <p:cond delay="99"/>
                                          </p:stCondLst>
                                        </p:cTn>
                                        <p:tgtEl>
                                          <p:spTgt spid="24"/>
                                        </p:tgtEl>
                                        <p:attrNameLst>
                                          <p:attrName>style.visibility</p:attrName>
                                        </p:attrNameLst>
                                      </p:cBhvr>
                                      <p:to>
                                        <p:strVal val="hidden"/>
                                      </p:to>
                                    </p:set>
                                  </p:childTnLst>
                                </p:cTn>
                              </p:par>
                            </p:childTnLst>
                          </p:cTn>
                        </p:par>
                        <p:par>
                          <p:cTn id="46" fill="hold">
                            <p:stCondLst>
                              <p:cond delay="40100"/>
                            </p:stCondLst>
                            <p:childTnLst>
                              <p:par>
                                <p:cTn id="47" presetID="1" presetClass="entr" presetSubtype="0" fill="hold" grpId="0" nodeType="afterEffect">
                                  <p:stCondLst>
                                    <p:cond delay="50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P spid="23" grpId="0" animBg="1"/>
      <p:bldP spid="12" grpId="0"/>
      <p:bldP spid="13" grpId="0"/>
      <p:bldP spid="14" grpId="0"/>
      <p:bldP spid="16" grpId="0"/>
      <p:bldP spid="17" grpId="0"/>
      <p:bldP spid="18" grpId="0"/>
      <p:bldP spid="21" grpId="0"/>
      <p:bldP spid="22" grpId="0"/>
      <p:bldP spid="22" grpId="1"/>
      <p:bldP spid="24" grpId="0"/>
      <p:bldP spid="24" grpId="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bwMode="auto">
          <a:xfrm>
            <a:off x="395536" y="162496"/>
            <a:ext cx="8352928" cy="962248"/>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l"/>
            <a:r>
              <a:rPr lang="en-GB" sz="3200" dirty="0">
                <a:latin typeface="Arial" pitchFamily="34" charset="0"/>
                <a:cs typeface="Arial" pitchFamily="34" charset="0"/>
              </a:rPr>
              <a:t>1.1 Where in such systems do we have to deal</a:t>
            </a:r>
            <a:br>
              <a:rPr lang="en-GB" sz="3200" dirty="0">
                <a:latin typeface="Arial" pitchFamily="34" charset="0"/>
                <a:cs typeface="Arial" pitchFamily="34" charset="0"/>
              </a:rPr>
            </a:br>
            <a:r>
              <a:rPr lang="en-GB" sz="3200" dirty="0">
                <a:latin typeface="Arial" pitchFamily="34" charset="0"/>
                <a:cs typeface="Arial" pitchFamily="34" charset="0"/>
              </a:rPr>
              <a:t>       with fire and explosion protection? </a:t>
            </a:r>
            <a:endParaRPr lang="en-GB" sz="1600" baseline="-25000" dirty="0">
              <a:latin typeface="Arial" pitchFamily="34" charset="0"/>
              <a:cs typeface="Arial" pitchFamily="34" charset="0"/>
            </a:endParaRPr>
          </a:p>
        </p:txBody>
      </p:sp>
      <p:sp>
        <p:nvSpPr>
          <p:cNvPr id="15" name="Textfeld 14"/>
          <p:cNvSpPr txBox="1">
            <a:spLocks noChangeArrowheads="1"/>
          </p:cNvSpPr>
          <p:nvPr/>
        </p:nvSpPr>
        <p:spPr bwMode="auto">
          <a:xfrm>
            <a:off x="395536" y="1268760"/>
            <a:ext cx="8280920" cy="1446550"/>
          </a:xfrm>
          <a:prstGeom prst="rect">
            <a:avLst/>
          </a:prstGeom>
          <a:noFill/>
          <a:ln w="9525">
            <a:noFill/>
            <a:miter lim="800000"/>
            <a:headEnd/>
            <a:tailEnd/>
          </a:ln>
        </p:spPr>
        <p:txBody>
          <a:bodyPr wrap="square">
            <a:spAutoFit/>
          </a:bodyPr>
          <a:lstStyle/>
          <a:p>
            <a:r>
              <a:rPr lang="en-US" sz="2200" dirty="0">
                <a:latin typeface="Arial" charset="0"/>
                <a:cs typeface="Arial" charset="0"/>
              </a:rPr>
              <a:t>Fire and explosion protection of yard, </a:t>
            </a:r>
            <a:r>
              <a:rPr lang="en-GB" sz="2200" dirty="0">
                <a:solidFill>
                  <a:prstClr val="black"/>
                </a:solidFill>
                <a:latin typeface="Arial" charset="0"/>
                <a:cs typeface="Arial" charset="0"/>
              </a:rPr>
              <a:t>pre-crusher system and belt track transition points often are treated not very carefully, which is understandable (although not correct) in all cases in which the raw coal normally is not causing problems. </a:t>
            </a:r>
            <a:endParaRPr lang="en-US" sz="2200" dirty="0">
              <a:latin typeface="Arial" charset="0"/>
              <a:cs typeface="Arial" charset="0"/>
            </a:endParaRPr>
          </a:p>
        </p:txBody>
      </p:sp>
      <p:sp>
        <p:nvSpPr>
          <p:cNvPr id="20" name="Foliennummernplatzhalter 3"/>
          <p:cNvSpPr>
            <a:spLocks noGrp="1"/>
          </p:cNvSpPr>
          <p:nvPr>
            <p:ph type="sldNum" sz="quarter" idx="10"/>
          </p:nvPr>
        </p:nvSpPr>
        <p:spPr>
          <a:xfrm>
            <a:off x="-36512" y="6520259"/>
            <a:ext cx="648072" cy="365125"/>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3</a:t>
            </a:r>
          </a:p>
        </p:txBody>
      </p:sp>
      <p:sp>
        <p:nvSpPr>
          <p:cNvPr id="19"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sp>
        <p:nvSpPr>
          <p:cNvPr id="23" name="Ellipse 22"/>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feld 24"/>
          <p:cNvSpPr txBox="1">
            <a:spLocks noChangeArrowheads="1"/>
          </p:cNvSpPr>
          <p:nvPr/>
        </p:nvSpPr>
        <p:spPr bwMode="auto">
          <a:xfrm>
            <a:off x="395536" y="2924944"/>
            <a:ext cx="8280920" cy="1107996"/>
          </a:xfrm>
          <a:prstGeom prst="rect">
            <a:avLst/>
          </a:prstGeom>
          <a:noFill/>
          <a:ln w="9525">
            <a:noFill/>
            <a:miter lim="800000"/>
            <a:headEnd/>
            <a:tailEnd/>
          </a:ln>
        </p:spPr>
        <p:txBody>
          <a:bodyPr wrap="square">
            <a:spAutoFit/>
          </a:bodyPr>
          <a:lstStyle/>
          <a:p>
            <a:r>
              <a:rPr lang="en-US" sz="2200" dirty="0">
                <a:solidFill>
                  <a:srgbClr val="FF0000"/>
                </a:solidFill>
                <a:latin typeface="Arial" charset="0"/>
                <a:cs typeface="Arial" charset="0"/>
              </a:rPr>
              <a:t>In the real world fire and explosion protection of yard, </a:t>
            </a:r>
            <a:r>
              <a:rPr lang="en-GB" sz="2200" dirty="0">
                <a:solidFill>
                  <a:srgbClr val="FF0000"/>
                </a:solidFill>
                <a:latin typeface="Arial" charset="0"/>
                <a:cs typeface="Arial" charset="0"/>
              </a:rPr>
              <a:t>pre-crusher system and belt track transition point dust filters often are not in place, incorrect, or incomplete.</a:t>
            </a:r>
            <a:endParaRPr lang="en-US" sz="2200" dirty="0">
              <a:solidFill>
                <a:srgbClr val="FF0000"/>
              </a:solidFill>
              <a:latin typeface="Arial" charset="0"/>
              <a:cs typeface="Arial" charset="0"/>
            </a:endParaRPr>
          </a:p>
        </p:txBody>
      </p:sp>
      <p:sp>
        <p:nvSpPr>
          <p:cNvPr id="26" name="Textfeld 25"/>
          <p:cNvSpPr txBox="1">
            <a:spLocks noChangeArrowheads="1"/>
          </p:cNvSpPr>
          <p:nvPr/>
        </p:nvSpPr>
        <p:spPr bwMode="auto">
          <a:xfrm>
            <a:off x="395536" y="4265220"/>
            <a:ext cx="8280920" cy="769441"/>
          </a:xfrm>
          <a:prstGeom prst="rect">
            <a:avLst/>
          </a:prstGeom>
          <a:noFill/>
          <a:ln w="9525">
            <a:noFill/>
            <a:miter lim="800000"/>
            <a:headEnd/>
            <a:tailEnd/>
          </a:ln>
        </p:spPr>
        <p:txBody>
          <a:bodyPr wrap="square">
            <a:spAutoFit/>
          </a:bodyPr>
          <a:lstStyle/>
          <a:p>
            <a:r>
              <a:rPr lang="en-US" sz="2200" dirty="0">
                <a:latin typeface="Arial" charset="0"/>
                <a:cs typeface="Arial" charset="0"/>
              </a:rPr>
              <a:t>Obviously, the parties involved often consider the raw coal part of the system as “not so much in need of protective designs”.   </a:t>
            </a:r>
          </a:p>
        </p:txBody>
      </p:sp>
      <p:sp>
        <p:nvSpPr>
          <p:cNvPr id="27" name="Textfeld 26"/>
          <p:cNvSpPr txBox="1">
            <a:spLocks noChangeArrowheads="1"/>
          </p:cNvSpPr>
          <p:nvPr/>
        </p:nvSpPr>
        <p:spPr bwMode="auto">
          <a:xfrm>
            <a:off x="395536" y="5345340"/>
            <a:ext cx="8280920" cy="1107996"/>
          </a:xfrm>
          <a:prstGeom prst="rect">
            <a:avLst/>
          </a:prstGeom>
          <a:noFill/>
          <a:ln w="9525">
            <a:noFill/>
            <a:miter lim="800000"/>
            <a:headEnd/>
            <a:tailEnd/>
          </a:ln>
        </p:spPr>
        <p:txBody>
          <a:bodyPr wrap="square">
            <a:spAutoFit/>
          </a:bodyPr>
          <a:lstStyle/>
          <a:p>
            <a:r>
              <a:rPr lang="en-US" sz="2200" dirty="0">
                <a:latin typeface="Arial" charset="0"/>
                <a:cs typeface="Arial" charset="0"/>
              </a:rPr>
              <a:t>The least that can be said about incorrect situations is that the  operation in question is not living up to its mission statement by “cutting some corners”, with most personnel not aware of this.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600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7500"/>
                            </p:stCondLst>
                            <p:childTnLst>
                              <p:par>
                                <p:cTn id="11" presetID="1" presetClass="entr" presetSubtype="0" fill="hold" grpId="0" nodeType="afterEffect">
                                  <p:stCondLst>
                                    <p:cond delay="7000"/>
                                  </p:stCondLst>
                                  <p:childTnLst>
                                    <p:set>
                                      <p:cBhvr>
                                        <p:cTn id="12" dur="1" fill="hold">
                                          <p:stCondLst>
                                            <p:cond delay="0"/>
                                          </p:stCondLst>
                                        </p:cTn>
                                        <p:tgtEl>
                                          <p:spTgt spid="26"/>
                                        </p:tgtEl>
                                        <p:attrNameLst>
                                          <p:attrName>style.visibility</p:attrName>
                                        </p:attrNameLst>
                                      </p:cBhvr>
                                      <p:to>
                                        <p:strVal val="visible"/>
                                      </p:to>
                                    </p:set>
                                  </p:childTnLst>
                                </p:cTn>
                              </p:par>
                            </p:childTnLst>
                          </p:cTn>
                        </p:par>
                        <p:par>
                          <p:cTn id="13" fill="hold">
                            <p:stCondLst>
                              <p:cond delay="14500"/>
                            </p:stCondLst>
                            <p:childTnLst>
                              <p:par>
                                <p:cTn id="14" presetID="1" presetClass="entr" presetSubtype="0" fill="hold" grpId="0" nodeType="afterEffect">
                                  <p:stCondLst>
                                    <p:cond delay="600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grpId="0" nodeType="withEffect">
                                  <p:stCondLst>
                                    <p:cond delay="700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P spid="25"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liennummernplatzhalter 3"/>
          <p:cNvSpPr>
            <a:spLocks noGrp="1"/>
          </p:cNvSpPr>
          <p:nvPr>
            <p:ph type="sldNum" sz="quarter" idx="10"/>
          </p:nvPr>
        </p:nvSpPr>
        <p:spPr>
          <a:xfrm>
            <a:off x="0" y="6525344"/>
            <a:ext cx="683568" cy="332656"/>
          </a:xfrm>
        </p:spPr>
        <p:txBody>
          <a:bodyPr/>
          <a:lstStyle/>
          <a:p>
            <a:pPr>
              <a:defRPr/>
            </a:pPr>
            <a:r>
              <a:rPr lang="de-DE" dirty="0" err="1">
                <a:latin typeface="Arial" pitchFamily="34" charset="0"/>
                <a:cs typeface="Arial" pitchFamily="34" charset="0"/>
              </a:rPr>
              <a:t>slide</a:t>
            </a:r>
            <a:r>
              <a:rPr lang="de-DE" dirty="0">
                <a:latin typeface="Arial" pitchFamily="34" charset="0"/>
                <a:cs typeface="Arial" pitchFamily="34" charset="0"/>
              </a:rPr>
              <a:t>  </a:t>
            </a:r>
            <a:fld id="{0016C2DB-6353-4A3E-9636-C77B6D88A9AD}" type="slidenum">
              <a:rPr lang="de-DE" smtClean="0">
                <a:latin typeface="Arial" pitchFamily="34" charset="0"/>
                <a:cs typeface="Arial" pitchFamily="34" charset="0"/>
              </a:rPr>
              <a:pPr>
                <a:defRPr/>
              </a:pPr>
              <a:t>9</a:t>
            </a:fld>
            <a:endParaRPr lang="de-DE" dirty="0">
              <a:latin typeface="Arial" pitchFamily="34" charset="0"/>
              <a:cs typeface="Arial" pitchFamily="34" charset="0"/>
            </a:endParaRPr>
          </a:p>
        </p:txBody>
      </p:sp>
      <p:sp>
        <p:nvSpPr>
          <p:cNvPr id="22" name="Foliennummernplatzhalter 3"/>
          <p:cNvSpPr>
            <a:spLocks noGrp="1"/>
          </p:cNvSpPr>
          <p:nvPr>
            <p:ph type="sldNum" sz="quarter" idx="10"/>
          </p:nvPr>
        </p:nvSpPr>
        <p:spPr>
          <a:xfrm>
            <a:off x="7308304" y="6520259"/>
            <a:ext cx="1800200" cy="365125"/>
          </a:xfrm>
        </p:spPr>
        <p:txBody>
          <a:bodyPr/>
          <a:lstStyle/>
          <a:p>
            <a:pPr>
              <a:defRPr/>
            </a:pPr>
            <a:r>
              <a:rPr lang="de-DE" dirty="0">
                <a:latin typeface="Arial" pitchFamily="34" charset="0"/>
                <a:cs typeface="Arial" pitchFamily="34" charset="0"/>
              </a:rPr>
              <a:t>Coal Mill Safety Pte Ltd</a:t>
            </a:r>
          </a:p>
        </p:txBody>
      </p:sp>
      <p:pic>
        <p:nvPicPr>
          <p:cNvPr id="1026" name="Picture 2"/>
          <p:cNvPicPr>
            <a:picLocks noChangeAspect="1" noChangeArrowheads="1"/>
          </p:cNvPicPr>
          <p:nvPr/>
        </p:nvPicPr>
        <p:blipFill>
          <a:blip r:embed="rId2" cstate="print"/>
          <a:srcRect/>
          <a:stretch>
            <a:fillRect/>
          </a:stretch>
        </p:blipFill>
        <p:spPr bwMode="auto">
          <a:xfrm>
            <a:off x="1692000" y="1303076"/>
            <a:ext cx="5810896" cy="4358172"/>
          </a:xfrm>
          <a:prstGeom prst="rect">
            <a:avLst/>
          </a:prstGeom>
          <a:noFill/>
          <a:ln w="9525">
            <a:noFill/>
            <a:miter lim="800000"/>
            <a:headEnd/>
            <a:tailEnd/>
          </a:ln>
          <a:effectLst/>
        </p:spPr>
      </p:pic>
      <p:sp>
        <p:nvSpPr>
          <p:cNvPr id="23" name="Ellipse 22"/>
          <p:cNvSpPr/>
          <p:nvPr/>
        </p:nvSpPr>
        <p:spPr>
          <a:xfrm>
            <a:off x="8604448" y="630932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feld 24"/>
          <p:cNvSpPr txBox="1">
            <a:spLocks noChangeArrowheads="1"/>
          </p:cNvSpPr>
          <p:nvPr/>
        </p:nvSpPr>
        <p:spPr bwMode="auto">
          <a:xfrm>
            <a:off x="251520" y="5158933"/>
            <a:ext cx="6192688" cy="646331"/>
          </a:xfrm>
          <a:prstGeom prst="rect">
            <a:avLst/>
          </a:prstGeom>
          <a:solidFill>
            <a:schemeClr val="bg1"/>
          </a:solidFill>
          <a:ln w="9525">
            <a:noFill/>
            <a:miter lim="800000"/>
            <a:headEnd/>
            <a:tailEnd/>
          </a:ln>
        </p:spPr>
        <p:txBody>
          <a:bodyPr wrap="square">
            <a:spAutoFit/>
          </a:bodyPr>
          <a:lstStyle/>
          <a:p>
            <a:r>
              <a:rPr lang="en-US" dirty="0">
                <a:latin typeface="Arial" charset="0"/>
                <a:cs typeface="Arial" charset="0"/>
              </a:rPr>
              <a:t>1 – crusher, normally an impact crusher</a:t>
            </a:r>
          </a:p>
          <a:p>
            <a:r>
              <a:rPr lang="en-US" dirty="0">
                <a:latin typeface="Arial" charset="0"/>
                <a:cs typeface="Arial" charset="0"/>
              </a:rPr>
              <a:t>      In this crusher an explosive atmosphere is normal.</a:t>
            </a:r>
          </a:p>
        </p:txBody>
      </p:sp>
      <p:sp>
        <p:nvSpPr>
          <p:cNvPr id="26" name="Pfeil nach oben 25"/>
          <p:cNvSpPr/>
          <p:nvPr/>
        </p:nvSpPr>
        <p:spPr>
          <a:xfrm rot="1200000">
            <a:off x="4522154" y="4876418"/>
            <a:ext cx="144016" cy="576064"/>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feld 26"/>
          <p:cNvSpPr txBox="1">
            <a:spLocks noChangeArrowheads="1"/>
          </p:cNvSpPr>
          <p:nvPr/>
        </p:nvSpPr>
        <p:spPr bwMode="auto">
          <a:xfrm>
            <a:off x="251520" y="1196752"/>
            <a:ext cx="8352928" cy="646331"/>
          </a:xfrm>
          <a:prstGeom prst="rect">
            <a:avLst/>
          </a:prstGeom>
          <a:solidFill>
            <a:schemeClr val="bg1"/>
          </a:solidFill>
          <a:ln w="9525">
            <a:noFill/>
            <a:miter lim="800000"/>
            <a:headEnd/>
            <a:tailEnd/>
          </a:ln>
        </p:spPr>
        <p:txBody>
          <a:bodyPr wrap="square">
            <a:spAutoFit/>
          </a:bodyPr>
          <a:lstStyle/>
          <a:p>
            <a:r>
              <a:rPr lang="en-US" dirty="0">
                <a:latin typeface="Arial" charset="0"/>
                <a:cs typeface="Arial" charset="0"/>
              </a:rPr>
              <a:t>2 – bag filter for crusher de-aeration de-dusting and belt conveyor de-dusting</a:t>
            </a:r>
          </a:p>
          <a:p>
            <a:r>
              <a:rPr lang="en-US" dirty="0">
                <a:latin typeface="Arial" charset="0"/>
                <a:cs typeface="Arial" charset="0"/>
              </a:rPr>
              <a:t>      In this bag filter an explosive atmosphere is normal.</a:t>
            </a:r>
          </a:p>
        </p:txBody>
      </p:sp>
      <p:sp>
        <p:nvSpPr>
          <p:cNvPr id="28" name="Explosion 1 27"/>
          <p:cNvSpPr/>
          <p:nvPr/>
        </p:nvSpPr>
        <p:spPr>
          <a:xfrm>
            <a:off x="4716016" y="4725144"/>
            <a:ext cx="144016" cy="144016"/>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Pfeil nach oben 29"/>
          <p:cNvSpPr/>
          <p:nvPr/>
        </p:nvSpPr>
        <p:spPr>
          <a:xfrm rot="10800000">
            <a:off x="4716016" y="1844848"/>
            <a:ext cx="144016" cy="1332000"/>
          </a:xfrm>
          <a:prstGeom prst="upArrow">
            <a:avLst/>
          </a:prstGeom>
          <a:solidFill>
            <a:srgbClr val="FFFF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Explosion 1 34"/>
          <p:cNvSpPr/>
          <p:nvPr/>
        </p:nvSpPr>
        <p:spPr>
          <a:xfrm>
            <a:off x="4716016" y="3284984"/>
            <a:ext cx="144016" cy="144016"/>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feld 38"/>
          <p:cNvSpPr txBox="1">
            <a:spLocks noChangeArrowheads="1"/>
          </p:cNvSpPr>
          <p:nvPr/>
        </p:nvSpPr>
        <p:spPr bwMode="auto">
          <a:xfrm>
            <a:off x="0" y="1772816"/>
            <a:ext cx="9144000" cy="369332"/>
          </a:xfrm>
          <a:prstGeom prst="rect">
            <a:avLst/>
          </a:prstGeom>
          <a:solidFill>
            <a:schemeClr val="bg1"/>
          </a:solidFill>
          <a:ln w="9525">
            <a:noFill/>
            <a:miter lim="800000"/>
            <a:headEnd/>
            <a:tailEnd/>
          </a:ln>
        </p:spPr>
        <p:txBody>
          <a:bodyPr wrap="square">
            <a:spAutoFit/>
          </a:bodyPr>
          <a:lstStyle/>
          <a:p>
            <a:pPr algn="ctr"/>
            <a:r>
              <a:rPr lang="en-US" dirty="0">
                <a:latin typeface="Arial" charset="0"/>
                <a:cs typeface="Arial" charset="0"/>
              </a:rPr>
              <a:t>And, under certain circumstances, a fire can develop in this filter.</a:t>
            </a:r>
          </a:p>
        </p:txBody>
      </p:sp>
      <p:sp>
        <p:nvSpPr>
          <p:cNvPr id="46" name="Textfeld 45"/>
          <p:cNvSpPr txBox="1"/>
          <p:nvPr/>
        </p:nvSpPr>
        <p:spPr>
          <a:xfrm>
            <a:off x="5220072" y="4725144"/>
            <a:ext cx="2016224" cy="370800"/>
          </a:xfrm>
          <a:prstGeom prst="rect">
            <a:avLst/>
          </a:prstGeom>
          <a:solidFill>
            <a:schemeClr val="bg1"/>
          </a:solidFill>
        </p:spPr>
        <p:txBody>
          <a:bodyPr wrap="square" rtlCol="0">
            <a:spAutoFit/>
          </a:bodyPr>
          <a:lstStyle/>
          <a:p>
            <a:r>
              <a:rPr lang="en-GB" dirty="0">
                <a:latin typeface="Arial" pitchFamily="34" charset="0"/>
                <a:cs typeface="Arial" pitchFamily="34" charset="0"/>
              </a:rPr>
              <a:t>ignition in crusher</a:t>
            </a:r>
          </a:p>
        </p:txBody>
      </p:sp>
      <p:sp>
        <p:nvSpPr>
          <p:cNvPr id="48" name="Textfeld 47"/>
          <p:cNvSpPr txBox="1"/>
          <p:nvPr/>
        </p:nvSpPr>
        <p:spPr>
          <a:xfrm>
            <a:off x="5004048" y="2708920"/>
            <a:ext cx="2160240" cy="369332"/>
          </a:xfrm>
          <a:prstGeom prst="rect">
            <a:avLst/>
          </a:prstGeom>
          <a:solidFill>
            <a:schemeClr val="bg1"/>
          </a:solidFill>
        </p:spPr>
        <p:txBody>
          <a:bodyPr wrap="square" rtlCol="0">
            <a:spAutoFit/>
          </a:bodyPr>
          <a:lstStyle/>
          <a:p>
            <a:r>
              <a:rPr lang="en-GB" dirty="0">
                <a:latin typeface="Arial" pitchFamily="34" charset="0"/>
                <a:cs typeface="Arial" pitchFamily="34" charset="0"/>
              </a:rPr>
              <a:t>ignition in bag filter</a:t>
            </a:r>
          </a:p>
        </p:txBody>
      </p:sp>
      <p:sp>
        <p:nvSpPr>
          <p:cNvPr id="55" name="Titel 54"/>
          <p:cNvSpPr>
            <a:spLocks noGrp="1"/>
          </p:cNvSpPr>
          <p:nvPr>
            <p:ph type="title"/>
          </p:nvPr>
        </p:nvSpPr>
        <p:spPr>
          <a:xfrm>
            <a:off x="395536" y="116632"/>
            <a:ext cx="8229600" cy="864096"/>
          </a:xfrm>
        </p:spPr>
        <p:txBody>
          <a:bodyPr>
            <a:normAutofit fontScale="90000"/>
          </a:bodyPr>
          <a:lstStyle/>
          <a:p>
            <a:pPr lvl="0" algn="l"/>
            <a:r>
              <a:rPr lang="en-GB" sz="3200" dirty="0">
                <a:latin typeface="Arial" pitchFamily="34" charset="0"/>
                <a:cs typeface="Arial" pitchFamily="34" charset="0"/>
              </a:rPr>
              <a:t>1.1</a:t>
            </a:r>
            <a:r>
              <a:rPr lang="en-GB" sz="3200" baseline="-25000" dirty="0">
                <a:latin typeface="Arial" pitchFamily="34" charset="0"/>
                <a:cs typeface="Arial" pitchFamily="34" charset="0"/>
              </a:rPr>
              <a:t>1</a:t>
            </a:r>
            <a:r>
              <a:rPr lang="en-GB" sz="3200" dirty="0">
                <a:latin typeface="Arial" pitchFamily="34" charset="0"/>
                <a:cs typeface="Arial" pitchFamily="34" charset="0"/>
              </a:rPr>
              <a:t> Where in such systems do we have to deal</a:t>
            </a:r>
            <a:br>
              <a:rPr lang="en-GB" sz="3200" dirty="0">
                <a:latin typeface="Arial" pitchFamily="34" charset="0"/>
                <a:cs typeface="Arial" pitchFamily="34" charset="0"/>
              </a:rPr>
            </a:br>
            <a:r>
              <a:rPr lang="en-GB" sz="3200" dirty="0">
                <a:latin typeface="Arial" pitchFamily="34" charset="0"/>
                <a:cs typeface="Arial" pitchFamily="34" charset="0"/>
              </a:rPr>
              <a:t>        with fire and explosion protection? </a:t>
            </a:r>
            <a:endParaRPr lang="en-GB" baseline="-25000" dirty="0"/>
          </a:p>
        </p:txBody>
      </p:sp>
      <p:pic>
        <p:nvPicPr>
          <p:cNvPr id="16" name="Picture 3"/>
          <p:cNvPicPr>
            <a:picLocks noChangeAspect="1" noChangeArrowheads="1"/>
          </p:cNvPicPr>
          <p:nvPr/>
        </p:nvPicPr>
        <p:blipFill>
          <a:blip r:embed="rId3" cstate="print"/>
          <a:srcRect/>
          <a:stretch>
            <a:fillRect/>
          </a:stretch>
        </p:blipFill>
        <p:spPr bwMode="auto">
          <a:xfrm>
            <a:off x="5274414" y="1296000"/>
            <a:ext cx="3269700" cy="43596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1026"/>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50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6500"/>
                            </p:stCondLst>
                            <p:childTnLst>
                              <p:par>
                                <p:cTn id="11" presetID="9" presetClass="exit" presetSubtype="0" fill="hold" nodeType="afterEffect">
                                  <p:stCondLst>
                                    <p:cond delay="5300"/>
                                  </p:stCondLst>
                                  <p:childTnLst>
                                    <p:animEffect transition="out" filter="dissolve">
                                      <p:cBhvr>
                                        <p:cTn id="12" dur="100"/>
                                        <p:tgtEl>
                                          <p:spTgt spid="16"/>
                                        </p:tgtEl>
                                      </p:cBhvr>
                                    </p:animEffect>
                                    <p:set>
                                      <p:cBhvr>
                                        <p:cTn id="13" dur="1" fill="hold">
                                          <p:stCondLst>
                                            <p:cond delay="99"/>
                                          </p:stCondLst>
                                        </p:cTn>
                                        <p:tgtEl>
                                          <p:spTgt spid="16"/>
                                        </p:tgtEl>
                                        <p:attrNameLst>
                                          <p:attrName>style.visibility</p:attrName>
                                        </p:attrNameLst>
                                      </p:cBhvr>
                                      <p:to>
                                        <p:strVal val="hidden"/>
                                      </p:to>
                                    </p:set>
                                  </p:childTnLst>
                                </p:cTn>
                              </p:par>
                            </p:childTnLst>
                          </p:cTn>
                        </p:par>
                        <p:par>
                          <p:cTn id="14" fill="hold">
                            <p:stCondLst>
                              <p:cond delay="11900"/>
                            </p:stCondLst>
                            <p:childTnLst>
                              <p:par>
                                <p:cTn id="15" presetID="11" presetClass="entr" presetSubtype="0" fill="hold" grpId="0" nodeType="afterEffect">
                                  <p:stCondLst>
                                    <p:cond delay="1600"/>
                                  </p:stCondLst>
                                  <p:childTnLst>
                                    <p:set>
                                      <p:cBhvr>
                                        <p:cTn id="16" dur="6500">
                                          <p:stCondLst>
                                            <p:cond delay="0"/>
                                          </p:stCondLst>
                                        </p:cTn>
                                        <p:tgtEl>
                                          <p:spTgt spid="25"/>
                                        </p:tgtEl>
                                        <p:attrNameLst>
                                          <p:attrName>style.visibility</p:attrName>
                                        </p:attrNameLst>
                                      </p:cBhvr>
                                      <p:to>
                                        <p:strVal val="visible"/>
                                      </p:to>
                                    </p:set>
                                  </p:childTnLst>
                                </p:cTn>
                              </p:par>
                              <p:par>
                                <p:cTn id="17" presetID="11" presetClass="entr" presetSubtype="0" fill="hold" grpId="0" nodeType="withEffect">
                                  <p:stCondLst>
                                    <p:cond delay="1600"/>
                                  </p:stCondLst>
                                  <p:childTnLst>
                                    <p:set>
                                      <p:cBhvr>
                                        <p:cTn id="18" dur="4000">
                                          <p:stCondLst>
                                            <p:cond delay="0"/>
                                          </p:stCondLst>
                                        </p:cTn>
                                        <p:tgtEl>
                                          <p:spTgt spid="26"/>
                                        </p:tgtEl>
                                        <p:attrNameLst>
                                          <p:attrName>style.visibility</p:attrName>
                                        </p:attrNameLst>
                                      </p:cBhvr>
                                      <p:to>
                                        <p:strVal val="visible"/>
                                      </p:to>
                                    </p:set>
                                  </p:childTnLst>
                                </p:cTn>
                              </p:par>
                              <p:par>
                                <p:cTn id="19" presetID="11" presetClass="entr" presetSubtype="0" fill="hold" grpId="0" nodeType="withEffect">
                                  <p:stCondLst>
                                    <p:cond delay="1600"/>
                                  </p:stCondLst>
                                  <p:childTnLst>
                                    <p:set>
                                      <p:cBhvr>
                                        <p:cTn id="20" dur="2500">
                                          <p:stCondLst>
                                            <p:cond delay="0"/>
                                          </p:stCondLst>
                                        </p:cTn>
                                        <p:tgtEl>
                                          <p:spTgt spid="28"/>
                                        </p:tgtEl>
                                        <p:attrNameLst>
                                          <p:attrName>style.visibility</p:attrName>
                                        </p:attrNameLst>
                                      </p:cBhvr>
                                      <p:to>
                                        <p:strVal val="visible"/>
                                      </p:to>
                                    </p:set>
                                  </p:childTnLst>
                                </p:cTn>
                              </p:par>
                              <p:par>
                                <p:cTn id="21" presetID="11" presetClass="entr" presetSubtype="0" fill="hold" grpId="0" nodeType="withEffect">
                                  <p:stCondLst>
                                    <p:cond delay="1600"/>
                                  </p:stCondLst>
                                  <p:childTnLst>
                                    <p:set>
                                      <p:cBhvr>
                                        <p:cTn id="22" dur="4000">
                                          <p:stCondLst>
                                            <p:cond delay="0"/>
                                          </p:stCondLst>
                                        </p:cTn>
                                        <p:tgtEl>
                                          <p:spTgt spid="46"/>
                                        </p:tgtEl>
                                        <p:attrNameLst>
                                          <p:attrName>style.visibility</p:attrName>
                                        </p:attrNameLst>
                                      </p:cBhvr>
                                      <p:to>
                                        <p:strVal val="visible"/>
                                      </p:to>
                                    </p:set>
                                  </p:childTnLst>
                                </p:cTn>
                              </p:par>
                            </p:childTnLst>
                          </p:cTn>
                        </p:par>
                        <p:par>
                          <p:cTn id="23" fill="hold">
                            <p:stCondLst>
                              <p:cond delay="20000"/>
                            </p:stCondLst>
                            <p:childTnLst>
                              <p:par>
                                <p:cTn id="24" presetID="11" presetClass="entr" presetSubtype="0" fill="hold" grpId="0" nodeType="afterEffect">
                                  <p:stCondLst>
                                    <p:cond delay="2000"/>
                                  </p:stCondLst>
                                  <p:childTnLst>
                                    <p:set>
                                      <p:cBhvr>
                                        <p:cTn id="25" dur="4500">
                                          <p:stCondLst>
                                            <p:cond delay="0"/>
                                          </p:stCondLst>
                                        </p:cTn>
                                        <p:tgtEl>
                                          <p:spTgt spid="27"/>
                                        </p:tgtEl>
                                        <p:attrNameLst>
                                          <p:attrName>style.visibility</p:attrName>
                                        </p:attrNameLst>
                                      </p:cBhvr>
                                      <p:to>
                                        <p:strVal val="visible"/>
                                      </p:to>
                                    </p:set>
                                  </p:childTnLst>
                                </p:cTn>
                              </p:par>
                              <p:par>
                                <p:cTn id="26" presetID="11" presetClass="entr" presetSubtype="0" fill="hold" grpId="0" nodeType="withEffect">
                                  <p:stCondLst>
                                    <p:cond delay="2200"/>
                                  </p:stCondLst>
                                  <p:childTnLst>
                                    <p:set>
                                      <p:cBhvr>
                                        <p:cTn id="27" dur="4300">
                                          <p:stCondLst>
                                            <p:cond delay="0"/>
                                          </p:stCondLst>
                                        </p:cTn>
                                        <p:tgtEl>
                                          <p:spTgt spid="30"/>
                                        </p:tgtEl>
                                        <p:attrNameLst>
                                          <p:attrName>style.visibility</p:attrName>
                                        </p:attrNameLst>
                                      </p:cBhvr>
                                      <p:to>
                                        <p:strVal val="visible"/>
                                      </p:to>
                                    </p:set>
                                  </p:childTnLst>
                                </p:cTn>
                              </p:par>
                              <p:par>
                                <p:cTn id="28" presetID="11" presetClass="entr" presetSubtype="0" fill="hold" grpId="0" nodeType="withEffect">
                                  <p:stCondLst>
                                    <p:cond delay="2400"/>
                                  </p:stCondLst>
                                  <p:childTnLst>
                                    <p:set>
                                      <p:cBhvr>
                                        <p:cTn id="29" dur="2600">
                                          <p:stCondLst>
                                            <p:cond delay="0"/>
                                          </p:stCondLst>
                                        </p:cTn>
                                        <p:tgtEl>
                                          <p:spTgt spid="35"/>
                                        </p:tgtEl>
                                        <p:attrNameLst>
                                          <p:attrName>style.visibility</p:attrName>
                                        </p:attrNameLst>
                                      </p:cBhvr>
                                      <p:to>
                                        <p:strVal val="visible"/>
                                      </p:to>
                                    </p:set>
                                  </p:childTnLst>
                                </p:cTn>
                              </p:par>
                              <p:par>
                                <p:cTn id="30" presetID="11" presetClass="entr" presetSubtype="0" fill="hold" grpId="0" nodeType="withEffect">
                                  <p:stCondLst>
                                    <p:cond delay="2000"/>
                                  </p:stCondLst>
                                  <p:childTnLst>
                                    <p:set>
                                      <p:cBhvr>
                                        <p:cTn id="31" dur="3000">
                                          <p:stCondLst>
                                            <p:cond delay="0"/>
                                          </p:stCondLst>
                                        </p:cTn>
                                        <p:tgtEl>
                                          <p:spTgt spid="48"/>
                                        </p:tgtEl>
                                        <p:attrNameLst>
                                          <p:attrName>style.visibility</p:attrName>
                                        </p:attrNameLst>
                                      </p:cBhvr>
                                      <p:to>
                                        <p:strVal val="visible"/>
                                      </p:to>
                                    </p:set>
                                  </p:childTnLst>
                                </p:cTn>
                              </p:par>
                            </p:childTnLst>
                          </p:cTn>
                        </p:par>
                        <p:par>
                          <p:cTn id="32" fill="hold">
                            <p:stCondLst>
                              <p:cond delay="26500"/>
                            </p:stCondLst>
                            <p:childTnLst>
                              <p:par>
                                <p:cTn id="33" presetID="11" presetClass="entr" presetSubtype="0" fill="hold" grpId="0" nodeType="afterEffect">
                                  <p:stCondLst>
                                    <p:cond delay="1000"/>
                                  </p:stCondLst>
                                  <p:childTnLst>
                                    <p:set>
                                      <p:cBhvr>
                                        <p:cTn id="34" dur="3500">
                                          <p:stCondLst>
                                            <p:cond delay="0"/>
                                          </p:stCondLst>
                                        </p:cTn>
                                        <p:tgtEl>
                                          <p:spTgt spid="39"/>
                                        </p:tgtEl>
                                        <p:attrNameLst>
                                          <p:attrName>style.visibility</p:attrName>
                                        </p:attrNameLst>
                                      </p:cBhvr>
                                      <p:to>
                                        <p:strVal val="visible"/>
                                      </p:to>
                                    </p:set>
                                  </p:childTnLst>
                                </p:cTn>
                              </p:par>
                            </p:childTnLst>
                          </p:cTn>
                        </p:par>
                        <p:par>
                          <p:cTn id="35" fill="hold">
                            <p:stCondLst>
                              <p:cond delay="31000"/>
                            </p:stCondLst>
                            <p:childTnLst>
                              <p:par>
                                <p:cTn id="36" presetID="1"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animBg="1"/>
      <p:bldP spid="28" grpId="0" animBg="1"/>
      <p:bldP spid="30" grpId="0" animBg="1"/>
      <p:bldP spid="35" grpId="0" animBg="1"/>
      <p:bldP spid="39" grpId="0" animBg="1"/>
      <p:bldP spid="46" grpId="0" animBg="1"/>
      <p:bldP spid="48" grpId="0" animBg="1"/>
    </p:bld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1184</TotalTime>
  <Words>4747</Words>
  <Application>Microsoft Office PowerPoint</Application>
  <PresentationFormat>On-screen Show (4:3)</PresentationFormat>
  <Paragraphs>463</Paragraphs>
  <Slides>32</Slides>
  <Notes>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SD Viewer Edge Font</vt:lpstr>
      <vt:lpstr>Larissa-Design</vt:lpstr>
      <vt:lpstr>‘optimisation of coal mill systems, with fire and explosion protection’</vt:lpstr>
      <vt:lpstr>In order for all of us to be on the same page:</vt:lpstr>
      <vt:lpstr>What this is about1</vt:lpstr>
      <vt:lpstr>What this is about2</vt:lpstr>
      <vt:lpstr>What can be optimised?</vt:lpstr>
      <vt:lpstr>1.0 Where on the raw coal side do we have to        deal with fire and explosion protection? </vt:lpstr>
      <vt:lpstr>Where on the raw coal side do we have to deal with fire and explosion protection? – 1.01</vt:lpstr>
      <vt:lpstr>1.1 Where in such systems do we have to deal        with fire and explosion protection? </vt:lpstr>
      <vt:lpstr>1.11 Where in such systems do we have to deal         with fire and explosion protection? </vt:lpstr>
      <vt:lpstr>1.12  Where in such systems do we have to deal          with fire and explosion protection? </vt:lpstr>
      <vt:lpstr>1.13  Where in such systems do we have to deal          with fire and explosion protection? </vt:lpstr>
      <vt:lpstr>1.2 Where else on the raw coal side do we have       to deal with fire and explosion protection? </vt:lpstr>
      <vt:lpstr>2.0 optimisation of the grinding equipment         configuration</vt:lpstr>
      <vt:lpstr>2.1 optimisation of the grinding equipment         configuration</vt:lpstr>
      <vt:lpstr>2.2 optimisation of the grinding equipment         configuration</vt:lpstr>
      <vt:lpstr>2.3 optimisation of the grinding equipment         configuration</vt:lpstr>
      <vt:lpstr>2.4 optimisation of the grinding equipment         configuration</vt:lpstr>
      <vt:lpstr>2.5 optimisation of the grinding equipment         configuration</vt:lpstr>
      <vt:lpstr>explanation of the test set-up shown</vt:lpstr>
      <vt:lpstr>2.51 optimisation of the grinding equipment         configuration</vt:lpstr>
      <vt:lpstr>PowerPoint Presentation</vt:lpstr>
      <vt:lpstr>PowerPoint Presentation</vt:lpstr>
      <vt:lpstr>2.6 optimisation of the grinding equipment         configuration</vt:lpstr>
      <vt:lpstr>2.7 optimisation of the grinding equipment         configuration</vt:lpstr>
      <vt:lpstr>3.0 something about coal mills’ main bag houses</vt:lpstr>
      <vt:lpstr>4.01 something about PF silos</vt:lpstr>
      <vt:lpstr>4.02 something about PF silos</vt:lpstr>
      <vt:lpstr>4.03 something about PF silos</vt:lpstr>
      <vt:lpstr>4.04 something about PF silos</vt:lpstr>
      <vt:lpstr>4.05 something about PF silos</vt:lpstr>
      <vt:lpstr>4.06 something about PF silos</vt:lpstr>
      <vt:lpstr>summary</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Vincent</dc:creator>
  <cp:lastModifiedBy>Vincent</cp:lastModifiedBy>
  <cp:revision>1023</cp:revision>
  <dcterms:created xsi:type="dcterms:W3CDTF">2014-06-02T13:49:41Z</dcterms:created>
  <dcterms:modified xsi:type="dcterms:W3CDTF">2023-11-07T16:24:58Z</dcterms:modified>
</cp:coreProperties>
</file>